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6"/>
  </p:notesMasterIdLst>
  <p:handoutMasterIdLst>
    <p:handoutMasterId r:id="rId37"/>
  </p:handoutMasterIdLst>
  <p:sldIdLst>
    <p:sldId id="256" r:id="rId3"/>
    <p:sldId id="257" r:id="rId4"/>
    <p:sldId id="480" r:id="rId5"/>
    <p:sldId id="380" r:id="rId6"/>
    <p:sldId id="433" r:id="rId7"/>
    <p:sldId id="432" r:id="rId8"/>
    <p:sldId id="434" r:id="rId9"/>
    <p:sldId id="443" r:id="rId10"/>
    <p:sldId id="441" r:id="rId11"/>
    <p:sldId id="425" r:id="rId12"/>
    <p:sldId id="437" r:id="rId13"/>
    <p:sldId id="474" r:id="rId14"/>
    <p:sldId id="475" r:id="rId15"/>
    <p:sldId id="476" r:id="rId16"/>
    <p:sldId id="477" r:id="rId17"/>
    <p:sldId id="478" r:id="rId18"/>
    <p:sldId id="479" r:id="rId19"/>
    <p:sldId id="451" r:id="rId20"/>
    <p:sldId id="440" r:id="rId21"/>
    <p:sldId id="396" r:id="rId22"/>
    <p:sldId id="455" r:id="rId23"/>
    <p:sldId id="371" r:id="rId24"/>
    <p:sldId id="470" r:id="rId25"/>
    <p:sldId id="458" r:id="rId26"/>
    <p:sldId id="464" r:id="rId27"/>
    <p:sldId id="471" r:id="rId28"/>
    <p:sldId id="472" r:id="rId29"/>
    <p:sldId id="461" r:id="rId30"/>
    <p:sldId id="467" r:id="rId31"/>
    <p:sldId id="469" r:id="rId32"/>
    <p:sldId id="473" r:id="rId33"/>
    <p:sldId id="314" r:id="rId34"/>
    <p:sldId id="430" r:id="rId35"/>
  </p:sldIdLst>
  <p:sldSz cx="12192000" cy="6858000"/>
  <p:notesSz cx="7023100" cy="93091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main, Yan" initials="GY" lastIdx="2" clrIdx="0">
    <p:extLst>
      <p:ext uri="{19B8F6BF-5375-455C-9EA6-DF929625EA0E}">
        <p15:presenceInfo xmlns:p15="http://schemas.microsoft.com/office/powerpoint/2012/main" userId="S-1-5-21-66081788-462978661-1268862865-271282" providerId="AD"/>
      </p:ext>
    </p:extLst>
  </p:cmAuthor>
  <p:cmAuthor id="2" name="Levesque, Michelle" initials="LM" lastIdx="20" clrIdx="1">
    <p:extLst>
      <p:ext uri="{19B8F6BF-5375-455C-9EA6-DF929625EA0E}">
        <p15:presenceInfo xmlns:p15="http://schemas.microsoft.com/office/powerpoint/2012/main" userId="S-1-5-21-66081788-462978661-1268862865-272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E8241C"/>
    <a:srgbClr val="01751D"/>
    <a:srgbClr val="0FC189"/>
    <a:srgbClr val="E3FED0"/>
    <a:srgbClr val="45697B"/>
    <a:srgbClr val="306120"/>
    <a:srgbClr val="C35D08"/>
    <a:srgbClr val="A3C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82" autoAdjust="0"/>
  </p:normalViewPr>
  <p:slideViewPr>
    <p:cSldViewPr snapToGrid="0" snapToObjects="1">
      <p:cViewPr varScale="1">
        <p:scale>
          <a:sx n="114" d="100"/>
          <a:sy n="114" d="100"/>
        </p:scale>
        <p:origin x="424"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43131" cy="464818"/>
          </a:xfrm>
          <a:prstGeom prst="rect">
            <a:avLst/>
          </a:prstGeom>
        </p:spPr>
        <p:txBody>
          <a:bodyPr vert="horz" lIns="93282" tIns="46643" rIns="93282" bIns="4664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8380" y="0"/>
            <a:ext cx="3043131" cy="464818"/>
          </a:xfrm>
          <a:prstGeom prst="rect">
            <a:avLst/>
          </a:prstGeom>
        </p:spPr>
        <p:txBody>
          <a:bodyPr vert="horz" lIns="93282" tIns="46643" rIns="93282" bIns="46643" rtlCol="0"/>
          <a:lstStyle>
            <a:lvl1pPr algn="r" fontAlgn="auto">
              <a:spcBef>
                <a:spcPts val="0"/>
              </a:spcBef>
              <a:spcAft>
                <a:spcPts val="0"/>
              </a:spcAft>
              <a:defRPr sz="1200">
                <a:latin typeface="+mn-lt"/>
                <a:cs typeface="+mn-cs"/>
              </a:defRPr>
            </a:lvl1pPr>
          </a:lstStyle>
          <a:p>
            <a:pPr>
              <a:defRPr/>
            </a:pPr>
            <a:fld id="{2CF6B2CB-BDEC-4948-ADBC-FB1D4BC6C052}" type="datetimeFigureOut">
              <a:rPr lang="en-US"/>
              <a:pPr>
                <a:defRPr/>
              </a:pPr>
              <a:t>10/20/2021</a:t>
            </a:fld>
            <a:endParaRPr lang="en-US"/>
          </a:p>
        </p:txBody>
      </p:sp>
      <p:sp>
        <p:nvSpPr>
          <p:cNvPr id="4" name="Footer Placeholder 3"/>
          <p:cNvSpPr>
            <a:spLocks noGrp="1"/>
          </p:cNvSpPr>
          <p:nvPr>
            <p:ph type="ftr" sz="quarter" idx="2"/>
          </p:nvPr>
        </p:nvSpPr>
        <p:spPr>
          <a:xfrm>
            <a:off x="4" y="8842691"/>
            <a:ext cx="3043131" cy="464818"/>
          </a:xfrm>
          <a:prstGeom prst="rect">
            <a:avLst/>
          </a:prstGeom>
        </p:spPr>
        <p:txBody>
          <a:bodyPr vert="horz" lIns="93282" tIns="46643" rIns="93282" bIns="4664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380" y="8842691"/>
            <a:ext cx="3043131" cy="464818"/>
          </a:xfrm>
          <a:prstGeom prst="rect">
            <a:avLst/>
          </a:prstGeom>
        </p:spPr>
        <p:txBody>
          <a:bodyPr vert="horz" lIns="93282" tIns="46643" rIns="93282" bIns="46643" rtlCol="0" anchor="b"/>
          <a:lstStyle>
            <a:lvl1pPr algn="r" fontAlgn="auto">
              <a:spcBef>
                <a:spcPts val="0"/>
              </a:spcBef>
              <a:spcAft>
                <a:spcPts val="0"/>
              </a:spcAft>
              <a:defRPr sz="1200">
                <a:latin typeface="+mn-lt"/>
                <a:cs typeface="+mn-cs"/>
              </a:defRPr>
            </a:lvl1pPr>
          </a:lstStyle>
          <a:p>
            <a:pPr>
              <a:defRPr/>
            </a:pPr>
            <a:fld id="{779963E1-7CE3-4305-87A2-10BCC05B93F2}" type="slidenum">
              <a:rPr/>
              <a:pPr>
                <a:defRPr/>
              </a:pPr>
              <a:t>‹N°›</a:t>
            </a:fld>
            <a:endParaRPr lang="en-US"/>
          </a:p>
        </p:txBody>
      </p:sp>
    </p:spTree>
    <p:extLst>
      <p:ext uri="{BB962C8B-B14F-4D97-AF65-F5344CB8AC3E}">
        <p14:creationId xmlns:p14="http://schemas.microsoft.com/office/powerpoint/2010/main" val="161613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3043131" cy="464818"/>
          </a:xfrm>
          <a:prstGeom prst="rect">
            <a:avLst/>
          </a:prstGeom>
        </p:spPr>
        <p:txBody>
          <a:bodyPr vert="horz" lIns="91688" tIns="45844" rIns="91688" bIns="45844" rtlCol="0"/>
          <a:lstStyle>
            <a:lvl1pPr algn="l">
              <a:defRPr sz="1200"/>
            </a:lvl1pPr>
          </a:lstStyle>
          <a:p>
            <a:endParaRPr lang="fr-CA"/>
          </a:p>
        </p:txBody>
      </p:sp>
      <p:sp>
        <p:nvSpPr>
          <p:cNvPr id="3" name="Espace réservé de la date 2"/>
          <p:cNvSpPr>
            <a:spLocks noGrp="1"/>
          </p:cNvSpPr>
          <p:nvPr>
            <p:ph type="dt" idx="1"/>
          </p:nvPr>
        </p:nvSpPr>
        <p:spPr>
          <a:xfrm>
            <a:off x="3978380" y="0"/>
            <a:ext cx="3043131" cy="464818"/>
          </a:xfrm>
          <a:prstGeom prst="rect">
            <a:avLst/>
          </a:prstGeom>
        </p:spPr>
        <p:txBody>
          <a:bodyPr vert="horz" lIns="91688" tIns="45844" rIns="91688" bIns="45844" rtlCol="0"/>
          <a:lstStyle>
            <a:lvl1pPr algn="r">
              <a:defRPr sz="1200"/>
            </a:lvl1pPr>
          </a:lstStyle>
          <a:p>
            <a:fld id="{6373C951-AAE6-4C7B-93E6-17FAEC087F4F}" type="datetimeFigureOut">
              <a:rPr lang="fr-CA" smtClean="0"/>
              <a:t>2021-10-20</a:t>
            </a:fld>
            <a:endParaRPr lang="fr-CA"/>
          </a:p>
        </p:txBody>
      </p:sp>
      <p:sp>
        <p:nvSpPr>
          <p:cNvPr id="4" name="Espace réservé de l'image des diapositives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91688" tIns="45844" rIns="91688" bIns="45844" rtlCol="0" anchor="ctr"/>
          <a:lstStyle/>
          <a:p>
            <a:endParaRPr lang="fr-CA"/>
          </a:p>
        </p:txBody>
      </p:sp>
      <p:sp>
        <p:nvSpPr>
          <p:cNvPr id="5" name="Espace réservé des commentaires 4"/>
          <p:cNvSpPr>
            <a:spLocks noGrp="1"/>
          </p:cNvSpPr>
          <p:nvPr>
            <p:ph type="body" sz="quarter" idx="3"/>
          </p:nvPr>
        </p:nvSpPr>
        <p:spPr>
          <a:xfrm>
            <a:off x="702632" y="4422145"/>
            <a:ext cx="5617843" cy="4188140"/>
          </a:xfrm>
          <a:prstGeom prst="rect">
            <a:avLst/>
          </a:prstGeom>
        </p:spPr>
        <p:txBody>
          <a:bodyPr vert="horz" lIns="91688" tIns="45844" rIns="91688" bIns="4584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4" y="8842691"/>
            <a:ext cx="3043131" cy="464818"/>
          </a:xfrm>
          <a:prstGeom prst="rect">
            <a:avLst/>
          </a:prstGeom>
        </p:spPr>
        <p:txBody>
          <a:bodyPr vert="horz" lIns="91688" tIns="45844" rIns="91688" bIns="45844"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380" y="8842691"/>
            <a:ext cx="3043131" cy="464818"/>
          </a:xfrm>
          <a:prstGeom prst="rect">
            <a:avLst/>
          </a:prstGeom>
        </p:spPr>
        <p:txBody>
          <a:bodyPr vert="horz" lIns="91688" tIns="45844" rIns="91688" bIns="45844" rtlCol="0" anchor="b"/>
          <a:lstStyle>
            <a:lvl1pPr algn="r">
              <a:defRPr sz="1200"/>
            </a:lvl1pPr>
          </a:lstStyle>
          <a:p>
            <a:fld id="{EE83549B-C4A6-4A94-B6CC-14724814D530}" type="slidenum">
              <a:rPr lang="fr-CA" smtClean="0"/>
              <a:t>‹N°›</a:t>
            </a:fld>
            <a:endParaRPr lang="fr-CA"/>
          </a:p>
        </p:txBody>
      </p:sp>
    </p:spTree>
    <p:extLst>
      <p:ext uri="{BB962C8B-B14F-4D97-AF65-F5344CB8AC3E}">
        <p14:creationId xmlns:p14="http://schemas.microsoft.com/office/powerpoint/2010/main" val="3769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83549B-C4A6-4A94-B6CC-14724814D530}" type="slidenum">
              <a:rPr lang="fr-CA" smtClean="0"/>
              <a:t>19</a:t>
            </a:fld>
            <a:endParaRPr lang="fr-CA"/>
          </a:p>
        </p:txBody>
      </p:sp>
    </p:spTree>
    <p:extLst>
      <p:ext uri="{BB962C8B-B14F-4D97-AF65-F5344CB8AC3E}">
        <p14:creationId xmlns:p14="http://schemas.microsoft.com/office/powerpoint/2010/main" val="4191963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MS_blue template_f.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lgn="ctr">
              <a:defRPr>
                <a:solidFill>
                  <a:schemeClr val="tx1"/>
                </a:solidFill>
              </a:defRPr>
            </a:lvl1pPr>
          </a:lstStyle>
          <a:p>
            <a:r>
              <a:rPr lang="x-none"/>
              <a:t>Click to edit Master title style</a:t>
            </a:r>
            <a:endParaRPr lang="en-US"/>
          </a:p>
        </p:txBody>
      </p:sp>
      <p:sp>
        <p:nvSpPr>
          <p:cNvPr id="3" name="Subtitle 2"/>
          <p:cNvSpPr>
            <a:spLocks noGrp="1"/>
          </p:cNvSpPr>
          <p:nvPr>
            <p:ph type="subTitle" idx="1"/>
          </p:nvPr>
        </p:nvSpPr>
        <p:spPr>
          <a:xfrm>
            <a:off x="1828800" y="360045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Tree>
    <p:extLst>
      <p:ext uri="{BB962C8B-B14F-4D97-AF65-F5344CB8AC3E}">
        <p14:creationId xmlns:p14="http://schemas.microsoft.com/office/powerpoint/2010/main" val="197495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071628A-80D1-4603-AFAC-564672B5FFBF}"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AD3B320A-6D63-4AC2-BE57-31137DC65F89}" type="slidenum">
              <a:rPr/>
              <a:pPr>
                <a:defRPr/>
              </a:pPr>
              <a:t>‹N°›</a:t>
            </a:fld>
            <a:endParaRPr lang="en-US"/>
          </a:p>
        </p:txBody>
      </p:sp>
    </p:spTree>
    <p:extLst>
      <p:ext uri="{BB962C8B-B14F-4D97-AF65-F5344CB8AC3E}">
        <p14:creationId xmlns:p14="http://schemas.microsoft.com/office/powerpoint/2010/main" val="397055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0FDFD5E-235D-40B5-B3DF-55CEF8B6B5DD}"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8FA94AE-A2C2-4FA3-96EF-76AE7F492206}" type="slidenum">
              <a:rPr/>
              <a:pPr>
                <a:defRPr/>
              </a:pPr>
              <a:t>‹N°›</a:t>
            </a:fld>
            <a:endParaRPr lang="en-US"/>
          </a:p>
        </p:txBody>
      </p:sp>
    </p:spTree>
    <p:extLst>
      <p:ext uri="{BB962C8B-B14F-4D97-AF65-F5344CB8AC3E}">
        <p14:creationId xmlns:p14="http://schemas.microsoft.com/office/powerpoint/2010/main" val="38712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MPMO_blue template_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lgn="ctr">
              <a:defRPr>
                <a:solidFill>
                  <a:schemeClr val="tx1"/>
                </a:solidFill>
              </a:defRPr>
            </a:lvl1pPr>
          </a:lstStyle>
          <a:p>
            <a:r>
              <a:rPr lang="x-none"/>
              <a:t>Click to edit Master title style</a:t>
            </a:r>
            <a:endParaRPr lang="en-US"/>
          </a:p>
        </p:txBody>
      </p:sp>
      <p:sp>
        <p:nvSpPr>
          <p:cNvPr id="3" name="Subtitle 2"/>
          <p:cNvSpPr>
            <a:spLocks noGrp="1"/>
          </p:cNvSpPr>
          <p:nvPr>
            <p:ph type="subTitle" idx="1"/>
          </p:nvPr>
        </p:nvSpPr>
        <p:spPr>
          <a:xfrm>
            <a:off x="1828800" y="3600450"/>
            <a:ext cx="85344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Tree>
    <p:extLst>
      <p:ext uri="{BB962C8B-B14F-4D97-AF65-F5344CB8AC3E}">
        <p14:creationId xmlns:p14="http://schemas.microsoft.com/office/powerpoint/2010/main" val="161286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x-none"/>
              <a:t>Click to edit Master title style</a:t>
            </a:r>
            <a:endParaRPr lang="en-US"/>
          </a:p>
        </p:txBody>
      </p:sp>
      <p:sp>
        <p:nvSpPr>
          <p:cNvPr id="3" name="Content Placeholder 2"/>
          <p:cNvSpPr>
            <a:spLocks noGrp="1"/>
          </p:cNvSpPr>
          <p:nvPr>
            <p:ph idx="1"/>
          </p:nvPr>
        </p:nvSpPr>
        <p:spPr/>
        <p:txBody>
          <a:bodyPr/>
          <a:lstStyle>
            <a:lvl1pPr>
              <a:buClr>
                <a:srgbClr val="486879"/>
              </a:buClr>
              <a:buFont typeface="Wingdings" charset="2"/>
              <a:buChar char="§"/>
              <a:defRPr/>
            </a:lvl1pPr>
            <a:lvl2pPr>
              <a:buClr>
                <a:srgbClr val="486879"/>
              </a:buClr>
              <a:buFont typeface="Wingdings" charset="2"/>
              <a:buChar char="§"/>
              <a:defRPr/>
            </a:lvl2pPr>
            <a:lvl3pPr>
              <a:buClr>
                <a:srgbClr val="486879"/>
              </a:buClr>
              <a:buFont typeface="Wingdings" charset="2"/>
              <a:buChar char="§"/>
              <a:defRPr/>
            </a:lvl3pPr>
            <a:lvl4pPr>
              <a:buClr>
                <a:srgbClr val="486879"/>
              </a:buClr>
              <a:buFont typeface="Wingdings" charset="2"/>
              <a:buChar char="§"/>
              <a:defRPr/>
            </a:lvl4pPr>
            <a:lvl5pPr>
              <a:buClr>
                <a:srgbClr val="486879"/>
              </a:buClr>
              <a:buFont typeface="Wingdings" charset="2"/>
              <a:buChar cha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591F931-E178-4AAB-A0F7-0A0D1A3FD51F}"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3980D67-48D6-4EA3-BD6E-8E9943D4617B}" type="slidenum">
              <a:rPr/>
              <a:pPr>
                <a:defRPr/>
              </a:pPr>
              <a:t>‹N°›</a:t>
            </a:fld>
            <a:endParaRPr lang="en-US"/>
          </a:p>
        </p:txBody>
      </p:sp>
    </p:spTree>
    <p:extLst>
      <p:ext uri="{BB962C8B-B14F-4D97-AF65-F5344CB8AC3E}">
        <p14:creationId xmlns:p14="http://schemas.microsoft.com/office/powerpoint/2010/main" val="299495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E24D65A-3382-4577-8744-A9E567F0612A}"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BBB0415-12C4-46B4-B39F-D0C27A11E1C0}" type="slidenum">
              <a:rPr/>
              <a:pPr>
                <a:defRPr/>
              </a:pPr>
              <a:t>‹N°›</a:t>
            </a:fld>
            <a:endParaRPr lang="en-US"/>
          </a:p>
        </p:txBody>
      </p:sp>
    </p:spTree>
    <p:extLst>
      <p:ext uri="{BB962C8B-B14F-4D97-AF65-F5344CB8AC3E}">
        <p14:creationId xmlns:p14="http://schemas.microsoft.com/office/powerpoint/2010/main" val="93074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D7B2093-8AC9-4013-9192-4B08796D7317}"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0B18B9A-73F1-4C29-9652-50A919B9A53A}" type="slidenum">
              <a:rPr/>
              <a:pPr>
                <a:defRPr/>
              </a:pPr>
              <a:t>‹N°›</a:t>
            </a:fld>
            <a:endParaRPr lang="en-US"/>
          </a:p>
        </p:txBody>
      </p:sp>
    </p:spTree>
    <p:extLst>
      <p:ext uri="{BB962C8B-B14F-4D97-AF65-F5344CB8AC3E}">
        <p14:creationId xmlns:p14="http://schemas.microsoft.com/office/powerpoint/2010/main" val="1927725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EB003CB-E109-4162-B473-9BBA1D498C46}" type="datetime1">
              <a:rPr lang="en-US" smtClean="0"/>
              <a:t>10/20/2021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077198E-AA1E-49BE-9293-1EADDC5DA5E8}" type="slidenum">
              <a:rPr/>
              <a:pPr>
                <a:defRPr/>
              </a:pPr>
              <a:t>‹N°›</a:t>
            </a:fld>
            <a:endParaRPr lang="en-US"/>
          </a:p>
        </p:txBody>
      </p:sp>
    </p:spTree>
    <p:extLst>
      <p:ext uri="{BB962C8B-B14F-4D97-AF65-F5344CB8AC3E}">
        <p14:creationId xmlns:p14="http://schemas.microsoft.com/office/powerpoint/2010/main" val="252728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A62F458-436C-4E57-9214-6D3D6BEBEC5E}" type="datetime1">
              <a:rPr lang="en-US" smtClean="0"/>
              <a:t>10/20/2021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365CE3E-70B7-4891-BE99-5DB62A0AE9C2}" type="slidenum">
              <a:rPr/>
              <a:pPr>
                <a:defRPr/>
              </a:pPr>
              <a:t>‹N°›</a:t>
            </a:fld>
            <a:endParaRPr lang="en-US"/>
          </a:p>
        </p:txBody>
      </p:sp>
    </p:spTree>
    <p:extLst>
      <p:ext uri="{BB962C8B-B14F-4D97-AF65-F5344CB8AC3E}">
        <p14:creationId xmlns:p14="http://schemas.microsoft.com/office/powerpoint/2010/main" val="3043723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EE0F582-916A-454D-A8D2-10670947F3E3}" type="datetime1">
              <a:rPr lang="en-US" smtClean="0"/>
              <a:t>10/20/2021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22770CA-4B85-4082-BCE4-4423E08DA785}" type="slidenum">
              <a:rPr/>
              <a:pPr>
                <a:defRPr/>
              </a:pPr>
              <a:t>‹N°›</a:t>
            </a:fld>
            <a:endParaRPr lang="en-US"/>
          </a:p>
        </p:txBody>
      </p:sp>
    </p:spTree>
    <p:extLst>
      <p:ext uri="{BB962C8B-B14F-4D97-AF65-F5344CB8AC3E}">
        <p14:creationId xmlns:p14="http://schemas.microsoft.com/office/powerpoint/2010/main" val="3948963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FA5FE20-8B36-4127-AB39-5D87A6976E6F}"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285BDC2-B3F8-49F9-B239-4860958F0D24}" type="slidenum">
              <a:rPr/>
              <a:pPr>
                <a:defRPr/>
              </a:pPr>
              <a:t>‹N°›</a:t>
            </a:fld>
            <a:endParaRPr lang="en-US"/>
          </a:p>
        </p:txBody>
      </p:sp>
    </p:spTree>
    <p:extLst>
      <p:ext uri="{BB962C8B-B14F-4D97-AF65-F5344CB8AC3E}">
        <p14:creationId xmlns:p14="http://schemas.microsoft.com/office/powerpoint/2010/main" val="338241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77E77D8-315B-45DB-B671-61E332FE7F6C}"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A2082A8-F307-41C3-A6BF-1373D21847CF}" type="slidenum">
              <a:rPr/>
              <a:pPr>
                <a:defRPr/>
              </a:pPr>
              <a:t>‹N°›</a:t>
            </a:fld>
            <a:endParaRPr lang="en-US"/>
          </a:p>
        </p:txBody>
      </p:sp>
    </p:spTree>
    <p:extLst>
      <p:ext uri="{BB962C8B-B14F-4D97-AF65-F5344CB8AC3E}">
        <p14:creationId xmlns:p14="http://schemas.microsoft.com/office/powerpoint/2010/main" val="2518131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BFF9509-FCB1-46F0-BF9B-F2B87566DC5E}"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0161417-57FE-4DF8-A37C-E4007CB7981B}" type="slidenum">
              <a:rPr/>
              <a:pPr>
                <a:defRPr/>
              </a:pPr>
              <a:t>‹N°›</a:t>
            </a:fld>
            <a:endParaRPr lang="en-US"/>
          </a:p>
        </p:txBody>
      </p:sp>
    </p:spTree>
    <p:extLst>
      <p:ext uri="{BB962C8B-B14F-4D97-AF65-F5344CB8AC3E}">
        <p14:creationId xmlns:p14="http://schemas.microsoft.com/office/powerpoint/2010/main" val="587510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01FC3A5-F2D2-4B4E-8C4F-F80BF6DCAE33}"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05FF433-3A69-4659-9B78-D62C2022305A}" type="slidenum">
              <a:rPr/>
              <a:pPr>
                <a:defRPr/>
              </a:pPr>
              <a:t>‹N°›</a:t>
            </a:fld>
            <a:endParaRPr lang="en-US"/>
          </a:p>
        </p:txBody>
      </p:sp>
    </p:spTree>
    <p:extLst>
      <p:ext uri="{BB962C8B-B14F-4D97-AF65-F5344CB8AC3E}">
        <p14:creationId xmlns:p14="http://schemas.microsoft.com/office/powerpoint/2010/main" val="1907993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58E0519-F141-4067-AE96-AD41F32D0F61}"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5DB7FC4-B171-4542-932C-E99A282C2D5C}" type="slidenum">
              <a:rPr/>
              <a:pPr>
                <a:defRPr/>
              </a:pPr>
              <a:t>‹N°›</a:t>
            </a:fld>
            <a:endParaRPr lang="en-US"/>
          </a:p>
        </p:txBody>
      </p:sp>
    </p:spTree>
    <p:extLst>
      <p:ext uri="{BB962C8B-B14F-4D97-AF65-F5344CB8AC3E}">
        <p14:creationId xmlns:p14="http://schemas.microsoft.com/office/powerpoint/2010/main" val="73511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16251AB-B605-45B8-9906-6185937C4E14}" type="datetime1">
              <a:rPr lang="en-US" smtClean="0"/>
              <a:t>10/20/2021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79FE31D-5BA8-4949-A8D7-EC90FECAE305}" type="slidenum">
              <a:rPr/>
              <a:pPr>
                <a:defRPr/>
              </a:pPr>
              <a:t>‹N°›</a:t>
            </a:fld>
            <a:endParaRPr lang="en-US"/>
          </a:p>
        </p:txBody>
      </p:sp>
    </p:spTree>
    <p:extLst>
      <p:ext uri="{BB962C8B-B14F-4D97-AF65-F5344CB8AC3E}">
        <p14:creationId xmlns:p14="http://schemas.microsoft.com/office/powerpoint/2010/main" val="228818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4F176F0-D433-40A5-A4ED-DC4004433CD8}"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C533FD6-D3EE-4723-88E5-3D21FE619B2C}" type="slidenum">
              <a:rPr/>
              <a:pPr>
                <a:defRPr/>
              </a:pPr>
              <a:t>‹N°›</a:t>
            </a:fld>
            <a:endParaRPr lang="en-US"/>
          </a:p>
        </p:txBody>
      </p:sp>
    </p:spTree>
    <p:extLst>
      <p:ext uri="{BB962C8B-B14F-4D97-AF65-F5344CB8AC3E}">
        <p14:creationId xmlns:p14="http://schemas.microsoft.com/office/powerpoint/2010/main" val="350111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A08CF62-524D-4153-8020-19E18211DD36}" type="datetime1">
              <a:rPr lang="en-US" smtClean="0"/>
              <a:t>10/20/2021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377862A-3FCE-48BF-89E1-2289CF69A058}" type="slidenum">
              <a:rPr/>
              <a:pPr>
                <a:defRPr/>
              </a:pPr>
              <a:t>‹N°›</a:t>
            </a:fld>
            <a:endParaRPr lang="en-US"/>
          </a:p>
        </p:txBody>
      </p:sp>
    </p:spTree>
    <p:extLst>
      <p:ext uri="{BB962C8B-B14F-4D97-AF65-F5344CB8AC3E}">
        <p14:creationId xmlns:p14="http://schemas.microsoft.com/office/powerpoint/2010/main" val="418280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1BDF886-657A-4CCC-83CD-F2912F3A4B93}" type="datetime1">
              <a:rPr lang="en-US" smtClean="0"/>
              <a:t>10/20/2021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1414418-B830-4E89-92F5-D3DD8AF42C93}" type="slidenum">
              <a:rPr/>
              <a:pPr>
                <a:defRPr/>
              </a:pPr>
              <a:t>‹N°›</a:t>
            </a:fld>
            <a:endParaRPr lang="en-US"/>
          </a:p>
        </p:txBody>
      </p:sp>
    </p:spTree>
    <p:extLst>
      <p:ext uri="{BB962C8B-B14F-4D97-AF65-F5344CB8AC3E}">
        <p14:creationId xmlns:p14="http://schemas.microsoft.com/office/powerpoint/2010/main" val="91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00428A0-7EE0-4E18-9B36-4D187435C7D8}" type="datetime1">
              <a:rPr lang="en-US" smtClean="0"/>
              <a:t>10/20/2021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3A27D7E-49FB-4DF2-BC17-267E202D2C36}" type="slidenum">
              <a:rPr/>
              <a:pPr>
                <a:defRPr/>
              </a:pPr>
              <a:t>‹N°›</a:t>
            </a:fld>
            <a:endParaRPr lang="en-US"/>
          </a:p>
        </p:txBody>
      </p:sp>
    </p:spTree>
    <p:extLst>
      <p:ext uri="{BB962C8B-B14F-4D97-AF65-F5344CB8AC3E}">
        <p14:creationId xmlns:p14="http://schemas.microsoft.com/office/powerpoint/2010/main" val="167794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18097A5-6C5F-4003-A2C4-CB870410343E}"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3AFB5314-8F40-46BC-930D-6C4E336C8FE3}" type="slidenum">
              <a:rPr/>
              <a:pPr>
                <a:defRPr/>
              </a:pPr>
              <a:t>‹N°›</a:t>
            </a:fld>
            <a:endParaRPr lang="en-US"/>
          </a:p>
        </p:txBody>
      </p:sp>
    </p:spTree>
    <p:extLst>
      <p:ext uri="{BB962C8B-B14F-4D97-AF65-F5344CB8AC3E}">
        <p14:creationId xmlns:p14="http://schemas.microsoft.com/office/powerpoint/2010/main" val="86250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C711612-0495-416B-B57C-CDC2252A3CC3}" type="datetime1">
              <a:rPr lang="en-US" smtClean="0"/>
              <a:t>10/20/2021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2133812-E683-45F0-8A98-418142BDCE79}" type="slidenum">
              <a:rPr/>
              <a:pPr>
                <a:defRPr/>
              </a:pPr>
              <a:t>‹N°›</a:t>
            </a:fld>
            <a:endParaRPr lang="en-US"/>
          </a:p>
        </p:txBody>
      </p:sp>
    </p:spTree>
    <p:extLst>
      <p:ext uri="{BB962C8B-B14F-4D97-AF65-F5344CB8AC3E}">
        <p14:creationId xmlns:p14="http://schemas.microsoft.com/office/powerpoint/2010/main" val="168890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Click to edit Master text styles</a:t>
            </a:r>
          </a:p>
          <a:p>
            <a:pPr lvl="1"/>
            <a:r>
              <a:rPr lang="fr-FR" altLang="fr-FR" smtClean="0"/>
              <a:t>Second level</a:t>
            </a:r>
          </a:p>
          <a:p>
            <a:pPr lvl="2"/>
            <a:r>
              <a:rPr lang="fr-FR" altLang="fr-FR" smtClean="0"/>
              <a:t>Third level</a:t>
            </a:r>
          </a:p>
          <a:p>
            <a:pPr lvl="3"/>
            <a:r>
              <a:rPr lang="fr-FR" altLang="fr-FR" smtClean="0"/>
              <a:t>Fourth level</a:t>
            </a:r>
          </a:p>
          <a:p>
            <a:pPr lvl="4"/>
            <a:r>
              <a:rPr lang="fr-FR" altLang="fr-FR" smtClean="0"/>
              <a:t>Fifth level</a:t>
            </a:r>
            <a:endParaRPr lang="en-US" altLang="fr-FR" smtClean="0"/>
          </a:p>
        </p:txBody>
      </p:sp>
      <p:sp>
        <p:nvSpPr>
          <p:cNvPr id="13" name="Rectangle 6"/>
          <p:cNvSpPr txBox="1">
            <a:spLocks noChangeArrowheads="1"/>
          </p:cNvSpPr>
          <p:nvPr userDrawn="1"/>
        </p:nvSpPr>
        <p:spPr bwMode="auto">
          <a:xfrm>
            <a:off x="9347200" y="0"/>
            <a:ext cx="2844800" cy="476250"/>
          </a:xfrm>
          <a:prstGeom prst="rect">
            <a:avLst/>
          </a:prstGeom>
          <a:noFill/>
          <a:ln w="9525">
            <a:noFill/>
            <a:miter lim="800000"/>
            <a:headEnd/>
            <a:tailEnd/>
          </a:ln>
          <a:effectLst/>
        </p:spPr>
        <p:txBody>
          <a:bodyPr/>
          <a:lstStyle>
            <a:lvl1pPr algn="r">
              <a:defRPr sz="1200"/>
            </a:lvl1pPr>
          </a:lstStyle>
          <a:p>
            <a:pPr fontAlgn="auto">
              <a:spcBef>
                <a:spcPts val="0"/>
              </a:spcBef>
              <a:spcAft>
                <a:spcPts val="0"/>
              </a:spcAft>
              <a:defRPr/>
            </a:pPr>
            <a:fld id="{214EE184-22CA-48C1-9D96-BEA2B7D98431}" type="slidenum">
              <a:rPr lang="en-US" sz="1200">
                <a:latin typeface="+mn-lt"/>
                <a:cs typeface="+mn-cs"/>
              </a:rPr>
              <a:pPr fontAlgn="auto">
                <a:spcBef>
                  <a:spcPts val="0"/>
                </a:spcBef>
                <a:spcAft>
                  <a:spcPts val="0"/>
                </a:spcAft>
                <a:defRPr/>
              </a:pPr>
              <a:t>‹N°›</a:t>
            </a:fld>
            <a:endParaRPr lang="en-US" sz="1200">
              <a:latin typeface="+mn-lt"/>
              <a:cs typeface="+mn-cs"/>
            </a:endParaRPr>
          </a:p>
        </p:txBody>
      </p:sp>
      <p:pic>
        <p:nvPicPr>
          <p:cNvPr id="1029" name="Picture 12" descr="Canada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1600" y="6400800"/>
            <a:ext cx="172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nrcan_fip_f_2c_5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6400" y="6503988"/>
            <a:ext cx="34544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auto">
          <a:xfrm>
            <a:off x="3352800" y="0"/>
            <a:ext cx="4978400" cy="228600"/>
          </a:xfrm>
          <a:prstGeom prst="rect">
            <a:avLst/>
          </a:prstGeom>
          <a:solidFill>
            <a:srgbClr val="4868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1032" name="Rectangle 9"/>
          <p:cNvSpPr>
            <a:spLocks noChangeArrowheads="1"/>
          </p:cNvSpPr>
          <p:nvPr userDrawn="1"/>
        </p:nvSpPr>
        <p:spPr bwMode="auto">
          <a:xfrm>
            <a:off x="0" y="0"/>
            <a:ext cx="3860800" cy="228600"/>
          </a:xfrm>
          <a:prstGeom prst="rect">
            <a:avLst/>
          </a:prstGeom>
          <a:solidFill>
            <a:srgbClr val="2545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1033" name="Rectangle 17"/>
          <p:cNvSpPr>
            <a:spLocks noChangeArrowheads="1"/>
          </p:cNvSpPr>
          <p:nvPr userDrawn="1"/>
        </p:nvSpPr>
        <p:spPr bwMode="auto">
          <a:xfrm>
            <a:off x="8026400" y="0"/>
            <a:ext cx="4165600" cy="228600"/>
          </a:xfrm>
          <a:prstGeom prst="rect">
            <a:avLst/>
          </a:prstGeom>
          <a:solidFill>
            <a:srgbClr val="6C93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hf hdr="0" ftr="0" dt="0"/>
  <p:txStyles>
    <p:titleStyle>
      <a:lvl1pPr algn="l" defTabSz="457200" rtl="0" eaLnBrk="0" fontAlgn="base" hangingPunct="0">
        <a:spcBef>
          <a:spcPct val="0"/>
        </a:spcBef>
        <a:spcAft>
          <a:spcPct val="0"/>
        </a:spcAft>
        <a:defRPr sz="3600" b="1" kern="1200">
          <a:solidFill>
            <a:srgbClr val="45697B"/>
          </a:solidFill>
          <a:latin typeface="Myriad Pro"/>
          <a:ea typeface="Myriad Pro"/>
          <a:cs typeface="Myriad Pro"/>
        </a:defRPr>
      </a:lvl1pPr>
      <a:lvl2pPr algn="l" defTabSz="457200" rtl="0" eaLnBrk="0" fontAlgn="base" hangingPunct="0">
        <a:spcBef>
          <a:spcPct val="0"/>
        </a:spcBef>
        <a:spcAft>
          <a:spcPct val="0"/>
        </a:spcAft>
        <a:defRPr sz="3600" b="1">
          <a:solidFill>
            <a:srgbClr val="45697B"/>
          </a:solidFill>
          <a:latin typeface="Myriad Pro"/>
          <a:ea typeface="Myriad Pro"/>
          <a:cs typeface="Myriad Pro"/>
        </a:defRPr>
      </a:lvl2pPr>
      <a:lvl3pPr algn="l" defTabSz="457200" rtl="0" eaLnBrk="0" fontAlgn="base" hangingPunct="0">
        <a:spcBef>
          <a:spcPct val="0"/>
        </a:spcBef>
        <a:spcAft>
          <a:spcPct val="0"/>
        </a:spcAft>
        <a:defRPr sz="3600" b="1">
          <a:solidFill>
            <a:srgbClr val="45697B"/>
          </a:solidFill>
          <a:latin typeface="Myriad Pro"/>
          <a:ea typeface="Myriad Pro"/>
          <a:cs typeface="Myriad Pro"/>
        </a:defRPr>
      </a:lvl3pPr>
      <a:lvl4pPr algn="l" defTabSz="457200" rtl="0" eaLnBrk="0" fontAlgn="base" hangingPunct="0">
        <a:spcBef>
          <a:spcPct val="0"/>
        </a:spcBef>
        <a:spcAft>
          <a:spcPct val="0"/>
        </a:spcAft>
        <a:defRPr sz="3600" b="1">
          <a:solidFill>
            <a:srgbClr val="45697B"/>
          </a:solidFill>
          <a:latin typeface="Myriad Pro"/>
          <a:ea typeface="Myriad Pro"/>
          <a:cs typeface="Myriad Pro"/>
        </a:defRPr>
      </a:lvl4pPr>
      <a:lvl5pPr algn="l" defTabSz="457200" rtl="0" eaLnBrk="0" fontAlgn="base" hangingPunct="0">
        <a:spcBef>
          <a:spcPct val="0"/>
        </a:spcBef>
        <a:spcAft>
          <a:spcPct val="0"/>
        </a:spcAft>
        <a:defRPr sz="3600" b="1">
          <a:solidFill>
            <a:srgbClr val="45697B"/>
          </a:solidFill>
          <a:latin typeface="Myriad Pro"/>
          <a:ea typeface="Myriad Pro"/>
          <a:cs typeface="Myriad Pro"/>
        </a:defRPr>
      </a:lvl5pPr>
      <a:lvl6pPr marL="457200" algn="l" defTabSz="457200" rtl="0" fontAlgn="base">
        <a:spcBef>
          <a:spcPct val="0"/>
        </a:spcBef>
        <a:spcAft>
          <a:spcPct val="0"/>
        </a:spcAft>
        <a:defRPr sz="3600" b="1">
          <a:solidFill>
            <a:srgbClr val="45697B"/>
          </a:solidFill>
          <a:latin typeface="Myriad Pro"/>
          <a:ea typeface="Myriad Pro"/>
          <a:cs typeface="Myriad Pro"/>
        </a:defRPr>
      </a:lvl6pPr>
      <a:lvl7pPr marL="914400" algn="l" defTabSz="457200" rtl="0" fontAlgn="base">
        <a:spcBef>
          <a:spcPct val="0"/>
        </a:spcBef>
        <a:spcAft>
          <a:spcPct val="0"/>
        </a:spcAft>
        <a:defRPr sz="3600" b="1">
          <a:solidFill>
            <a:srgbClr val="45697B"/>
          </a:solidFill>
          <a:latin typeface="Myriad Pro"/>
          <a:ea typeface="Myriad Pro"/>
          <a:cs typeface="Myriad Pro"/>
        </a:defRPr>
      </a:lvl7pPr>
      <a:lvl8pPr marL="1371600" algn="l" defTabSz="457200" rtl="0" fontAlgn="base">
        <a:spcBef>
          <a:spcPct val="0"/>
        </a:spcBef>
        <a:spcAft>
          <a:spcPct val="0"/>
        </a:spcAft>
        <a:defRPr sz="3600" b="1">
          <a:solidFill>
            <a:srgbClr val="45697B"/>
          </a:solidFill>
          <a:latin typeface="Myriad Pro"/>
          <a:ea typeface="Myriad Pro"/>
          <a:cs typeface="Myriad Pro"/>
        </a:defRPr>
      </a:lvl8pPr>
      <a:lvl9pPr marL="1828800" algn="l" defTabSz="457200" rtl="0" fontAlgn="base">
        <a:spcBef>
          <a:spcPct val="0"/>
        </a:spcBef>
        <a:spcAft>
          <a:spcPct val="0"/>
        </a:spcAft>
        <a:defRPr sz="3600" b="1">
          <a:solidFill>
            <a:srgbClr val="45697B"/>
          </a:solidFill>
          <a:latin typeface="Myriad Pro"/>
          <a:ea typeface="Myriad Pro"/>
          <a:cs typeface="Myriad Pro"/>
        </a:defRPr>
      </a:lvl9pPr>
    </p:titleStyle>
    <p:bodyStyle>
      <a:lvl1pPr marL="342900" indent="-342900" algn="l" defTabSz="457200" rtl="0" eaLnBrk="0" fontAlgn="base" hangingPunct="0">
        <a:spcBef>
          <a:spcPct val="20000"/>
        </a:spcBef>
        <a:spcAft>
          <a:spcPct val="0"/>
        </a:spcAft>
        <a:buClr>
          <a:srgbClr val="45697B"/>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5697B"/>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5697B"/>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5697B"/>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5697B"/>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Click to edit Master text styles</a:t>
            </a:r>
          </a:p>
          <a:p>
            <a:pPr lvl="1"/>
            <a:r>
              <a:rPr lang="fr-FR" altLang="fr-FR" smtClean="0"/>
              <a:t>Second level</a:t>
            </a:r>
          </a:p>
          <a:p>
            <a:pPr lvl="2"/>
            <a:r>
              <a:rPr lang="fr-FR" altLang="fr-FR" smtClean="0"/>
              <a:t>Third level</a:t>
            </a:r>
          </a:p>
          <a:p>
            <a:pPr lvl="3"/>
            <a:r>
              <a:rPr lang="fr-FR" altLang="fr-FR" smtClean="0"/>
              <a:t>Fourth level</a:t>
            </a:r>
          </a:p>
          <a:p>
            <a:pPr lvl="4"/>
            <a:r>
              <a:rPr lang="fr-FR" altLang="fr-FR" smtClean="0"/>
              <a:t>Fifth level</a:t>
            </a:r>
            <a:endParaRPr lang="en-US" altLang="fr-FR" smtClean="0"/>
          </a:p>
        </p:txBody>
      </p:sp>
      <p:sp>
        <p:nvSpPr>
          <p:cNvPr id="2052" name="Rectangle 10"/>
          <p:cNvSpPr>
            <a:spLocks noChangeArrowheads="1"/>
          </p:cNvSpPr>
          <p:nvPr userDrawn="1"/>
        </p:nvSpPr>
        <p:spPr bwMode="auto">
          <a:xfrm>
            <a:off x="3352800" y="0"/>
            <a:ext cx="4978400" cy="228600"/>
          </a:xfrm>
          <a:prstGeom prst="rect">
            <a:avLst/>
          </a:prstGeom>
          <a:solidFill>
            <a:srgbClr val="48687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2053" name="Rectangle 9"/>
          <p:cNvSpPr>
            <a:spLocks noChangeArrowheads="1"/>
          </p:cNvSpPr>
          <p:nvPr userDrawn="1"/>
        </p:nvSpPr>
        <p:spPr bwMode="auto">
          <a:xfrm>
            <a:off x="0" y="0"/>
            <a:ext cx="3860800" cy="228600"/>
          </a:xfrm>
          <a:prstGeom prst="rect">
            <a:avLst/>
          </a:prstGeom>
          <a:solidFill>
            <a:srgbClr val="2545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2054" name="Rectangle 11"/>
          <p:cNvSpPr>
            <a:spLocks noChangeArrowheads="1"/>
          </p:cNvSpPr>
          <p:nvPr userDrawn="1"/>
        </p:nvSpPr>
        <p:spPr bwMode="auto">
          <a:xfrm>
            <a:off x="8026400" y="0"/>
            <a:ext cx="4165600" cy="228600"/>
          </a:xfrm>
          <a:prstGeom prst="rect">
            <a:avLst/>
          </a:prstGeom>
          <a:solidFill>
            <a:srgbClr val="6C93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smtClean="0"/>
          </a:p>
        </p:txBody>
      </p:sp>
      <p:sp>
        <p:nvSpPr>
          <p:cNvPr id="13" name="Rectangle 6"/>
          <p:cNvSpPr txBox="1">
            <a:spLocks noChangeArrowheads="1"/>
          </p:cNvSpPr>
          <p:nvPr userDrawn="1"/>
        </p:nvSpPr>
        <p:spPr bwMode="auto">
          <a:xfrm>
            <a:off x="9347200" y="0"/>
            <a:ext cx="2844800" cy="476250"/>
          </a:xfrm>
          <a:prstGeom prst="rect">
            <a:avLst/>
          </a:prstGeom>
          <a:noFill/>
          <a:ln w="9525">
            <a:noFill/>
            <a:miter lim="800000"/>
            <a:headEnd/>
            <a:tailEnd/>
          </a:ln>
          <a:effectLst/>
        </p:spPr>
        <p:txBody>
          <a:bodyPr/>
          <a:lstStyle>
            <a:lvl1pPr algn="r">
              <a:defRPr sz="1200"/>
            </a:lvl1pPr>
          </a:lstStyle>
          <a:p>
            <a:pPr fontAlgn="auto">
              <a:spcBef>
                <a:spcPts val="0"/>
              </a:spcBef>
              <a:spcAft>
                <a:spcPts val="0"/>
              </a:spcAft>
              <a:defRPr/>
            </a:pPr>
            <a:fld id="{8B3C859A-6050-4C61-8B09-8FD6A32BEEC2}" type="slidenum">
              <a:rPr lang="en-US" sz="1200">
                <a:latin typeface="+mn-lt"/>
                <a:cs typeface="+mn-cs"/>
              </a:rPr>
              <a:pPr fontAlgn="auto">
                <a:spcBef>
                  <a:spcPts val="0"/>
                </a:spcBef>
                <a:spcAft>
                  <a:spcPts val="0"/>
                </a:spcAft>
                <a:defRPr/>
              </a:pPr>
              <a:t>‹N°›</a:t>
            </a:fld>
            <a:endParaRPr lang="en-US" sz="1200">
              <a:latin typeface="+mn-lt"/>
              <a:cs typeface="+mn-cs"/>
            </a:endParaRPr>
          </a:p>
        </p:txBody>
      </p:sp>
      <p:pic>
        <p:nvPicPr>
          <p:cNvPr id="2056" name="Picture 12" descr="Canada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1600" y="6400800"/>
            <a:ext cx="17272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5" descr="nrcan_fip_e_2c_5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06400" y="6534150"/>
            <a:ext cx="3454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hdr="0" ftr="0" dt="0"/>
  <p:txStyles>
    <p:titleStyle>
      <a:lvl1pPr algn="l" defTabSz="457200" rtl="0" eaLnBrk="0" fontAlgn="base" hangingPunct="0">
        <a:spcBef>
          <a:spcPct val="0"/>
        </a:spcBef>
        <a:spcAft>
          <a:spcPct val="0"/>
        </a:spcAft>
        <a:defRPr sz="3600" b="1" kern="1200">
          <a:solidFill>
            <a:srgbClr val="486879"/>
          </a:solidFill>
          <a:latin typeface="Myriad Pro"/>
          <a:ea typeface="Myriad Pro"/>
          <a:cs typeface="Myriad Pro"/>
        </a:defRPr>
      </a:lvl1pPr>
      <a:lvl2pPr algn="l" defTabSz="457200" rtl="0" eaLnBrk="0" fontAlgn="base" hangingPunct="0">
        <a:spcBef>
          <a:spcPct val="0"/>
        </a:spcBef>
        <a:spcAft>
          <a:spcPct val="0"/>
        </a:spcAft>
        <a:defRPr sz="3600" b="1">
          <a:solidFill>
            <a:srgbClr val="486879"/>
          </a:solidFill>
          <a:latin typeface="Myriad Pro"/>
          <a:ea typeface="Myriad Pro"/>
          <a:cs typeface="Myriad Pro"/>
        </a:defRPr>
      </a:lvl2pPr>
      <a:lvl3pPr algn="l" defTabSz="457200" rtl="0" eaLnBrk="0" fontAlgn="base" hangingPunct="0">
        <a:spcBef>
          <a:spcPct val="0"/>
        </a:spcBef>
        <a:spcAft>
          <a:spcPct val="0"/>
        </a:spcAft>
        <a:defRPr sz="3600" b="1">
          <a:solidFill>
            <a:srgbClr val="486879"/>
          </a:solidFill>
          <a:latin typeface="Myriad Pro"/>
          <a:ea typeface="Myriad Pro"/>
          <a:cs typeface="Myriad Pro"/>
        </a:defRPr>
      </a:lvl3pPr>
      <a:lvl4pPr algn="l" defTabSz="457200" rtl="0" eaLnBrk="0" fontAlgn="base" hangingPunct="0">
        <a:spcBef>
          <a:spcPct val="0"/>
        </a:spcBef>
        <a:spcAft>
          <a:spcPct val="0"/>
        </a:spcAft>
        <a:defRPr sz="3600" b="1">
          <a:solidFill>
            <a:srgbClr val="486879"/>
          </a:solidFill>
          <a:latin typeface="Myriad Pro"/>
          <a:ea typeface="Myriad Pro"/>
          <a:cs typeface="Myriad Pro"/>
        </a:defRPr>
      </a:lvl4pPr>
      <a:lvl5pPr algn="l" defTabSz="457200" rtl="0" eaLnBrk="0" fontAlgn="base" hangingPunct="0">
        <a:spcBef>
          <a:spcPct val="0"/>
        </a:spcBef>
        <a:spcAft>
          <a:spcPct val="0"/>
        </a:spcAft>
        <a:defRPr sz="3600" b="1">
          <a:solidFill>
            <a:srgbClr val="486879"/>
          </a:solidFill>
          <a:latin typeface="Myriad Pro"/>
          <a:ea typeface="Myriad Pro"/>
          <a:cs typeface="Myriad Pro"/>
        </a:defRPr>
      </a:lvl5pPr>
      <a:lvl6pPr marL="457200" algn="l" defTabSz="457200" rtl="0" fontAlgn="base">
        <a:spcBef>
          <a:spcPct val="0"/>
        </a:spcBef>
        <a:spcAft>
          <a:spcPct val="0"/>
        </a:spcAft>
        <a:defRPr sz="3600" b="1">
          <a:solidFill>
            <a:srgbClr val="486879"/>
          </a:solidFill>
          <a:latin typeface="Myriad Pro"/>
          <a:ea typeface="Myriad Pro"/>
          <a:cs typeface="Myriad Pro"/>
        </a:defRPr>
      </a:lvl6pPr>
      <a:lvl7pPr marL="914400" algn="l" defTabSz="457200" rtl="0" fontAlgn="base">
        <a:spcBef>
          <a:spcPct val="0"/>
        </a:spcBef>
        <a:spcAft>
          <a:spcPct val="0"/>
        </a:spcAft>
        <a:defRPr sz="3600" b="1">
          <a:solidFill>
            <a:srgbClr val="486879"/>
          </a:solidFill>
          <a:latin typeface="Myriad Pro"/>
          <a:ea typeface="Myriad Pro"/>
          <a:cs typeface="Myriad Pro"/>
        </a:defRPr>
      </a:lvl7pPr>
      <a:lvl8pPr marL="1371600" algn="l" defTabSz="457200" rtl="0" fontAlgn="base">
        <a:spcBef>
          <a:spcPct val="0"/>
        </a:spcBef>
        <a:spcAft>
          <a:spcPct val="0"/>
        </a:spcAft>
        <a:defRPr sz="3600" b="1">
          <a:solidFill>
            <a:srgbClr val="486879"/>
          </a:solidFill>
          <a:latin typeface="Myriad Pro"/>
          <a:ea typeface="Myriad Pro"/>
          <a:cs typeface="Myriad Pro"/>
        </a:defRPr>
      </a:lvl8pPr>
      <a:lvl9pPr marL="1828800" algn="l" defTabSz="457200" rtl="0" fontAlgn="base">
        <a:spcBef>
          <a:spcPct val="0"/>
        </a:spcBef>
        <a:spcAft>
          <a:spcPct val="0"/>
        </a:spcAft>
        <a:defRPr sz="3600" b="1">
          <a:solidFill>
            <a:srgbClr val="486879"/>
          </a:solidFill>
          <a:latin typeface="Myriad Pro"/>
          <a:ea typeface="Myriad Pro"/>
          <a:cs typeface="Myriad Pro"/>
        </a:defRPr>
      </a:lvl9pPr>
    </p:titleStyle>
    <p:body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10" Type="http://schemas.openxmlformats.org/officeDocument/2006/relationships/image" Target="../media/image19.jpg"/><Relationship Id="rId4" Type="http://schemas.openxmlformats.org/officeDocument/2006/relationships/tags" Target="../tags/tag94.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20.jp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slideLayout" Target="../slideLayouts/slideLayout13.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111.xml"/><Relationship Id="rId7" Type="http://schemas.openxmlformats.org/officeDocument/2006/relationships/slideLayout" Target="../slideLayouts/slideLayout16.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s/_rels/slide13.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23.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22.jpeg"/><Relationship Id="rId5" Type="http://schemas.openxmlformats.org/officeDocument/2006/relationships/tags" Target="../tags/tag119.xml"/><Relationship Id="rId10" Type="http://schemas.openxmlformats.org/officeDocument/2006/relationships/slideLayout" Target="../slideLayouts/slideLayout16.xml"/><Relationship Id="rId4" Type="http://schemas.openxmlformats.org/officeDocument/2006/relationships/tags" Target="../tags/tag118.xml"/><Relationship Id="rId9" Type="http://schemas.openxmlformats.org/officeDocument/2006/relationships/tags" Target="../tags/tag12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26.jpeg"/><Relationship Id="rId5" Type="http://schemas.openxmlformats.org/officeDocument/2006/relationships/tags" Target="../tags/tag135.xml"/><Relationship Id="rId10" Type="http://schemas.openxmlformats.org/officeDocument/2006/relationships/image" Target="../media/image25.jpeg"/><Relationship Id="rId4" Type="http://schemas.openxmlformats.org/officeDocument/2006/relationships/tags" Target="../tags/tag134.xml"/><Relationship Id="rId9"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27.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16.xml"/><Relationship Id="rId5" Type="http://schemas.openxmlformats.org/officeDocument/2006/relationships/tags" Target="../tags/tag143.xml"/><Relationship Id="rId4" Type="http://schemas.openxmlformats.org/officeDocument/2006/relationships/tags" Target="../tags/tag142.xml"/></Relationships>
</file>

<file path=ppt/slides/_rels/slide17.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30.jpe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29.jpe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28.jpeg"/><Relationship Id="rId5" Type="http://schemas.openxmlformats.org/officeDocument/2006/relationships/tags" Target="../tags/tag148.xml"/><Relationship Id="rId10" Type="http://schemas.openxmlformats.org/officeDocument/2006/relationships/slideLayout" Target="../slideLayouts/slideLayout13.xml"/><Relationship Id="rId4" Type="http://schemas.openxmlformats.org/officeDocument/2006/relationships/tags" Target="../tags/tag147.xml"/><Relationship Id="rId9" Type="http://schemas.openxmlformats.org/officeDocument/2006/relationships/tags" Target="../tags/tag152.xml"/></Relationships>
</file>

<file path=ppt/slides/_rels/slide18.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20.jpg"/><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slideLayout" Target="../slideLayouts/slideLayout13.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66.xml"/><Relationship Id="rId7" Type="http://schemas.openxmlformats.org/officeDocument/2006/relationships/notesSlide" Target="../notesSlides/notesSlide1.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16.xml"/><Relationship Id="rId5" Type="http://schemas.openxmlformats.org/officeDocument/2006/relationships/tags" Target="../tags/tag168.xml"/><Relationship Id="rId4" Type="http://schemas.openxmlformats.org/officeDocument/2006/relationships/tags" Target="../tags/tag167.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32.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5.xml"/><Relationship Id="rId5" Type="http://schemas.openxmlformats.org/officeDocument/2006/relationships/tags" Target="../tags/tag173.xml"/><Relationship Id="rId4" Type="http://schemas.openxmlformats.org/officeDocument/2006/relationships/tags" Target="../tags/tag172.xml"/></Relationships>
</file>

<file path=ppt/slides/_rels/slide21.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33.png"/><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tags" Target="../tags/tag202.xml"/><Relationship Id="rId3" Type="http://schemas.openxmlformats.org/officeDocument/2006/relationships/tags" Target="../tags/tag179.xml"/><Relationship Id="rId21" Type="http://schemas.openxmlformats.org/officeDocument/2006/relationships/tags" Target="../tags/tag197.xml"/><Relationship Id="rId34" Type="http://schemas.openxmlformats.org/officeDocument/2006/relationships/image" Target="../media/image39.jpeg"/><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tags" Target="../tags/tag201.xml"/><Relationship Id="rId33" Type="http://schemas.openxmlformats.org/officeDocument/2006/relationships/image" Target="../media/image38.jpeg"/><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29" Type="http://schemas.openxmlformats.org/officeDocument/2006/relationships/image" Target="../media/image34.jpe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tags" Target="../tags/tag200.xml"/><Relationship Id="rId32" Type="http://schemas.openxmlformats.org/officeDocument/2006/relationships/image" Target="../media/image37.jpeg"/><Relationship Id="rId37" Type="http://schemas.openxmlformats.org/officeDocument/2006/relationships/image" Target="../media/image42.jpeg"/><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slideLayout" Target="../slideLayouts/slideLayout16.xml"/><Relationship Id="rId36" Type="http://schemas.openxmlformats.org/officeDocument/2006/relationships/image" Target="../media/image41.jpeg"/><Relationship Id="rId10" Type="http://schemas.openxmlformats.org/officeDocument/2006/relationships/tags" Target="../tags/tag186.xml"/><Relationship Id="rId19" Type="http://schemas.openxmlformats.org/officeDocument/2006/relationships/tags" Target="../tags/tag195.xml"/><Relationship Id="rId31" Type="http://schemas.openxmlformats.org/officeDocument/2006/relationships/image" Target="../media/image36.jpeg"/><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tags" Target="../tags/tag203.xml"/><Relationship Id="rId30" Type="http://schemas.openxmlformats.org/officeDocument/2006/relationships/image" Target="../media/image35.jpeg"/><Relationship Id="rId35"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tags" Target="../tags/tag221.xml"/><Relationship Id="rId26" Type="http://schemas.openxmlformats.org/officeDocument/2006/relationships/tags" Target="../tags/tag229.xml"/><Relationship Id="rId3" Type="http://schemas.openxmlformats.org/officeDocument/2006/relationships/tags" Target="../tags/tag206.xml"/><Relationship Id="rId21" Type="http://schemas.openxmlformats.org/officeDocument/2006/relationships/tags" Target="../tags/tag224.xml"/><Relationship Id="rId34" Type="http://schemas.openxmlformats.org/officeDocument/2006/relationships/image" Target="../media/image43.jpeg"/><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tags" Target="../tags/tag220.xml"/><Relationship Id="rId25" Type="http://schemas.openxmlformats.org/officeDocument/2006/relationships/tags" Target="../tags/tag228.xml"/><Relationship Id="rId33" Type="http://schemas.openxmlformats.org/officeDocument/2006/relationships/image" Target="../media/image38.jpeg"/><Relationship Id="rId2" Type="http://schemas.openxmlformats.org/officeDocument/2006/relationships/tags" Target="../tags/tag205.xml"/><Relationship Id="rId16" Type="http://schemas.openxmlformats.org/officeDocument/2006/relationships/tags" Target="../tags/tag219.xml"/><Relationship Id="rId20" Type="http://schemas.openxmlformats.org/officeDocument/2006/relationships/tags" Target="../tags/tag223.xml"/><Relationship Id="rId29" Type="http://schemas.openxmlformats.org/officeDocument/2006/relationships/image" Target="../media/image34.jpeg"/><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24" Type="http://schemas.openxmlformats.org/officeDocument/2006/relationships/tags" Target="../tags/tag227.xml"/><Relationship Id="rId32" Type="http://schemas.openxmlformats.org/officeDocument/2006/relationships/image" Target="../media/image37.jpeg"/><Relationship Id="rId37" Type="http://schemas.openxmlformats.org/officeDocument/2006/relationships/image" Target="../media/image42.jpeg"/><Relationship Id="rId5" Type="http://schemas.openxmlformats.org/officeDocument/2006/relationships/tags" Target="../tags/tag208.xml"/><Relationship Id="rId15" Type="http://schemas.openxmlformats.org/officeDocument/2006/relationships/tags" Target="../tags/tag218.xml"/><Relationship Id="rId23" Type="http://schemas.openxmlformats.org/officeDocument/2006/relationships/tags" Target="../tags/tag226.xml"/><Relationship Id="rId28" Type="http://schemas.openxmlformats.org/officeDocument/2006/relationships/slideLayout" Target="../slideLayouts/slideLayout16.xml"/><Relationship Id="rId36" Type="http://schemas.openxmlformats.org/officeDocument/2006/relationships/image" Target="../media/image45.jpeg"/><Relationship Id="rId10" Type="http://schemas.openxmlformats.org/officeDocument/2006/relationships/tags" Target="../tags/tag213.xml"/><Relationship Id="rId19" Type="http://schemas.openxmlformats.org/officeDocument/2006/relationships/tags" Target="../tags/tag222.xml"/><Relationship Id="rId31" Type="http://schemas.openxmlformats.org/officeDocument/2006/relationships/image" Target="../media/image36.jpeg"/><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 Id="rId22" Type="http://schemas.openxmlformats.org/officeDocument/2006/relationships/tags" Target="../tags/tag225.xml"/><Relationship Id="rId27" Type="http://schemas.openxmlformats.org/officeDocument/2006/relationships/tags" Target="../tags/tag230.xml"/><Relationship Id="rId30" Type="http://schemas.openxmlformats.org/officeDocument/2006/relationships/image" Target="../media/image35.jpeg"/><Relationship Id="rId35"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47.jp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46.png"/><Relationship Id="rId5" Type="http://schemas.openxmlformats.org/officeDocument/2006/relationships/slideLayout" Target="../slideLayouts/slideLayout16.xml"/><Relationship Id="rId4" Type="http://schemas.openxmlformats.org/officeDocument/2006/relationships/tags" Target="../tags/tag234.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237.xml"/><Relationship Id="rId7" Type="http://schemas.openxmlformats.org/officeDocument/2006/relationships/slideLayout" Target="../slideLayouts/slideLayout16.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tags" Target="../tags/tag243.xml"/><Relationship Id="rId7" Type="http://schemas.openxmlformats.org/officeDocument/2006/relationships/slideLayout" Target="../slideLayouts/slideLayout16.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52.jpg"/><Relationship Id="rId5" Type="http://schemas.openxmlformats.org/officeDocument/2006/relationships/slideLayout" Target="../slideLayouts/slideLayout13.xml"/><Relationship Id="rId4" Type="http://schemas.openxmlformats.org/officeDocument/2006/relationships/tags" Target="../tags/tag250.xml"/></Relationships>
</file>

<file path=ppt/slides/_rels/slide28.xml.rels><?xml version="1.0" encoding="UTF-8" standalone="yes"?>
<Relationships xmlns="http://schemas.openxmlformats.org/package/2006/relationships"><Relationship Id="rId8" Type="http://schemas.openxmlformats.org/officeDocument/2006/relationships/tags" Target="../tags/tag258.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image" Target="../media/image54.pn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image" Target="../media/image53.jpeg"/><Relationship Id="rId5" Type="http://schemas.openxmlformats.org/officeDocument/2006/relationships/tags" Target="../tags/tag255.xml"/><Relationship Id="rId10" Type="http://schemas.openxmlformats.org/officeDocument/2006/relationships/slideLayout" Target="../slideLayouts/slideLayout16.xml"/><Relationship Id="rId4" Type="http://schemas.openxmlformats.org/officeDocument/2006/relationships/tags" Target="../tags/tag254.xml"/><Relationship Id="rId9" Type="http://schemas.openxmlformats.org/officeDocument/2006/relationships/tags" Target="../tags/tag259.xml"/></Relationships>
</file>

<file path=ppt/slides/_rels/slide29.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18" Type="http://schemas.openxmlformats.org/officeDocument/2006/relationships/image" Target="../media/image23.jpeg"/><Relationship Id="rId3" Type="http://schemas.openxmlformats.org/officeDocument/2006/relationships/tags" Target="../tags/tag262.xml"/><Relationship Id="rId21" Type="http://schemas.openxmlformats.org/officeDocument/2006/relationships/image" Target="../media/image27.jpeg"/><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image" Target="../media/image22.jpeg"/><Relationship Id="rId2" Type="http://schemas.openxmlformats.org/officeDocument/2006/relationships/tags" Target="../tags/tag261.xml"/><Relationship Id="rId16" Type="http://schemas.openxmlformats.org/officeDocument/2006/relationships/image" Target="../media/image21.jpeg"/><Relationship Id="rId20" Type="http://schemas.openxmlformats.org/officeDocument/2006/relationships/image" Target="../media/image26.jpeg"/><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5" Type="http://schemas.openxmlformats.org/officeDocument/2006/relationships/tags" Target="../tags/tag264.xml"/><Relationship Id="rId15" Type="http://schemas.openxmlformats.org/officeDocument/2006/relationships/slideLayout" Target="../slideLayouts/slideLayout16.xml"/><Relationship Id="rId10" Type="http://schemas.openxmlformats.org/officeDocument/2006/relationships/tags" Target="../tags/tag269.xml"/><Relationship Id="rId19" Type="http://schemas.openxmlformats.org/officeDocument/2006/relationships/image" Target="../media/image55.jpeg"/><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Layout" Target="../slideLayouts/slideLayout13.xml"/><Relationship Id="rId4" Type="http://schemas.openxmlformats.org/officeDocument/2006/relationships/tags" Target="../tags/tag11.xml"/></Relationships>
</file>

<file path=ppt/slides/_rels/slide30.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tags" Target="../tags/tag286.xml"/><Relationship Id="rId18" Type="http://schemas.openxmlformats.org/officeDocument/2006/relationships/slideLayout" Target="../slideLayouts/slideLayout16.xml"/><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tags" Target="../tags/tag285.xml"/><Relationship Id="rId17" Type="http://schemas.openxmlformats.org/officeDocument/2006/relationships/tags" Target="../tags/tag290.xml"/><Relationship Id="rId2" Type="http://schemas.openxmlformats.org/officeDocument/2006/relationships/tags" Target="../tags/tag275.xml"/><Relationship Id="rId16" Type="http://schemas.openxmlformats.org/officeDocument/2006/relationships/tags" Target="../tags/tag289.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tags" Target="../tags/tag284.xml"/><Relationship Id="rId5" Type="http://schemas.openxmlformats.org/officeDocument/2006/relationships/tags" Target="../tags/tag278.xml"/><Relationship Id="rId15" Type="http://schemas.openxmlformats.org/officeDocument/2006/relationships/tags" Target="../tags/tag288.xml"/><Relationship Id="rId10" Type="http://schemas.openxmlformats.org/officeDocument/2006/relationships/tags" Target="../tags/tag283.xml"/><Relationship Id="rId19" Type="http://schemas.openxmlformats.org/officeDocument/2006/relationships/image" Target="../media/image56.jpeg"/><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293.xml"/><Relationship Id="rId7" Type="http://schemas.openxmlformats.org/officeDocument/2006/relationships/image" Target="../media/image57.jpg"/><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slideLayout" Target="../slideLayouts/slideLayout16.xml"/><Relationship Id="rId5" Type="http://schemas.openxmlformats.org/officeDocument/2006/relationships/tags" Target="../tags/tag295.xml"/><Relationship Id="rId4" Type="http://schemas.openxmlformats.org/officeDocument/2006/relationships/tags" Target="../tags/tag294.xml"/></Relationships>
</file>

<file path=ppt/slides/_rels/slide32.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slideLayout" Target="../slideLayouts/slideLayout2.xml"/><Relationship Id="rId4" Type="http://schemas.openxmlformats.org/officeDocument/2006/relationships/tags" Target="../tags/tag299.xml"/></Relationships>
</file>

<file path=ppt/slides/_rels/slide33.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image" Target="../media/image8.jpeg"/><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slideLayout" Target="../slideLayouts/slideLayout13.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s>
</file>

<file path=ppt/slides/_rels/slide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3" Type="http://schemas.openxmlformats.org/officeDocument/2006/relationships/tags" Target="../tags/tag45.xml"/><Relationship Id="rId21" Type="http://schemas.openxmlformats.org/officeDocument/2006/relationships/image" Target="../media/image10.pn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image" Target="../media/image14.png"/><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image" Target="../media/image9.jpe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image" Target="../media/image13.jpeg"/><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image" Target="../media/image12.png"/><Relationship Id="rId10" Type="http://schemas.openxmlformats.org/officeDocument/2006/relationships/tags" Target="../tags/tag52.xml"/><Relationship Id="rId19" Type="http://schemas.openxmlformats.org/officeDocument/2006/relationships/slideLayout" Target="../slideLayouts/slideLayout16.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image" Target="../media/image16.jpe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10" Type="http://schemas.openxmlformats.org/officeDocument/2006/relationships/tags" Target="../tags/tag77.xml"/><Relationship Id="rId19" Type="http://schemas.openxmlformats.org/officeDocument/2006/relationships/slideLayout" Target="../slideLayouts/slideLayout1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s/_rels/slide9.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7.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16.xml"/><Relationship Id="rId5" Type="http://schemas.openxmlformats.org/officeDocument/2006/relationships/tags" Target="../tags/tag90.xml"/><Relationship Id="rId4"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650999" y="2117726"/>
            <a:ext cx="9179459" cy="1470025"/>
          </a:xfrm>
        </p:spPr>
        <p:txBody>
          <a:bodyPr rtlCol="0">
            <a:normAutofit fontScale="90000"/>
          </a:bodyPr>
          <a:lstStyle/>
          <a:p>
            <a:pPr eaLnBrk="1" fontAlgn="auto" hangingPunct="1">
              <a:spcAft>
                <a:spcPts val="0"/>
              </a:spcAft>
              <a:defRPr/>
            </a:pPr>
            <a:r>
              <a:rPr lang="fr-CA" dirty="0" smtClean="0"/>
              <a:t>Présentation du simulateur de récupération d’énergie résiduelle pour le secteur minier</a:t>
            </a:r>
            <a:endParaRPr lang="en-US" spc="-90" dirty="0">
              <a:ea typeface="+mj-ea"/>
            </a:endParaRPr>
          </a:p>
        </p:txBody>
      </p:sp>
      <p:sp>
        <p:nvSpPr>
          <p:cNvPr id="3" name="Subtitle 2"/>
          <p:cNvSpPr>
            <a:spLocks noGrp="1"/>
          </p:cNvSpPr>
          <p:nvPr>
            <p:ph type="subTitle" idx="1"/>
            <p:custDataLst>
              <p:tags r:id="rId2"/>
            </p:custDataLst>
          </p:nvPr>
        </p:nvSpPr>
        <p:spPr>
          <a:xfrm>
            <a:off x="2352182" y="3715911"/>
            <a:ext cx="7487637" cy="1762125"/>
          </a:xfrm>
        </p:spPr>
        <p:txBody>
          <a:bodyPr rtlCol="0">
            <a:normAutofit fontScale="77500" lnSpcReduction="20000"/>
          </a:bodyPr>
          <a:lstStyle/>
          <a:p>
            <a:pPr eaLnBrk="1" fontAlgn="auto" hangingPunct="1">
              <a:spcAft>
                <a:spcPts val="0"/>
              </a:spcAft>
              <a:defRPr/>
            </a:pPr>
            <a:r>
              <a:rPr lang="en-US" sz="2800" spc="-150" dirty="0">
                <a:solidFill>
                  <a:schemeClr val="tx1">
                    <a:lumMod val="50000"/>
                    <a:lumOff val="50000"/>
                  </a:schemeClr>
                </a:solidFill>
                <a:ea typeface="+mn-ea"/>
              </a:rPr>
              <a:t> </a:t>
            </a:r>
            <a:r>
              <a:rPr lang="en-US" sz="2800" spc="-150" dirty="0" smtClean="0">
                <a:solidFill>
                  <a:schemeClr val="tx1">
                    <a:lumMod val="50000"/>
                    <a:lumOff val="50000"/>
                  </a:schemeClr>
                </a:solidFill>
                <a:ea typeface="+mn-ea"/>
              </a:rPr>
              <a:t>20 </a:t>
            </a:r>
            <a:r>
              <a:rPr lang="en-US" sz="2800" spc="-150" dirty="0" err="1" smtClean="0">
                <a:solidFill>
                  <a:schemeClr val="tx1">
                    <a:lumMod val="50000"/>
                    <a:lumOff val="50000"/>
                  </a:schemeClr>
                </a:solidFill>
                <a:ea typeface="+mn-ea"/>
              </a:rPr>
              <a:t>Octobre</a:t>
            </a:r>
            <a:r>
              <a:rPr lang="en-US" sz="2800" spc="-150" dirty="0" smtClean="0">
                <a:solidFill>
                  <a:schemeClr val="tx1">
                    <a:lumMod val="50000"/>
                    <a:lumOff val="50000"/>
                  </a:schemeClr>
                </a:solidFill>
                <a:ea typeface="+mn-ea"/>
              </a:rPr>
              <a:t> </a:t>
            </a:r>
            <a:r>
              <a:rPr lang="en-US" sz="2800" spc="-150" dirty="0" smtClean="0">
                <a:solidFill>
                  <a:schemeClr val="tx1">
                    <a:lumMod val="50000"/>
                    <a:lumOff val="50000"/>
                  </a:schemeClr>
                </a:solidFill>
                <a:ea typeface="+mn-ea"/>
              </a:rPr>
              <a:t>2021,</a:t>
            </a:r>
          </a:p>
          <a:p>
            <a:pPr eaLnBrk="1" fontAlgn="auto" hangingPunct="1">
              <a:spcAft>
                <a:spcPts val="0"/>
              </a:spcAft>
              <a:defRPr/>
            </a:pPr>
            <a:r>
              <a:rPr lang="en-US" sz="2800" spc="-150" dirty="0" smtClean="0">
                <a:solidFill>
                  <a:schemeClr val="tx1">
                    <a:lumMod val="50000"/>
                    <a:lumOff val="50000"/>
                  </a:schemeClr>
                </a:solidFill>
                <a:ea typeface="+mn-ea"/>
              </a:rPr>
              <a:t>Yan </a:t>
            </a:r>
            <a:r>
              <a:rPr lang="en-US" sz="2800" spc="-150" dirty="0">
                <a:solidFill>
                  <a:schemeClr val="tx1">
                    <a:lumMod val="50000"/>
                    <a:lumOff val="50000"/>
                  </a:schemeClr>
                </a:solidFill>
                <a:ea typeface="+mn-ea"/>
              </a:rPr>
              <a:t>Germain, </a:t>
            </a:r>
            <a:r>
              <a:rPr lang="en-US" sz="2800" spc="-150" dirty="0" err="1">
                <a:solidFill>
                  <a:schemeClr val="tx1">
                    <a:lumMod val="50000"/>
                    <a:lumOff val="50000"/>
                  </a:schemeClr>
                </a:solidFill>
                <a:ea typeface="+mn-ea"/>
              </a:rPr>
              <a:t>ing</a:t>
            </a:r>
            <a:r>
              <a:rPr lang="en-US" sz="2800" spc="-150" dirty="0">
                <a:solidFill>
                  <a:schemeClr val="tx1">
                    <a:lumMod val="50000"/>
                    <a:lumOff val="50000"/>
                  </a:schemeClr>
                </a:solidFill>
                <a:ea typeface="+mn-ea"/>
              </a:rPr>
              <a:t>. </a:t>
            </a:r>
            <a:r>
              <a:rPr lang="en-US" sz="2800" spc="-150" dirty="0" smtClean="0">
                <a:solidFill>
                  <a:schemeClr val="tx1">
                    <a:lumMod val="50000"/>
                    <a:lumOff val="50000"/>
                  </a:schemeClr>
                </a:solidFill>
                <a:ea typeface="+mn-ea"/>
              </a:rPr>
              <a:t> et  Enrique Acuna-Duhart, PhD</a:t>
            </a:r>
            <a:endParaRPr lang="en-US" sz="2800" spc="-150" dirty="0">
              <a:solidFill>
                <a:schemeClr val="tx1">
                  <a:lumMod val="50000"/>
                  <a:lumOff val="50000"/>
                </a:schemeClr>
              </a:solidFill>
              <a:ea typeface="+mn-ea"/>
            </a:endParaRPr>
          </a:p>
          <a:p>
            <a:pPr eaLnBrk="1" fontAlgn="auto" hangingPunct="1">
              <a:spcAft>
                <a:spcPts val="0"/>
              </a:spcAft>
              <a:defRPr/>
            </a:pPr>
            <a:r>
              <a:rPr lang="en-US" sz="2800" spc="-150" dirty="0" err="1" smtClean="0">
                <a:solidFill>
                  <a:schemeClr val="tx1">
                    <a:lumMod val="50000"/>
                    <a:lumOff val="50000"/>
                  </a:schemeClr>
                </a:solidFill>
                <a:ea typeface="+mn-ea"/>
              </a:rPr>
              <a:t>CanmetMines</a:t>
            </a:r>
            <a:endParaRPr lang="en-US" sz="2800" spc="-150" dirty="0" smtClean="0">
              <a:solidFill>
                <a:schemeClr val="tx1">
                  <a:lumMod val="50000"/>
                  <a:lumOff val="50000"/>
                </a:schemeClr>
              </a:solidFill>
              <a:ea typeface="+mn-ea"/>
            </a:endParaRPr>
          </a:p>
          <a:p>
            <a:pPr eaLnBrk="1" fontAlgn="auto" hangingPunct="1">
              <a:spcAft>
                <a:spcPts val="0"/>
              </a:spcAft>
              <a:defRPr/>
            </a:pPr>
            <a:endParaRPr lang="en-US" sz="2800" spc="-150" dirty="0" smtClean="0">
              <a:solidFill>
                <a:schemeClr val="tx1">
                  <a:lumMod val="50000"/>
                  <a:lumOff val="50000"/>
                </a:schemeClr>
              </a:solidFill>
              <a:ea typeface="+mn-ea"/>
            </a:endParaRPr>
          </a:p>
          <a:p>
            <a:pPr eaLnBrk="1" fontAlgn="auto" hangingPunct="1">
              <a:spcAft>
                <a:spcPts val="0"/>
              </a:spcAft>
              <a:defRPr/>
            </a:pPr>
            <a:r>
              <a:rPr lang="en-US" sz="2300" b="1" spc="-150" dirty="0" err="1" smtClean="0">
                <a:solidFill>
                  <a:schemeClr val="tx1">
                    <a:lumMod val="50000"/>
                    <a:lumOff val="50000"/>
                  </a:schemeClr>
                </a:solidFill>
              </a:rPr>
              <a:t>Organisé</a:t>
            </a:r>
            <a:r>
              <a:rPr lang="en-US" sz="2300" b="1" spc="-150" dirty="0" smtClean="0">
                <a:solidFill>
                  <a:schemeClr val="tx1">
                    <a:lumMod val="50000"/>
                    <a:lumOff val="50000"/>
                  </a:schemeClr>
                </a:solidFill>
              </a:rPr>
              <a:t> par :  Le </a:t>
            </a:r>
            <a:r>
              <a:rPr lang="en-US" sz="2300" b="1" spc="-150" dirty="0">
                <a:solidFill>
                  <a:schemeClr val="tx1">
                    <a:lumMod val="50000"/>
                    <a:lumOff val="50000"/>
                  </a:schemeClr>
                </a:solidFill>
              </a:rPr>
              <a:t>C</a:t>
            </a:r>
            <a:r>
              <a:rPr lang="en-US" sz="2300" b="1" spc="-150" dirty="0" smtClean="0">
                <a:solidFill>
                  <a:schemeClr val="tx1">
                    <a:lumMod val="50000"/>
                    <a:lumOff val="50000"/>
                  </a:schemeClr>
                </a:solidFill>
              </a:rPr>
              <a:t>entre </a:t>
            </a:r>
            <a:r>
              <a:rPr lang="en-US" sz="2300" b="1" spc="-150" dirty="0" err="1" smtClean="0">
                <a:solidFill>
                  <a:schemeClr val="tx1">
                    <a:lumMod val="50000"/>
                    <a:lumOff val="50000"/>
                  </a:schemeClr>
                </a:solidFill>
              </a:rPr>
              <a:t>d’Excellence</a:t>
            </a:r>
            <a:r>
              <a:rPr lang="en-US" sz="2300" b="1" spc="-150" dirty="0" smtClean="0">
                <a:solidFill>
                  <a:schemeClr val="tx1">
                    <a:lumMod val="50000"/>
                    <a:lumOff val="50000"/>
                  </a:schemeClr>
                </a:solidFill>
              </a:rPr>
              <a:t> </a:t>
            </a:r>
            <a:r>
              <a:rPr lang="en-US" sz="2300" b="1" spc="-150" dirty="0" err="1" smtClean="0">
                <a:solidFill>
                  <a:schemeClr val="tx1">
                    <a:lumMod val="50000"/>
                    <a:lumOff val="50000"/>
                  </a:schemeClr>
                </a:solidFill>
              </a:rPr>
              <a:t>en</a:t>
            </a:r>
            <a:r>
              <a:rPr lang="en-US" sz="2300" b="1" spc="-150" dirty="0" smtClean="0">
                <a:solidFill>
                  <a:schemeClr val="tx1">
                    <a:lumMod val="50000"/>
                    <a:lumOff val="50000"/>
                  </a:schemeClr>
                </a:solidFill>
              </a:rPr>
              <a:t> Innovation </a:t>
            </a:r>
            <a:r>
              <a:rPr lang="en-US" sz="2300" b="1" spc="-150" dirty="0" err="1" smtClean="0">
                <a:solidFill>
                  <a:schemeClr val="tx1">
                    <a:lumMod val="50000"/>
                    <a:lumOff val="50000"/>
                  </a:schemeClr>
                </a:solidFill>
              </a:rPr>
              <a:t>Minière</a:t>
            </a:r>
            <a:r>
              <a:rPr lang="en-US" sz="2300" b="1" spc="-150" dirty="0" smtClean="0">
                <a:solidFill>
                  <a:schemeClr val="tx1">
                    <a:lumMod val="50000"/>
                    <a:lumOff val="50000"/>
                  </a:schemeClr>
                </a:solidFill>
              </a:rPr>
              <a:t> </a:t>
            </a:r>
            <a:r>
              <a:rPr lang="en-US" sz="2300" spc="-150" dirty="0" smtClean="0">
                <a:solidFill>
                  <a:schemeClr val="tx1">
                    <a:lumMod val="50000"/>
                    <a:lumOff val="50000"/>
                  </a:schemeClr>
                </a:solidFill>
              </a:rPr>
              <a:t>(CEMI</a:t>
            </a:r>
            <a:r>
              <a:rPr lang="en-US" sz="2300" spc="-150" dirty="0">
                <a:solidFill>
                  <a:schemeClr val="tx1">
                    <a:lumMod val="50000"/>
                    <a:lumOff val="50000"/>
                  </a:schemeClr>
                </a:solidFill>
              </a:rPr>
              <a:t>)</a:t>
            </a:r>
          </a:p>
          <a:p>
            <a:pPr eaLnBrk="1" fontAlgn="auto" hangingPunct="1">
              <a:spcAft>
                <a:spcPts val="0"/>
              </a:spcAft>
              <a:defRPr/>
            </a:pPr>
            <a:endParaRPr lang="en-US" sz="2800" spc="-150" dirty="0">
              <a:solidFill>
                <a:schemeClr val="tx1">
                  <a:lumMod val="50000"/>
                  <a:lumOff val="50000"/>
                </a:schemeClr>
              </a:solidFill>
              <a:ea typeface="+mn-ea"/>
            </a:endParaRPr>
          </a:p>
        </p:txBody>
      </p:sp>
      <p:pic>
        <p:nvPicPr>
          <p:cNvPr id="4" name="Picture 2" descr="Centre for Excellence in Mining Innovation - Wikipedia">
            <a:extLst>
              <a:ext uri="{FF2B5EF4-FFF2-40B4-BE49-F238E27FC236}">
                <a16:creationId xmlns:a16="http://schemas.microsoft.com/office/drawing/2014/main" id="{86C00ADE-8ECF-4791-8525-AAD4024669B2}"/>
              </a:ext>
            </a:extLst>
          </p:cNvPr>
          <p:cNvPicPr>
            <a:picLocks noChangeAspect="1" noChangeArrowheads="1"/>
          </p:cNvPicPr>
          <p:nvPr>
            <p:custDataLst>
              <p:tags r:id="rId3"/>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9548156" y="4981808"/>
            <a:ext cx="772160" cy="8474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659477" y="457518"/>
            <a:ext cx="10972800" cy="1143000"/>
          </a:xfrm>
        </p:spPr>
        <p:txBody>
          <a:bodyPr/>
          <a:lstStyle/>
          <a:p>
            <a:r>
              <a:rPr lang="fr-FR" altLang="fr-FR" sz="2400" dirty="0">
                <a:solidFill>
                  <a:srgbClr val="45697B"/>
                </a:solidFill>
              </a:rPr>
              <a:t>2. Fonctionnement du simulateur</a:t>
            </a:r>
            <a:br>
              <a:rPr lang="fr-FR" altLang="fr-FR" sz="2400" dirty="0">
                <a:solidFill>
                  <a:srgbClr val="45697B"/>
                </a:solidFill>
              </a:rPr>
            </a:br>
            <a:r>
              <a:rPr lang="fr-FR" altLang="fr-FR" sz="2400" dirty="0" smtClean="0">
                <a:solidFill>
                  <a:srgbClr val="45697B"/>
                </a:solidFill>
              </a:rPr>
              <a:t>Type de système « source » et « charge » considérés par le simulateur</a:t>
            </a:r>
            <a:endParaRPr lang="fr-CA" sz="2400" dirty="0"/>
          </a:p>
        </p:txBody>
      </p:sp>
      <p:sp>
        <p:nvSpPr>
          <p:cNvPr id="6" name="Espace réservé du texte 5"/>
          <p:cNvSpPr>
            <a:spLocks noGrp="1"/>
          </p:cNvSpPr>
          <p:nvPr>
            <p:ph type="body" idx="1"/>
            <p:custDataLst>
              <p:tags r:id="rId2"/>
            </p:custDataLst>
          </p:nvPr>
        </p:nvSpPr>
        <p:spPr>
          <a:xfrm>
            <a:off x="609600" y="1403084"/>
            <a:ext cx="5386917" cy="639762"/>
          </a:xfrm>
        </p:spPr>
        <p:txBody>
          <a:bodyPr/>
          <a:lstStyle/>
          <a:p>
            <a:r>
              <a:rPr lang="fr-CA" sz="2000" dirty="0" smtClean="0"/>
              <a:t>Type de systèmes « sources » (4 types)</a:t>
            </a:r>
            <a:endParaRPr lang="fr-CA" sz="2000" dirty="0"/>
          </a:p>
        </p:txBody>
      </p:sp>
      <p:sp>
        <p:nvSpPr>
          <p:cNvPr id="8" name="Espace réservé du texte 7"/>
          <p:cNvSpPr>
            <a:spLocks noGrp="1"/>
          </p:cNvSpPr>
          <p:nvPr>
            <p:ph type="body" sz="quarter" idx="3"/>
            <p:custDataLst>
              <p:tags r:id="rId3"/>
            </p:custDataLst>
          </p:nvPr>
        </p:nvSpPr>
        <p:spPr>
          <a:xfrm>
            <a:off x="6193368" y="1417312"/>
            <a:ext cx="5389033" cy="639762"/>
          </a:xfrm>
        </p:spPr>
        <p:txBody>
          <a:bodyPr/>
          <a:lstStyle/>
          <a:p>
            <a:r>
              <a:rPr lang="fr-CA" sz="2000" dirty="0" smtClean="0"/>
              <a:t>Type de systèmes « charges » (3 types)</a:t>
            </a:r>
            <a:endParaRPr lang="fr-CA" sz="2000" dirty="0"/>
          </a:p>
        </p:txBody>
      </p:sp>
      <p:sp>
        <p:nvSpPr>
          <p:cNvPr id="4" name="Espace réservé du numéro de diapositive 3"/>
          <p:cNvSpPr>
            <a:spLocks noGrp="1"/>
          </p:cNvSpPr>
          <p:nvPr>
            <p:ph type="sldNum" sz="quarter" idx="12"/>
            <p:custDataLst>
              <p:tags r:id="rId4"/>
            </p:custDataLst>
          </p:nvPr>
        </p:nvSpPr>
        <p:spPr/>
        <p:txBody>
          <a:bodyPr/>
          <a:lstStyle/>
          <a:p>
            <a:pPr>
              <a:defRPr/>
            </a:pPr>
            <a:fld id="{B3980D67-48D6-4EA3-BD6E-8E9943D4617B}" type="slidenum">
              <a:rPr lang="fr-CA" smtClean="0"/>
              <a:pPr>
                <a:defRPr/>
              </a:pPr>
              <a:t>10</a:t>
            </a:fld>
            <a:endParaRPr lang="fr-CA"/>
          </a:p>
        </p:txBody>
      </p:sp>
      <p:sp>
        <p:nvSpPr>
          <p:cNvPr id="10" name="Espace réservé du contenu 6"/>
          <p:cNvSpPr txBox="1">
            <a:spLocks/>
          </p:cNvSpPr>
          <p:nvPr>
            <p:custDataLst>
              <p:tags r:id="rId5"/>
            </p:custDataLst>
          </p:nvPr>
        </p:nvSpPr>
        <p:spPr bwMode="auto">
          <a:xfrm>
            <a:off x="2421903" y="2053617"/>
            <a:ext cx="3392544" cy="438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fr-CA" sz="1600" dirty="0" smtClean="0"/>
              <a:t/>
            </a:r>
            <a:br>
              <a:rPr lang="fr-CA" sz="1600" dirty="0" smtClean="0"/>
            </a:br>
            <a:r>
              <a:rPr lang="fr-CA" sz="1600" dirty="0" smtClean="0"/>
              <a:t>Type 1 : Système de filtration des usines de traitement du minerai</a:t>
            </a:r>
          </a:p>
          <a:p>
            <a:pPr marL="0" indent="0">
              <a:buNone/>
            </a:pPr>
            <a:endParaRPr lang="fr-CA" sz="1600" dirty="0"/>
          </a:p>
          <a:p>
            <a:pPr marL="0" indent="0">
              <a:buNone/>
            </a:pPr>
            <a:r>
              <a:rPr lang="fr-CA" sz="1600" dirty="0" smtClean="0"/>
              <a:t/>
            </a:r>
            <a:br>
              <a:rPr lang="fr-CA" sz="1600" dirty="0" smtClean="0"/>
            </a:br>
            <a:r>
              <a:rPr lang="fr-CA" sz="1600" dirty="0" smtClean="0"/>
              <a:t>Type 2 : Système d’évacuation de fluide chaud</a:t>
            </a:r>
          </a:p>
          <a:p>
            <a:pPr marL="0" indent="0">
              <a:buNone/>
            </a:pPr>
            <a:endParaRPr lang="fr-CA" sz="1600" dirty="0" smtClean="0"/>
          </a:p>
          <a:p>
            <a:pPr marL="0" indent="0">
              <a:buNone/>
            </a:pPr>
            <a:r>
              <a:rPr lang="fr-CA" sz="1600" dirty="0" smtClean="0"/>
              <a:t/>
            </a:r>
            <a:br>
              <a:rPr lang="fr-CA" sz="1600" dirty="0" smtClean="0"/>
            </a:br>
            <a:r>
              <a:rPr lang="fr-CA" sz="1600" dirty="0" smtClean="0"/>
              <a:t>Type 3 : Système de refroidissement des locaux techniques</a:t>
            </a:r>
          </a:p>
          <a:p>
            <a:pPr marL="0" indent="0">
              <a:buNone/>
            </a:pPr>
            <a:r>
              <a:rPr lang="fr-CA" sz="1600" dirty="0" smtClean="0"/>
              <a:t/>
            </a:r>
            <a:br>
              <a:rPr lang="fr-CA" sz="1600" dirty="0" smtClean="0"/>
            </a:br>
            <a:r>
              <a:rPr lang="fr-CA" sz="1600" dirty="0" smtClean="0"/>
              <a:t>Type 4 : Système de refroidissement d’équipement mécanique / électrique</a:t>
            </a:r>
            <a:endParaRPr lang="fr-CA" sz="1600" dirty="0"/>
          </a:p>
        </p:txBody>
      </p:sp>
      <p:sp>
        <p:nvSpPr>
          <p:cNvPr id="11" name="Rectangle 10"/>
          <p:cNvSpPr/>
          <p:nvPr>
            <p:custDataLst>
              <p:tags r:id="rId6"/>
            </p:custDataLst>
          </p:nvPr>
        </p:nvSpPr>
        <p:spPr>
          <a:xfrm>
            <a:off x="6669823" y="2580858"/>
            <a:ext cx="3104221" cy="2862322"/>
          </a:xfrm>
          <a:prstGeom prst="rect">
            <a:avLst/>
          </a:prstGeom>
        </p:spPr>
        <p:txBody>
          <a:bodyPr wrap="square">
            <a:spAutoFit/>
          </a:bodyPr>
          <a:lstStyle/>
          <a:p>
            <a:r>
              <a:rPr lang="fr-CA" dirty="0" smtClean="0"/>
              <a:t>Type </a:t>
            </a:r>
            <a:r>
              <a:rPr lang="fr-CA" dirty="0"/>
              <a:t>1</a:t>
            </a:r>
            <a:r>
              <a:rPr lang="fr-CA" dirty="0" smtClean="0"/>
              <a:t> : Système de chauffage des bâtiments à air forcé;</a:t>
            </a:r>
          </a:p>
          <a:p>
            <a:endParaRPr lang="fr-CA" dirty="0" smtClean="0"/>
          </a:p>
          <a:p>
            <a:endParaRPr lang="fr-CA" dirty="0" smtClean="0"/>
          </a:p>
          <a:p>
            <a:r>
              <a:rPr lang="fr-CA" dirty="0"/>
              <a:t>Type </a:t>
            </a:r>
            <a:r>
              <a:rPr lang="fr-CA" dirty="0" smtClean="0"/>
              <a:t>2 </a:t>
            </a:r>
            <a:r>
              <a:rPr lang="fr-CA" dirty="0"/>
              <a:t>: Système de chauffage de l’air neuf</a:t>
            </a:r>
            <a:endParaRPr lang="fr-CA" dirty="0" smtClean="0"/>
          </a:p>
          <a:p>
            <a:endParaRPr lang="fr-CA" dirty="0" smtClean="0"/>
          </a:p>
          <a:p>
            <a:r>
              <a:rPr lang="fr-CA" dirty="0"/>
              <a:t/>
            </a:r>
            <a:br>
              <a:rPr lang="fr-CA" dirty="0"/>
            </a:br>
            <a:r>
              <a:rPr lang="fr-CA" dirty="0" smtClean="0"/>
              <a:t>Type 3 : Système de chauffage </a:t>
            </a:r>
            <a:r>
              <a:rPr lang="fr-CA" dirty="0"/>
              <a:t>de l’eau</a:t>
            </a:r>
          </a:p>
        </p:txBody>
      </p:sp>
      <p:pic>
        <p:nvPicPr>
          <p:cNvPr id="12" name="Espace réservé du contenu 11"/>
          <p:cNvPicPr>
            <a:picLocks noGrp="1" noChangeAspect="1"/>
          </p:cNvPicPr>
          <p:nvPr>
            <p:ph sz="half" idx="2"/>
            <p:custDataLst>
              <p:tags r:id="rId7"/>
            </p:custDataLst>
          </p:nvPr>
        </p:nvPicPr>
        <p:blipFill rotWithShape="1">
          <a:blip r:embed="rId9">
            <a:extLst>
              <a:ext uri="{28A0092B-C50C-407E-A947-70E740481C1C}">
                <a14:useLocalDpi xmlns:a14="http://schemas.microsoft.com/office/drawing/2010/main" val="0"/>
              </a:ext>
            </a:extLst>
          </a:blip>
          <a:srcRect/>
          <a:stretch/>
        </p:blipFill>
        <p:spPr>
          <a:xfrm>
            <a:off x="644941" y="2053617"/>
            <a:ext cx="1587501" cy="4322935"/>
          </a:xfrm>
        </p:spPr>
      </p:pic>
      <p:pic>
        <p:nvPicPr>
          <p:cNvPr id="3" name="Espace réservé du contenu 2"/>
          <p:cNvPicPr>
            <a:picLocks noGrp="1" noChangeAspect="1"/>
          </p:cNvPicPr>
          <p:nvPr>
            <p:ph sz="quarter" idx="4"/>
          </p:nvPr>
        </p:nvPicPr>
        <p:blipFill rotWithShape="1">
          <a:blip r:embed="rId10">
            <a:extLst>
              <a:ext uri="{28A0092B-C50C-407E-A947-70E740481C1C}">
                <a14:useLocalDpi xmlns:a14="http://schemas.microsoft.com/office/drawing/2010/main" val="0"/>
              </a:ext>
            </a:extLst>
          </a:blip>
          <a:srcRect l="68317" t="7187"/>
          <a:stretch/>
        </p:blipFill>
        <p:spPr>
          <a:xfrm>
            <a:off x="9824223" y="2146311"/>
            <a:ext cx="1758177" cy="3979851"/>
          </a:xfrm>
        </p:spPr>
      </p:pic>
    </p:spTree>
    <p:extLst>
      <p:ext uri="{BB962C8B-B14F-4D97-AF65-F5344CB8AC3E}">
        <p14:creationId xmlns:p14="http://schemas.microsoft.com/office/powerpoint/2010/main" val="4034700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rotWithShape="1">
          <a:blip r:embed="rId13">
            <a:extLst>
              <a:ext uri="{28A0092B-C50C-407E-A947-70E740481C1C}">
                <a14:useLocalDpi xmlns:a14="http://schemas.microsoft.com/office/drawing/2010/main" val="0"/>
              </a:ext>
            </a:extLst>
          </a:blip>
          <a:srcRect t="8131" b="24484"/>
          <a:stretch/>
        </p:blipFill>
        <p:spPr>
          <a:xfrm>
            <a:off x="117366" y="1101597"/>
            <a:ext cx="12051989" cy="5254754"/>
          </a:xfrm>
        </p:spPr>
      </p:pic>
      <p:sp>
        <p:nvSpPr>
          <p:cNvPr id="8" name="Titre 7"/>
          <p:cNvSpPr>
            <a:spLocks noGrp="1"/>
          </p:cNvSpPr>
          <p:nvPr>
            <p:ph type="title"/>
            <p:custDataLst>
              <p:tags r:id="rId1"/>
            </p:custDataLst>
          </p:nvPr>
        </p:nvSpPr>
        <p:spPr/>
        <p:txBody>
          <a:bodyPr/>
          <a:lstStyle/>
          <a:p>
            <a:r>
              <a:rPr lang="fr-FR" altLang="fr-FR" sz="2400" dirty="0">
                <a:solidFill>
                  <a:srgbClr val="45697B"/>
                </a:solidFill>
              </a:rPr>
              <a:t>2</a:t>
            </a:r>
            <a:r>
              <a:rPr lang="fr-FR" altLang="fr-FR" sz="2400" dirty="0" smtClean="0">
                <a:solidFill>
                  <a:srgbClr val="45697B"/>
                </a:solidFill>
              </a:rPr>
              <a:t>. </a:t>
            </a:r>
            <a:r>
              <a:rPr lang="fr-FR" altLang="fr-FR" sz="2400" dirty="0">
                <a:solidFill>
                  <a:srgbClr val="45697B"/>
                </a:solidFill>
              </a:rPr>
              <a:t>Fonctionnement du simulateur</a:t>
            </a:r>
            <a:br>
              <a:rPr lang="fr-FR" altLang="fr-FR" sz="2400" dirty="0">
                <a:solidFill>
                  <a:srgbClr val="45697B"/>
                </a:solidFill>
              </a:rPr>
            </a:br>
            <a:r>
              <a:rPr lang="fr-FR" altLang="fr-FR" sz="2400" dirty="0" smtClean="0">
                <a:solidFill>
                  <a:srgbClr val="45697B"/>
                </a:solidFill>
              </a:rPr>
              <a:t>Méthodologie d’analyse du simulateur</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11</a:t>
            </a:fld>
            <a:endParaRPr lang="fr-CA"/>
          </a:p>
        </p:txBody>
      </p:sp>
      <p:sp>
        <p:nvSpPr>
          <p:cNvPr id="6" name="Espace réservé du contenu 3"/>
          <p:cNvSpPr txBox="1">
            <a:spLocks/>
          </p:cNvSpPr>
          <p:nvPr>
            <p:custDataLst>
              <p:tags r:id="rId3"/>
            </p:custDataLst>
          </p:nvPr>
        </p:nvSpPr>
        <p:spPr>
          <a:xfrm>
            <a:off x="3453634" y="1936450"/>
            <a:ext cx="6065013" cy="2423837"/>
          </a:xfrm>
          <a:prstGeom prst="rect">
            <a:avLst/>
          </a:prstGeom>
        </p:spPr>
        <p:txBody>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sz="1600" b="1" u="sng" dirty="0" smtClean="0"/>
              <a:t>Méthodologie du simulateur</a:t>
            </a:r>
          </a:p>
          <a:p>
            <a:pPr marL="0" indent="0">
              <a:buNone/>
            </a:pPr>
            <a:endParaRPr lang="fr-CA" sz="1600" b="1" u="sng" dirty="0" smtClean="0"/>
          </a:p>
          <a:p>
            <a:pPr>
              <a:buFont typeface="+mj-lt"/>
              <a:buAutoNum type="arabicPeriod"/>
            </a:pPr>
            <a:r>
              <a:rPr lang="fr-CA" sz="1300" dirty="0" smtClean="0"/>
              <a:t>Modélisation des puissances théoriques et des températures d’opération des systèmes « sources » et « charges »; </a:t>
            </a:r>
          </a:p>
          <a:p>
            <a:pPr>
              <a:buFont typeface="+mj-lt"/>
              <a:buAutoNum type="arabicPeriod"/>
            </a:pPr>
            <a:r>
              <a:rPr lang="fr-CA" sz="1300" dirty="0" smtClean="0"/>
              <a:t>Sélection des systèmes que nous aimerions combiner entre eux dans le cadre d’un projet de récupération d’énergie;</a:t>
            </a:r>
          </a:p>
          <a:p>
            <a:pPr>
              <a:buFont typeface="+mj-lt"/>
              <a:buAutoNum type="arabicPeriod"/>
            </a:pPr>
            <a:r>
              <a:rPr lang="fr-CA" sz="1300" dirty="0" smtClean="0"/>
              <a:t>Analyse les conditions d’opérations du réseau caloporteur pour satisfaire l’équilibre des puissances entre les systèmes « sources » et « charges »;</a:t>
            </a:r>
          </a:p>
          <a:p>
            <a:pPr>
              <a:buFont typeface="+mj-lt"/>
              <a:buAutoNum type="arabicPeriod"/>
            </a:pPr>
            <a:r>
              <a:rPr lang="fr-CA" sz="1300" dirty="0" smtClean="0"/>
              <a:t>Analyse de la puissance transférée avec considération des performances des échangeurs ajoutés aux systèmes et calcul des coûts énergétiques;</a:t>
            </a:r>
          </a:p>
          <a:p>
            <a:endParaRPr lang="fr-CA" sz="1200" dirty="0" smtClean="0"/>
          </a:p>
          <a:p>
            <a:pPr marL="0" indent="0">
              <a:buNone/>
            </a:pPr>
            <a:endParaRPr lang="fr-CA" sz="1200" dirty="0"/>
          </a:p>
        </p:txBody>
      </p:sp>
      <p:sp>
        <p:nvSpPr>
          <p:cNvPr id="9" name="Espace réservé du texte 4"/>
          <p:cNvSpPr txBox="1">
            <a:spLocks/>
          </p:cNvSpPr>
          <p:nvPr>
            <p:custDataLst>
              <p:tags r:id="rId4"/>
            </p:custDataLst>
          </p:nvPr>
        </p:nvSpPr>
        <p:spPr>
          <a:xfrm>
            <a:off x="3453633" y="4483311"/>
            <a:ext cx="6498829" cy="791576"/>
          </a:xfrm>
          <a:prstGeom prst="rect">
            <a:avLst/>
          </a:prstGeom>
        </p:spPr>
        <p:txBody>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1200" dirty="0"/>
              <a:t>T</a:t>
            </a:r>
            <a:r>
              <a:rPr lang="fr-CA" sz="1200" baseline="-25000" dirty="0"/>
              <a:t>FC</a:t>
            </a:r>
            <a:r>
              <a:rPr lang="fr-CA" sz="1200" dirty="0"/>
              <a:t> : Température chaude du réseau caloporteur entrante (°C)</a:t>
            </a:r>
          </a:p>
          <a:p>
            <a:r>
              <a:rPr lang="fr-CA" sz="1200" dirty="0"/>
              <a:t>T</a:t>
            </a:r>
            <a:r>
              <a:rPr lang="fr-CA" sz="1200" baseline="-25000" dirty="0"/>
              <a:t>FF</a:t>
            </a:r>
            <a:r>
              <a:rPr lang="fr-CA" sz="1200" dirty="0"/>
              <a:t> : Température froide du réseau caloporteur entrante (°C)</a:t>
            </a:r>
          </a:p>
          <a:p>
            <a:r>
              <a:rPr lang="fr-CA" sz="1200" dirty="0" smtClean="0"/>
              <a:t>C : Débit capacitif du côté du réseau (kW /°C)</a:t>
            </a:r>
          </a:p>
          <a:p>
            <a:endParaRPr lang="fr-CA" sz="1200" dirty="0" smtClean="0"/>
          </a:p>
          <a:p>
            <a:pPr marL="0" indent="0">
              <a:buNone/>
            </a:pPr>
            <a:r>
              <a:rPr lang="fr-CA" sz="1200" dirty="0"/>
              <a:t>Note : La méthodologie du simulateur est effectuée </a:t>
            </a:r>
            <a:r>
              <a:rPr lang="fr-CA" sz="1200" dirty="0" smtClean="0"/>
              <a:t>pour chacune des </a:t>
            </a:r>
            <a:r>
              <a:rPr lang="fr-CA" sz="1200" dirty="0"/>
              <a:t>heures de l’année.</a:t>
            </a:r>
          </a:p>
          <a:p>
            <a:endParaRPr lang="fr-CA" sz="1200" dirty="0" smtClean="0"/>
          </a:p>
        </p:txBody>
      </p:sp>
      <p:sp>
        <p:nvSpPr>
          <p:cNvPr id="10" name="ZoneTexte 9"/>
          <p:cNvSpPr txBox="1"/>
          <p:nvPr>
            <p:custDataLst>
              <p:tags r:id="rId5"/>
            </p:custDataLst>
          </p:nvPr>
        </p:nvSpPr>
        <p:spPr>
          <a:xfrm>
            <a:off x="303034" y="2005606"/>
            <a:ext cx="1148576" cy="461665"/>
          </a:xfrm>
          <a:prstGeom prst="rect">
            <a:avLst/>
          </a:prstGeom>
          <a:noFill/>
        </p:spPr>
        <p:txBody>
          <a:bodyPr wrap="square" rtlCol="0">
            <a:spAutoFit/>
          </a:bodyPr>
          <a:lstStyle/>
          <a:p>
            <a:pPr algn="ctr"/>
            <a:r>
              <a:rPr lang="fr-CA" sz="1200" dirty="0" smtClean="0"/>
              <a:t>Type # 1</a:t>
            </a:r>
          </a:p>
          <a:p>
            <a:pPr algn="ctr"/>
            <a:r>
              <a:rPr lang="fr-CA" sz="1200" dirty="0" smtClean="0"/>
              <a:t>1 système</a:t>
            </a:r>
          </a:p>
        </p:txBody>
      </p:sp>
      <p:sp>
        <p:nvSpPr>
          <p:cNvPr id="11" name="ZoneTexte 10"/>
          <p:cNvSpPr txBox="1"/>
          <p:nvPr>
            <p:custDataLst>
              <p:tags r:id="rId6"/>
            </p:custDataLst>
          </p:nvPr>
        </p:nvSpPr>
        <p:spPr>
          <a:xfrm>
            <a:off x="303034" y="3992437"/>
            <a:ext cx="1148576" cy="461665"/>
          </a:xfrm>
          <a:prstGeom prst="rect">
            <a:avLst/>
          </a:prstGeom>
          <a:noFill/>
        </p:spPr>
        <p:txBody>
          <a:bodyPr wrap="square" rtlCol="0">
            <a:spAutoFit/>
          </a:bodyPr>
          <a:lstStyle/>
          <a:p>
            <a:pPr algn="ctr"/>
            <a:r>
              <a:rPr lang="fr-CA" sz="1200" dirty="0" smtClean="0"/>
              <a:t>Type # 2</a:t>
            </a:r>
          </a:p>
          <a:p>
            <a:pPr algn="ctr"/>
            <a:r>
              <a:rPr lang="fr-CA" sz="1200" dirty="0"/>
              <a:t>3</a:t>
            </a:r>
            <a:r>
              <a:rPr lang="fr-CA" sz="1200" dirty="0" smtClean="0"/>
              <a:t> systèmes</a:t>
            </a:r>
          </a:p>
        </p:txBody>
      </p:sp>
      <p:sp>
        <p:nvSpPr>
          <p:cNvPr id="12" name="ZoneTexte 11"/>
          <p:cNvSpPr txBox="1"/>
          <p:nvPr>
            <p:custDataLst>
              <p:tags r:id="rId7"/>
            </p:custDataLst>
          </p:nvPr>
        </p:nvSpPr>
        <p:spPr>
          <a:xfrm>
            <a:off x="177304" y="5986527"/>
            <a:ext cx="1148576" cy="461665"/>
          </a:xfrm>
          <a:prstGeom prst="rect">
            <a:avLst/>
          </a:prstGeom>
          <a:noFill/>
        </p:spPr>
        <p:txBody>
          <a:bodyPr wrap="square" rtlCol="0">
            <a:spAutoFit/>
          </a:bodyPr>
          <a:lstStyle/>
          <a:p>
            <a:pPr algn="ctr"/>
            <a:r>
              <a:rPr lang="fr-CA" sz="1200" dirty="0" smtClean="0"/>
              <a:t>Type # 3</a:t>
            </a:r>
          </a:p>
          <a:p>
            <a:pPr algn="ctr"/>
            <a:r>
              <a:rPr lang="fr-CA" sz="1200" dirty="0" smtClean="0"/>
              <a:t>1 système</a:t>
            </a:r>
          </a:p>
        </p:txBody>
      </p:sp>
      <p:sp>
        <p:nvSpPr>
          <p:cNvPr id="13" name="ZoneTexte 12"/>
          <p:cNvSpPr txBox="1"/>
          <p:nvPr>
            <p:custDataLst>
              <p:tags r:id="rId8"/>
            </p:custDataLst>
          </p:nvPr>
        </p:nvSpPr>
        <p:spPr>
          <a:xfrm>
            <a:off x="11061204" y="2005607"/>
            <a:ext cx="1148576" cy="461665"/>
          </a:xfrm>
          <a:prstGeom prst="rect">
            <a:avLst/>
          </a:prstGeom>
          <a:noFill/>
        </p:spPr>
        <p:txBody>
          <a:bodyPr wrap="square" rtlCol="0">
            <a:spAutoFit/>
          </a:bodyPr>
          <a:lstStyle/>
          <a:p>
            <a:pPr algn="ctr"/>
            <a:r>
              <a:rPr lang="fr-CA" sz="1200" dirty="0" smtClean="0"/>
              <a:t>Type # 1</a:t>
            </a:r>
          </a:p>
          <a:p>
            <a:pPr algn="ctr"/>
            <a:r>
              <a:rPr lang="fr-CA" sz="1200" dirty="0" smtClean="0"/>
              <a:t>1 système</a:t>
            </a:r>
          </a:p>
        </p:txBody>
      </p:sp>
      <p:sp>
        <p:nvSpPr>
          <p:cNvPr id="14" name="ZoneTexte 13"/>
          <p:cNvSpPr txBox="1"/>
          <p:nvPr>
            <p:custDataLst>
              <p:tags r:id="rId9"/>
            </p:custDataLst>
          </p:nvPr>
        </p:nvSpPr>
        <p:spPr>
          <a:xfrm>
            <a:off x="11061204" y="3253500"/>
            <a:ext cx="1148576" cy="461665"/>
          </a:xfrm>
          <a:prstGeom prst="rect">
            <a:avLst/>
          </a:prstGeom>
          <a:noFill/>
        </p:spPr>
        <p:txBody>
          <a:bodyPr wrap="square" rtlCol="0">
            <a:spAutoFit/>
          </a:bodyPr>
          <a:lstStyle/>
          <a:p>
            <a:pPr algn="ctr"/>
            <a:r>
              <a:rPr lang="fr-CA" sz="1200" dirty="0" smtClean="0"/>
              <a:t>Type # 2</a:t>
            </a:r>
          </a:p>
          <a:p>
            <a:pPr algn="ctr"/>
            <a:r>
              <a:rPr lang="fr-CA" sz="1200" dirty="0"/>
              <a:t>3</a:t>
            </a:r>
            <a:r>
              <a:rPr lang="fr-CA" sz="1200" dirty="0" smtClean="0"/>
              <a:t> systèmes</a:t>
            </a:r>
          </a:p>
        </p:txBody>
      </p:sp>
      <p:sp>
        <p:nvSpPr>
          <p:cNvPr id="15" name="ZoneTexte 14"/>
          <p:cNvSpPr txBox="1"/>
          <p:nvPr>
            <p:custDataLst>
              <p:tags r:id="rId10"/>
            </p:custDataLst>
          </p:nvPr>
        </p:nvSpPr>
        <p:spPr>
          <a:xfrm>
            <a:off x="11073903" y="4565796"/>
            <a:ext cx="1148576" cy="461665"/>
          </a:xfrm>
          <a:prstGeom prst="rect">
            <a:avLst/>
          </a:prstGeom>
          <a:noFill/>
        </p:spPr>
        <p:txBody>
          <a:bodyPr wrap="square" rtlCol="0">
            <a:spAutoFit/>
          </a:bodyPr>
          <a:lstStyle/>
          <a:p>
            <a:pPr algn="ctr"/>
            <a:r>
              <a:rPr lang="fr-CA" sz="1200" dirty="0" smtClean="0"/>
              <a:t>Type # 3</a:t>
            </a:r>
          </a:p>
          <a:p>
            <a:pPr algn="ctr"/>
            <a:r>
              <a:rPr lang="fr-CA" sz="1200" dirty="0" smtClean="0"/>
              <a:t>1 système</a:t>
            </a:r>
          </a:p>
        </p:txBody>
      </p:sp>
      <p:sp>
        <p:nvSpPr>
          <p:cNvPr id="16" name="ZoneTexte 15"/>
          <p:cNvSpPr txBox="1"/>
          <p:nvPr>
            <p:custDataLst>
              <p:tags r:id="rId11"/>
            </p:custDataLst>
          </p:nvPr>
        </p:nvSpPr>
        <p:spPr>
          <a:xfrm>
            <a:off x="11043423" y="5986526"/>
            <a:ext cx="1148576" cy="461665"/>
          </a:xfrm>
          <a:prstGeom prst="rect">
            <a:avLst/>
          </a:prstGeom>
          <a:noFill/>
        </p:spPr>
        <p:txBody>
          <a:bodyPr wrap="square" rtlCol="0">
            <a:spAutoFit/>
          </a:bodyPr>
          <a:lstStyle/>
          <a:p>
            <a:pPr algn="ctr"/>
            <a:r>
              <a:rPr lang="fr-CA" sz="1200" dirty="0" smtClean="0"/>
              <a:t>Type # 4</a:t>
            </a:r>
          </a:p>
          <a:p>
            <a:pPr algn="ctr"/>
            <a:r>
              <a:rPr lang="fr-CA" sz="1200" dirty="0" smtClean="0"/>
              <a:t>1 système</a:t>
            </a:r>
          </a:p>
        </p:txBody>
      </p:sp>
    </p:spTree>
    <p:extLst>
      <p:ext uri="{BB962C8B-B14F-4D97-AF65-F5344CB8AC3E}">
        <p14:creationId xmlns:p14="http://schemas.microsoft.com/office/powerpoint/2010/main" val="728133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659477" y="457518"/>
            <a:ext cx="8433723" cy="980162"/>
          </a:xfrm>
          <a:solidFill>
            <a:schemeClr val="bg1"/>
          </a:solidFill>
        </p:spPr>
        <p:txBody>
          <a:bodyPr/>
          <a:lstStyle/>
          <a:p>
            <a:r>
              <a:rPr lang="fr-FR" altLang="fr-FR" sz="2400" dirty="0">
                <a:solidFill>
                  <a:srgbClr val="45697B"/>
                </a:solidFill>
              </a:rPr>
              <a:t>3. </a:t>
            </a:r>
            <a:r>
              <a:rPr lang="fr-FR" altLang="fr-FR" sz="2400" dirty="0"/>
              <a:t>Paramètres d’entrées et sorties du </a:t>
            </a:r>
            <a:r>
              <a:rPr lang="fr-FR" altLang="fr-FR" sz="2400" dirty="0" smtClean="0"/>
              <a:t>simulateur</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Paramètres d’entrées du système « source » de type 1</a:t>
            </a:r>
            <a:endParaRPr lang="fr-CA" sz="2400" dirty="0"/>
          </a:p>
        </p:txBody>
      </p:sp>
      <p:pic>
        <p:nvPicPr>
          <p:cNvPr id="2" name="Espace réservé du contenu 1"/>
          <p:cNvPicPr>
            <a:picLocks noGrp="1" noChangeAspect="1"/>
          </p:cNvPicPr>
          <p:nvPr>
            <p:ph sz="half" idx="2"/>
            <p:custDataLst>
              <p:tags r:id="rId2"/>
            </p:custDataLst>
          </p:nvPr>
        </p:nvPicPr>
        <p:blipFill rotWithShape="1">
          <a:blip r:embed="rId8">
            <a:extLst>
              <a:ext uri="{28A0092B-C50C-407E-A947-70E740481C1C}">
                <a14:useLocalDpi xmlns:a14="http://schemas.microsoft.com/office/drawing/2010/main" val="0"/>
              </a:ext>
            </a:extLst>
          </a:blip>
          <a:srcRect/>
          <a:stretch/>
        </p:blipFill>
        <p:spPr>
          <a:xfrm>
            <a:off x="300108" y="1982076"/>
            <a:ext cx="4411128" cy="2759670"/>
          </a:xfrm>
        </p:spPr>
      </p:pic>
      <p:sp>
        <p:nvSpPr>
          <p:cNvPr id="4" name="Espace réservé du numéro de diapositive 3"/>
          <p:cNvSpPr>
            <a:spLocks noGrp="1"/>
          </p:cNvSpPr>
          <p:nvPr>
            <p:ph type="sldNum" sz="quarter" idx="12"/>
            <p:custDataLst>
              <p:tags r:id="rId3"/>
            </p:custDataLst>
          </p:nvPr>
        </p:nvSpPr>
        <p:spPr/>
        <p:txBody>
          <a:bodyPr/>
          <a:lstStyle/>
          <a:p>
            <a:pPr>
              <a:defRPr/>
            </a:pPr>
            <a:fld id="{B3980D67-48D6-4EA3-BD6E-8E9943D4617B}" type="slidenum">
              <a:rPr lang="fr-CA" smtClean="0"/>
              <a:pPr>
                <a:defRPr/>
              </a:pPr>
              <a:t>12</a:t>
            </a:fld>
            <a:endParaRPr lang="fr-CA"/>
          </a:p>
        </p:txBody>
      </p:sp>
      <p:graphicFrame>
        <p:nvGraphicFramePr>
          <p:cNvPr id="12" name="Tableau 11"/>
          <p:cNvGraphicFramePr>
            <a:graphicFrameLocks noGrp="1"/>
          </p:cNvGraphicFramePr>
          <p:nvPr>
            <p:custDataLst>
              <p:tags r:id="rId4"/>
            </p:custDataLst>
            <p:extLst>
              <p:ext uri="{D42A27DB-BD31-4B8C-83A1-F6EECF244321}">
                <p14:modId xmlns:p14="http://schemas.microsoft.com/office/powerpoint/2010/main" val="1971917185"/>
              </p:ext>
            </p:extLst>
          </p:nvPr>
        </p:nvGraphicFramePr>
        <p:xfrm>
          <a:off x="5080000" y="1524001"/>
          <a:ext cx="6451599" cy="4891598"/>
        </p:xfrm>
        <a:graphic>
          <a:graphicData uri="http://schemas.openxmlformats.org/drawingml/2006/table">
            <a:tbl>
              <a:tblPr>
                <a:tableStyleId>{616DA210-FB5B-4158-B5E0-FEB733F419BA}</a:tableStyleId>
              </a:tblPr>
              <a:tblGrid>
                <a:gridCol w="4881449">
                  <a:extLst>
                    <a:ext uri="{9D8B030D-6E8A-4147-A177-3AD203B41FA5}">
                      <a16:colId xmlns:a16="http://schemas.microsoft.com/office/drawing/2014/main" val="1472192539"/>
                    </a:ext>
                  </a:extLst>
                </a:gridCol>
                <a:gridCol w="637387">
                  <a:extLst>
                    <a:ext uri="{9D8B030D-6E8A-4147-A177-3AD203B41FA5}">
                      <a16:colId xmlns:a16="http://schemas.microsoft.com/office/drawing/2014/main" val="1100288098"/>
                    </a:ext>
                  </a:extLst>
                </a:gridCol>
                <a:gridCol w="932763">
                  <a:extLst>
                    <a:ext uri="{9D8B030D-6E8A-4147-A177-3AD203B41FA5}">
                      <a16:colId xmlns:a16="http://schemas.microsoft.com/office/drawing/2014/main" val="2992886757"/>
                    </a:ext>
                  </a:extLst>
                </a:gridCol>
              </a:tblGrid>
              <a:tr h="266051">
                <a:tc gridSpan="3">
                  <a:txBody>
                    <a:bodyPr/>
                    <a:lstStyle/>
                    <a:p>
                      <a:pPr algn="ctr" fontAlgn="ctr"/>
                      <a:r>
                        <a:rPr lang="fr-CA" sz="1200" b="1" u="none" strike="noStrike" dirty="0">
                          <a:effectLst/>
                        </a:rPr>
                        <a:t>Condition d'opération de l'usine</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473036852"/>
                  </a:ext>
                </a:extLst>
              </a:tr>
              <a:tr h="266051">
                <a:tc>
                  <a:txBody>
                    <a:bodyPr/>
                    <a:lstStyle/>
                    <a:p>
                      <a:pPr algn="ctr" fontAlgn="ctr"/>
                      <a:r>
                        <a:rPr lang="fr-CA" sz="1200" b="1" u="none" strike="noStrike" dirty="0">
                          <a:effectLst/>
                        </a:rPr>
                        <a:t>Description</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a:effectLst/>
                        </a:rPr>
                        <a:t>Variable</a:t>
                      </a:r>
                      <a:endParaRPr lang="fr-CA" sz="1200" b="1" i="0" u="none" strike="noStrike">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Valeur</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313708512"/>
                  </a:ext>
                </a:extLst>
              </a:tr>
              <a:tr h="358354">
                <a:tc>
                  <a:txBody>
                    <a:bodyPr/>
                    <a:lstStyle/>
                    <a:p>
                      <a:pPr algn="ctr" fontAlgn="ctr"/>
                      <a:r>
                        <a:rPr lang="fr-CA" sz="1200" u="none" strike="noStrike" dirty="0">
                          <a:effectLst/>
                        </a:rPr>
                        <a:t>Débit massique moyen à l'entrée du concentrateur (t/j)</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err="1">
                          <a:effectLst/>
                        </a:rPr>
                        <a:t>m</a:t>
                      </a:r>
                      <a:r>
                        <a:rPr lang="fr-CA" sz="1200" u="none" strike="noStrike" baseline="-25000" dirty="0" err="1">
                          <a:effectLst/>
                        </a:rPr>
                        <a:t>r</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Valeur</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59227568"/>
                  </a:ext>
                </a:extLst>
              </a:tr>
              <a:tr h="358354">
                <a:tc>
                  <a:txBody>
                    <a:bodyPr/>
                    <a:lstStyle/>
                    <a:p>
                      <a:pPr algn="ctr" fontAlgn="ctr"/>
                      <a:r>
                        <a:rPr lang="fr-CA" sz="1200" u="none" strike="noStrike" dirty="0">
                          <a:effectLst/>
                        </a:rPr>
                        <a:t>Capacité thermique du minerai à l'entrée de l'usine (kJ /</a:t>
                      </a:r>
                      <a:r>
                        <a:rPr lang="fr-CA" sz="1200" u="none" strike="noStrike" dirty="0" err="1">
                          <a:effectLst/>
                        </a:rPr>
                        <a:t>kg°C</a:t>
                      </a:r>
                      <a:r>
                        <a:rPr lang="fr-CA" sz="1200" u="none" strike="noStrike" dirty="0">
                          <a:effectLst/>
                        </a:rPr>
                        <a:t>)</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C</a:t>
                      </a:r>
                      <a:r>
                        <a:rPr lang="fr-CA" sz="1200" u="none" strike="noStrike" baseline="-25000" dirty="0">
                          <a:effectLst/>
                        </a:rPr>
                        <a:t>PR</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Valeur</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604337232"/>
                  </a:ext>
                </a:extLst>
              </a:tr>
              <a:tr h="358354">
                <a:tc>
                  <a:txBody>
                    <a:bodyPr/>
                    <a:lstStyle/>
                    <a:p>
                      <a:pPr algn="ctr" fontAlgn="ctr"/>
                      <a:r>
                        <a:rPr lang="fr-CA" sz="1200" u="none" strike="noStrike" dirty="0">
                          <a:effectLst/>
                        </a:rPr>
                        <a:t>Variation du débit massique à l'entrée de l'usine (± %)</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VAR</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kern="1200" dirty="0" smtClean="0">
                          <a:solidFill>
                            <a:schemeClr val="tx1"/>
                          </a:solidFill>
                          <a:effectLst/>
                          <a:latin typeface="+mn-lt"/>
                          <a:ea typeface="+mn-ea"/>
                          <a:cs typeface="+mn-cs"/>
                        </a:rPr>
                        <a:t>0 à 10 %</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78108187"/>
                  </a:ext>
                </a:extLst>
              </a:tr>
              <a:tr h="358354">
                <a:tc>
                  <a:txBody>
                    <a:bodyPr/>
                    <a:lstStyle/>
                    <a:p>
                      <a:pPr algn="ctr" fontAlgn="ctr"/>
                      <a:r>
                        <a:rPr lang="fr-CA" sz="1200" u="none" strike="noStrike" dirty="0">
                          <a:effectLst/>
                        </a:rPr>
                        <a:t>Pourcentage d’humidité moyen contenu dans le minerai à l’entrée du concentrateur</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%H</a:t>
                      </a:r>
                      <a:r>
                        <a:rPr lang="fr-CA" sz="1200" u="none" strike="noStrike" baseline="-25000" dirty="0">
                          <a:effectLst/>
                        </a:rPr>
                        <a:t>R</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kern="1200" dirty="0" smtClean="0">
                          <a:solidFill>
                            <a:schemeClr val="tx1"/>
                          </a:solidFill>
                          <a:effectLst/>
                          <a:latin typeface="+mn-lt"/>
                          <a:ea typeface="+mn-ea"/>
                          <a:cs typeface="+mn-cs"/>
                        </a:rPr>
                        <a:t>0 à 10 %</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214753635"/>
                  </a:ext>
                </a:extLst>
              </a:tr>
              <a:tr h="358354">
                <a:tc>
                  <a:txBody>
                    <a:bodyPr/>
                    <a:lstStyle/>
                    <a:p>
                      <a:pPr algn="ctr" fontAlgn="ctr"/>
                      <a:r>
                        <a:rPr lang="fr-CA" sz="1200" u="none" strike="noStrike" dirty="0">
                          <a:effectLst/>
                        </a:rPr>
                        <a:t>Pourcentage solide de la pulpe après l'épaississeur (%)</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%S</a:t>
                      </a:r>
                      <a:r>
                        <a:rPr lang="fr-CA" sz="1200" u="none" strike="noStrike" baseline="-25000" dirty="0">
                          <a:effectLst/>
                        </a:rPr>
                        <a:t>EP</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kern="1200" dirty="0" smtClean="0">
                          <a:solidFill>
                            <a:schemeClr val="tx1"/>
                          </a:solidFill>
                          <a:effectLst/>
                          <a:latin typeface="+mn-lt"/>
                          <a:ea typeface="+mn-ea"/>
                          <a:cs typeface="+mn-cs"/>
                        </a:rPr>
                        <a:t>40 à 80 %</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957548643"/>
                  </a:ext>
                </a:extLst>
              </a:tr>
              <a:tr h="358354">
                <a:tc>
                  <a:txBody>
                    <a:bodyPr/>
                    <a:lstStyle/>
                    <a:p>
                      <a:pPr algn="ctr" fontAlgn="ctr"/>
                      <a:r>
                        <a:rPr lang="fr-CA" sz="1200" u="none" strike="noStrike" dirty="0">
                          <a:effectLst/>
                        </a:rPr>
                        <a:t>Pourcentage solide de la pulpe à la sortie de l'usine (%) (&lt;= %S</a:t>
                      </a:r>
                      <a:r>
                        <a:rPr lang="fr-CA" sz="1200" u="none" strike="noStrike" baseline="-25000" dirty="0">
                          <a:effectLst/>
                        </a:rPr>
                        <a:t>EP</a:t>
                      </a:r>
                      <a:r>
                        <a:rPr lang="fr-CA" sz="1200" u="none" strike="noStrike" dirty="0">
                          <a:effectLst/>
                        </a:rPr>
                        <a:t>)</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%S</a:t>
                      </a:r>
                      <a:r>
                        <a:rPr lang="fr-CA" sz="1200" u="none" strike="noStrike" baseline="-25000" dirty="0">
                          <a:effectLst/>
                        </a:rPr>
                        <a:t>OUT</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kern="1200" dirty="0" smtClean="0">
                          <a:solidFill>
                            <a:schemeClr val="tx1"/>
                          </a:solidFill>
                          <a:effectLst/>
                          <a:latin typeface="+mn-lt"/>
                          <a:ea typeface="+mn-ea"/>
                          <a:cs typeface="+mn-cs"/>
                        </a:rPr>
                        <a:t>10 à 70 %</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576824624"/>
                  </a:ext>
                </a:extLst>
              </a:tr>
              <a:tr h="358354">
                <a:tc>
                  <a:txBody>
                    <a:bodyPr/>
                    <a:lstStyle/>
                    <a:p>
                      <a:pPr algn="ctr" fontAlgn="ctr"/>
                      <a:r>
                        <a:rPr lang="fr-CA" sz="1200" u="none" strike="noStrike" dirty="0">
                          <a:effectLst/>
                        </a:rPr>
                        <a:t>Pourcentage d'eau fraîche utilisé dans l'usine de traitement par rapport au volume d'eau perdu (0 &lt; Ra &lt; 100%)</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a:effectLst/>
                        </a:rPr>
                        <a:t>R</a:t>
                      </a:r>
                      <a:r>
                        <a:rPr lang="fr-CA" sz="1200" u="none" strike="noStrike" baseline="-25000">
                          <a:effectLst/>
                        </a:rPr>
                        <a:t>A</a:t>
                      </a:r>
                      <a:endParaRPr lang="fr-CA" sz="1200" b="0" i="0" u="none" strike="noStrike">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kern="1200" dirty="0" smtClean="0">
                          <a:solidFill>
                            <a:schemeClr val="tx1"/>
                          </a:solidFill>
                          <a:effectLst/>
                          <a:latin typeface="+mn-lt"/>
                          <a:ea typeface="+mn-ea"/>
                          <a:cs typeface="+mn-cs"/>
                        </a:rPr>
                        <a:t>0 à 100 %</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369941379"/>
                  </a:ext>
                </a:extLst>
              </a:tr>
              <a:tr h="358354">
                <a:tc>
                  <a:txBody>
                    <a:bodyPr/>
                    <a:lstStyle/>
                    <a:p>
                      <a:pPr algn="ctr" fontAlgn="ctr"/>
                      <a:r>
                        <a:rPr lang="fr-CA" sz="1200" u="none" strike="noStrike" dirty="0">
                          <a:effectLst/>
                        </a:rPr>
                        <a:t>Pourcentage d'eau supplémentaire utilisé vers d'autres secteurs par rapport au volume d'eau perdu vers le parc à résidu (0 &lt; R</a:t>
                      </a:r>
                      <a:r>
                        <a:rPr lang="fr-CA" sz="1200" u="none" strike="noStrike" baseline="-25000" dirty="0">
                          <a:effectLst/>
                        </a:rPr>
                        <a:t>B</a:t>
                      </a:r>
                      <a:r>
                        <a:rPr lang="fr-CA" sz="1200" u="none" strike="noStrike" dirty="0">
                          <a:effectLst/>
                        </a:rPr>
                        <a:t> &lt; </a:t>
                      </a:r>
                      <a:r>
                        <a:rPr lang="fr-CA" sz="1200" u="none" strike="noStrike" dirty="0" smtClean="0">
                          <a:effectLst/>
                        </a:rPr>
                        <a:t>200 %)</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R</a:t>
                      </a:r>
                      <a:r>
                        <a:rPr lang="fr-CA" sz="1200" u="none" strike="noStrike" baseline="-25000" dirty="0">
                          <a:effectLst/>
                        </a:rPr>
                        <a:t>B</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kern="1200" dirty="0" smtClean="0">
                          <a:solidFill>
                            <a:schemeClr val="tx1"/>
                          </a:solidFill>
                          <a:effectLst/>
                          <a:latin typeface="+mn-lt"/>
                          <a:ea typeface="+mn-ea"/>
                          <a:cs typeface="+mn-cs"/>
                        </a:rPr>
                        <a:t>0 à 200 %</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716191437"/>
                  </a:ext>
                </a:extLst>
              </a:tr>
              <a:tr h="358354">
                <a:tc>
                  <a:txBody>
                    <a:bodyPr/>
                    <a:lstStyle/>
                    <a:p>
                      <a:pPr algn="ctr" fontAlgn="ctr"/>
                      <a:r>
                        <a:rPr lang="fr-CA" sz="1200" u="none" strike="noStrike" dirty="0">
                          <a:effectLst/>
                        </a:rPr>
                        <a:t>Température minimum de l'eau observée à la sortie de l'usine pendant l'année (°C)</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a:effectLst/>
                        </a:rPr>
                        <a:t>T</a:t>
                      </a:r>
                      <a:r>
                        <a:rPr lang="fr-CA" sz="1200" u="none" strike="noStrike" baseline="-25000">
                          <a:effectLst/>
                        </a:rPr>
                        <a:t>OUT,min</a:t>
                      </a:r>
                      <a:endParaRPr lang="fr-CA" sz="1200" b="0" i="0" u="none" strike="noStrike">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kern="1200" dirty="0" smtClean="0">
                          <a:solidFill>
                            <a:schemeClr val="tx1"/>
                          </a:solidFill>
                          <a:effectLst/>
                          <a:latin typeface="+mn-lt"/>
                          <a:ea typeface="+mn-ea"/>
                          <a:cs typeface="+mn-cs"/>
                        </a:rPr>
                        <a:t>10 à 40°C</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925070529"/>
                  </a:ext>
                </a:extLst>
              </a:tr>
              <a:tr h="358354">
                <a:tc>
                  <a:txBody>
                    <a:bodyPr/>
                    <a:lstStyle/>
                    <a:p>
                      <a:pPr algn="ctr" fontAlgn="ctr"/>
                      <a:r>
                        <a:rPr lang="fr-CA" sz="1200" u="none" strike="noStrike" dirty="0">
                          <a:effectLst/>
                        </a:rPr>
                        <a:t>Température minimale de l'eau de procédé après le transfert d'énergie (°C)</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a:effectLst/>
                        </a:rPr>
                        <a:t>T</a:t>
                      </a:r>
                      <a:r>
                        <a:rPr lang="fr-CA" sz="1200" u="none" strike="noStrike" baseline="-25000">
                          <a:effectLst/>
                        </a:rPr>
                        <a:t>H,O_MIN</a:t>
                      </a:r>
                      <a:endParaRPr lang="fr-CA" sz="1200" b="0" i="0" u="none" strike="noStrike">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kern="1200" dirty="0" smtClean="0">
                          <a:solidFill>
                            <a:schemeClr val="tx1"/>
                          </a:solidFill>
                          <a:effectLst/>
                          <a:latin typeface="+mn-lt"/>
                          <a:ea typeface="+mn-ea"/>
                          <a:cs typeface="+mn-cs"/>
                        </a:rPr>
                        <a:t>1 à 15°C</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789374627"/>
                  </a:ext>
                </a:extLst>
              </a:tr>
              <a:tr h="358354">
                <a:tc>
                  <a:txBody>
                    <a:bodyPr/>
                    <a:lstStyle/>
                    <a:p>
                      <a:pPr algn="ctr" fontAlgn="ctr"/>
                      <a:r>
                        <a:rPr lang="fr-CA" sz="1200" u="none" strike="noStrike" dirty="0">
                          <a:effectLst/>
                        </a:rPr>
                        <a:t>Température maximale du minerai pendant l'été (°C)</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a:effectLst/>
                        </a:rPr>
                        <a:t>T</a:t>
                      </a:r>
                      <a:r>
                        <a:rPr lang="fr-CA" sz="1200" u="none" strike="noStrike" baseline="-25000">
                          <a:effectLst/>
                        </a:rPr>
                        <a:t>R_MAX</a:t>
                      </a:r>
                      <a:endParaRPr lang="fr-CA" sz="1200" b="0" i="0" u="none" strike="noStrike">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Valeur</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3816943"/>
                  </a:ext>
                </a:extLst>
              </a:tr>
              <a:tr h="358354">
                <a:tc>
                  <a:txBody>
                    <a:bodyPr/>
                    <a:lstStyle/>
                    <a:p>
                      <a:pPr algn="ctr" fontAlgn="ctr"/>
                      <a:r>
                        <a:rPr lang="fr-CA" sz="1200" u="none" strike="noStrike" dirty="0">
                          <a:effectLst/>
                        </a:rPr>
                        <a:t>Température minimale du minerai pendant l'hiver (°C)</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T</a:t>
                      </a:r>
                      <a:r>
                        <a:rPr lang="fr-CA" sz="1200" u="none" strike="noStrike" baseline="-25000" dirty="0">
                          <a:effectLst/>
                        </a:rPr>
                        <a:t>R_MIN</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Valeur</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05841525"/>
                  </a:ext>
                </a:extLst>
              </a:tr>
            </a:tbl>
          </a:graphicData>
        </a:graphic>
      </p:graphicFrame>
      <p:sp>
        <p:nvSpPr>
          <p:cNvPr id="14" name="Espace réservé du contenu 6"/>
          <p:cNvSpPr txBox="1">
            <a:spLocks/>
          </p:cNvSpPr>
          <p:nvPr>
            <p:custDataLst>
              <p:tags r:id="rId5"/>
            </p:custDataLst>
          </p:nvPr>
        </p:nvSpPr>
        <p:spPr bwMode="auto">
          <a:xfrm>
            <a:off x="350909" y="4672255"/>
            <a:ext cx="4498181" cy="149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400" b="1" u="sng" dirty="0" smtClean="0"/>
              <a:t/>
            </a:r>
            <a:br>
              <a:rPr lang="fr-CA" sz="1400" b="1" u="sng" dirty="0" smtClean="0"/>
            </a:br>
            <a:r>
              <a:rPr lang="fr-CA" sz="1400" b="1" u="sng" dirty="0" smtClean="0"/>
              <a:t>Système de filtration d’une usine de traitement du minerai</a:t>
            </a:r>
            <a:endParaRPr lang="fr-CA" sz="1400" b="1" u="sng" baseline="-25000" dirty="0" smtClean="0"/>
          </a:p>
          <a:p>
            <a:pPr marL="0" indent="0" algn="ctr">
              <a:buNone/>
            </a:pPr>
            <a:r>
              <a:rPr lang="fr-CA" sz="1400" dirty="0" smtClean="0"/>
              <a:t>(1 système disponible dans le simulateur)</a:t>
            </a:r>
          </a:p>
          <a:p>
            <a:pPr marL="0" indent="0" algn="ctr">
              <a:buNone/>
            </a:pPr>
            <a:r>
              <a:rPr lang="fr-CA" sz="1400" dirty="0"/>
              <a:t>(</a:t>
            </a:r>
            <a:r>
              <a:rPr lang="fr-CA" sz="1400" dirty="0" smtClean="0"/>
              <a:t>Q</a:t>
            </a:r>
            <a:r>
              <a:rPr lang="fr-CA" sz="1400" baseline="-25000" dirty="0" smtClean="0"/>
              <a:t>S1</a:t>
            </a:r>
            <a:r>
              <a:rPr lang="fr-CA" sz="1400" dirty="0" smtClean="0"/>
              <a:t>)</a:t>
            </a:r>
            <a:endParaRPr lang="fr-CA" sz="1400" dirty="0"/>
          </a:p>
          <a:p>
            <a:pPr marL="0" indent="0" algn="ctr">
              <a:buNone/>
            </a:pPr>
            <a:endParaRPr lang="fr-CA" sz="1400" baseline="-25000" dirty="0"/>
          </a:p>
        </p:txBody>
      </p:sp>
      <p:sp>
        <p:nvSpPr>
          <p:cNvPr id="15" name="Rectangle 14"/>
          <p:cNvSpPr/>
          <p:nvPr>
            <p:custDataLst>
              <p:tags r:id="rId6"/>
            </p:custDataLst>
          </p:nvPr>
        </p:nvSpPr>
        <p:spPr>
          <a:xfrm>
            <a:off x="659477" y="1682234"/>
            <a:ext cx="4103688" cy="369332"/>
          </a:xfrm>
          <a:prstGeom prst="rect">
            <a:avLst/>
          </a:prstGeom>
        </p:spPr>
        <p:txBody>
          <a:bodyPr wrap="none">
            <a:spAutoFit/>
          </a:bodyPr>
          <a:lstStyle/>
          <a:p>
            <a:pPr marL="0" indent="0">
              <a:buNone/>
            </a:pPr>
            <a:r>
              <a:rPr lang="fr-CA" dirty="0"/>
              <a:t>Système d’usine de traitement du minerai</a:t>
            </a:r>
          </a:p>
        </p:txBody>
      </p:sp>
    </p:spTree>
    <p:extLst>
      <p:ext uri="{BB962C8B-B14F-4D97-AF65-F5344CB8AC3E}">
        <p14:creationId xmlns:p14="http://schemas.microsoft.com/office/powerpoint/2010/main" val="2286651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346210" y="358866"/>
            <a:ext cx="9062373" cy="1168082"/>
          </a:xfrm>
        </p:spPr>
        <p:txBody>
          <a:bodyPr/>
          <a:lstStyle/>
          <a:p>
            <a:r>
              <a:rPr lang="fr-FR" altLang="fr-FR" sz="2400" dirty="0">
                <a:solidFill>
                  <a:srgbClr val="45697B"/>
                </a:solidFill>
              </a:rPr>
              <a:t>3. </a:t>
            </a:r>
            <a:r>
              <a:rPr lang="fr-FR" altLang="fr-FR" sz="2400" dirty="0"/>
              <a:t>Paramètres d’entrées et sorties du simulateur</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Paramètres d’entrées des systèmes « source » de type 2 et 3</a:t>
            </a:r>
            <a:endParaRPr lang="fr-CA" sz="24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B3980D67-48D6-4EA3-BD6E-8E9943D4617B}" type="slidenum">
              <a:rPr lang="fr-CA" smtClean="0"/>
              <a:pPr>
                <a:defRPr/>
              </a:pPr>
              <a:t>13</a:t>
            </a:fld>
            <a:endParaRPr lang="fr-CA"/>
          </a:p>
        </p:txBody>
      </p:sp>
      <p:sp>
        <p:nvSpPr>
          <p:cNvPr id="10" name="Espace réservé du contenu 6"/>
          <p:cNvSpPr txBox="1">
            <a:spLocks/>
          </p:cNvSpPr>
          <p:nvPr>
            <p:custDataLst>
              <p:tags r:id="rId3"/>
            </p:custDataLst>
          </p:nvPr>
        </p:nvSpPr>
        <p:spPr bwMode="auto">
          <a:xfrm>
            <a:off x="171483" y="2364987"/>
            <a:ext cx="3765550" cy="120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600" dirty="0" smtClean="0"/>
              <a:t/>
            </a:r>
            <a:br>
              <a:rPr lang="fr-CA" sz="1600" dirty="0" smtClean="0"/>
            </a:br>
            <a:r>
              <a:rPr lang="fr-CA" sz="1600" u="sng" dirty="0" smtClean="0"/>
              <a:t>Système d’évacuation de fluide chaud</a:t>
            </a:r>
          </a:p>
          <a:p>
            <a:pPr marL="0" indent="0" algn="ctr" eaLnBrk="1" fontAlgn="ctr" hangingPunct="1">
              <a:buNone/>
            </a:pPr>
            <a:r>
              <a:rPr lang="fr-CA" sz="1400" dirty="0" smtClean="0"/>
              <a:t>(3 systèmes disponibles dans le simulateur)</a:t>
            </a:r>
          </a:p>
          <a:p>
            <a:pPr marL="0" indent="0" algn="ctr" eaLnBrk="1" fontAlgn="ctr" hangingPunct="1">
              <a:buNone/>
            </a:pPr>
            <a:r>
              <a:rPr lang="fr-CA" sz="1400" dirty="0" smtClean="0"/>
              <a:t>(Q</a:t>
            </a:r>
            <a:r>
              <a:rPr lang="fr-CA" sz="1400" baseline="-25000" dirty="0" smtClean="0"/>
              <a:t>S2A</a:t>
            </a:r>
            <a:r>
              <a:rPr lang="fr-CA" sz="1400" dirty="0" smtClean="0"/>
              <a:t>, Q</a:t>
            </a:r>
            <a:r>
              <a:rPr lang="fr-CA" sz="1400" baseline="-25000" dirty="0" smtClean="0"/>
              <a:t>S2B</a:t>
            </a:r>
            <a:r>
              <a:rPr lang="fr-CA" sz="1400" dirty="0" smtClean="0"/>
              <a:t> et Q</a:t>
            </a:r>
            <a:r>
              <a:rPr lang="fr-CA" sz="1400" baseline="-25000" dirty="0" smtClean="0"/>
              <a:t>S2C</a:t>
            </a:r>
            <a:r>
              <a:rPr lang="fr-CA" sz="1400" dirty="0" smtClean="0"/>
              <a:t>)</a:t>
            </a:r>
            <a:endParaRPr lang="fr-CA" sz="1400" dirty="0"/>
          </a:p>
          <a:p>
            <a:pPr marL="0" indent="0" algn="ctr">
              <a:buNone/>
            </a:pPr>
            <a:r>
              <a:rPr lang="fr-CA" sz="1400" dirty="0" smtClean="0"/>
              <a:t> </a:t>
            </a:r>
            <a:endParaRPr lang="fr-CA" sz="1400" dirty="0"/>
          </a:p>
        </p:txBody>
      </p:sp>
      <p:pic>
        <p:nvPicPr>
          <p:cNvPr id="8" name="Espace réservé du contenu 1"/>
          <p:cNvPicPr>
            <a:picLocks noGrp="1" noChangeAspect="1"/>
          </p:cNvPicPr>
          <p:nvPr>
            <p:ph sz="half" idx="2"/>
            <p:custDataLst>
              <p:tags r:id="rId4"/>
            </p:custDataLst>
          </p:nvPr>
        </p:nvPicPr>
        <p:blipFill rotWithShape="1">
          <a:blip r:embed="rId11">
            <a:extLst>
              <a:ext uri="{28A0092B-C50C-407E-A947-70E740481C1C}">
                <a14:useLocalDpi xmlns:a14="http://schemas.microsoft.com/office/drawing/2010/main" val="0"/>
              </a:ext>
            </a:extLst>
          </a:blip>
          <a:srcRect/>
          <a:stretch/>
        </p:blipFill>
        <p:spPr>
          <a:xfrm>
            <a:off x="811135" y="1338180"/>
            <a:ext cx="2486247" cy="1335871"/>
          </a:xfrm>
        </p:spPr>
      </p:pic>
      <p:pic>
        <p:nvPicPr>
          <p:cNvPr id="11" name="Espace réservé du contenu 1"/>
          <p:cNvPicPr>
            <a:picLocks noGrp="1" noChangeAspect="1"/>
          </p:cNvPicPr>
          <p:nvPr>
            <p:ph sz="half" idx="2"/>
            <p:custDataLst>
              <p:tags r:id="rId5"/>
            </p:custDataLst>
          </p:nvPr>
        </p:nvPicPr>
        <p:blipFill rotWithShape="1">
          <a:blip r:embed="rId12">
            <a:extLst>
              <a:ext uri="{28A0092B-C50C-407E-A947-70E740481C1C}">
                <a14:useLocalDpi xmlns:a14="http://schemas.microsoft.com/office/drawing/2010/main" val="0"/>
              </a:ext>
            </a:extLst>
          </a:blip>
          <a:srcRect/>
          <a:stretch/>
        </p:blipFill>
        <p:spPr>
          <a:xfrm>
            <a:off x="1068153" y="3512090"/>
            <a:ext cx="1771764" cy="1544838"/>
          </a:xfrm>
        </p:spPr>
      </p:pic>
      <p:sp>
        <p:nvSpPr>
          <p:cNvPr id="12" name="Espace réservé du contenu 6"/>
          <p:cNvSpPr txBox="1">
            <a:spLocks/>
          </p:cNvSpPr>
          <p:nvPr>
            <p:custDataLst>
              <p:tags r:id="rId6"/>
            </p:custDataLst>
          </p:nvPr>
        </p:nvSpPr>
        <p:spPr bwMode="auto">
          <a:xfrm>
            <a:off x="83319" y="5113018"/>
            <a:ext cx="4005338" cy="105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400" u="sng" dirty="0" smtClean="0"/>
              <a:t>Système </a:t>
            </a:r>
            <a:r>
              <a:rPr lang="fr-CA" sz="1400" u="sng" dirty="0"/>
              <a:t>de refroidissement des locaux </a:t>
            </a:r>
            <a:r>
              <a:rPr lang="fr-CA" sz="1400" u="sng" dirty="0" smtClean="0"/>
              <a:t>techniques</a:t>
            </a:r>
          </a:p>
          <a:p>
            <a:pPr marL="0" indent="0" algn="ctr">
              <a:buNone/>
            </a:pPr>
            <a:r>
              <a:rPr lang="fr-CA" sz="1400" dirty="0" smtClean="0"/>
              <a:t>(1 système disponible dans le simulateur) </a:t>
            </a:r>
          </a:p>
          <a:p>
            <a:pPr marL="0" indent="0" algn="ctr">
              <a:buNone/>
            </a:pPr>
            <a:r>
              <a:rPr lang="fr-CA" sz="1400" dirty="0" smtClean="0"/>
              <a:t>(Q</a:t>
            </a:r>
            <a:r>
              <a:rPr lang="fr-CA" sz="1400" baseline="-25000" dirty="0" smtClean="0"/>
              <a:t>S3</a:t>
            </a:r>
            <a:r>
              <a:rPr lang="fr-CA" sz="1400" dirty="0" smtClean="0"/>
              <a:t>)</a:t>
            </a:r>
            <a:endParaRPr lang="fr-CA" sz="1400" dirty="0"/>
          </a:p>
        </p:txBody>
      </p:sp>
      <p:graphicFrame>
        <p:nvGraphicFramePr>
          <p:cNvPr id="7" name="Tableau 6"/>
          <p:cNvGraphicFramePr>
            <a:graphicFrameLocks noGrp="1"/>
          </p:cNvGraphicFramePr>
          <p:nvPr>
            <p:custDataLst>
              <p:tags r:id="rId7"/>
            </p:custDataLst>
            <p:extLst>
              <p:ext uri="{D42A27DB-BD31-4B8C-83A1-F6EECF244321}">
                <p14:modId xmlns:p14="http://schemas.microsoft.com/office/powerpoint/2010/main" val="1503253504"/>
              </p:ext>
            </p:extLst>
          </p:nvPr>
        </p:nvGraphicFramePr>
        <p:xfrm>
          <a:off x="4088657" y="3197456"/>
          <a:ext cx="5537479" cy="3164235"/>
        </p:xfrm>
        <a:graphic>
          <a:graphicData uri="http://schemas.openxmlformats.org/drawingml/2006/table">
            <a:tbl>
              <a:tblPr>
                <a:tableStyleId>{616DA210-FB5B-4158-B5E0-FEB733F419BA}</a:tableStyleId>
              </a:tblPr>
              <a:tblGrid>
                <a:gridCol w="3758019">
                  <a:extLst>
                    <a:ext uri="{9D8B030D-6E8A-4147-A177-3AD203B41FA5}">
                      <a16:colId xmlns:a16="http://schemas.microsoft.com/office/drawing/2014/main" val="185994688"/>
                    </a:ext>
                  </a:extLst>
                </a:gridCol>
                <a:gridCol w="808845">
                  <a:extLst>
                    <a:ext uri="{9D8B030D-6E8A-4147-A177-3AD203B41FA5}">
                      <a16:colId xmlns:a16="http://schemas.microsoft.com/office/drawing/2014/main" val="782389470"/>
                    </a:ext>
                  </a:extLst>
                </a:gridCol>
                <a:gridCol w="970615">
                  <a:extLst>
                    <a:ext uri="{9D8B030D-6E8A-4147-A177-3AD203B41FA5}">
                      <a16:colId xmlns:a16="http://schemas.microsoft.com/office/drawing/2014/main" val="2652566286"/>
                    </a:ext>
                  </a:extLst>
                </a:gridCol>
              </a:tblGrid>
              <a:tr h="439510">
                <a:tc gridSpan="3">
                  <a:txBody>
                    <a:bodyPr/>
                    <a:lstStyle/>
                    <a:p>
                      <a:pPr algn="ctr" fontAlgn="ctr"/>
                      <a:r>
                        <a:rPr lang="fr-CA" sz="1400" b="1" u="none" strike="noStrike" dirty="0">
                          <a:effectLst/>
                        </a:rPr>
                        <a:t>Information sur les équipements dans la salle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902725541"/>
                  </a:ext>
                </a:extLst>
              </a:tr>
              <a:tr h="421380">
                <a:tc>
                  <a:txBody>
                    <a:bodyPr/>
                    <a:lstStyle/>
                    <a:p>
                      <a:pPr algn="ctr" fontAlgn="ctr"/>
                      <a:r>
                        <a:rPr lang="fr-CA" sz="1400" b="1" u="none" strike="noStrike" dirty="0">
                          <a:effectLst/>
                        </a:rPr>
                        <a:t>Type d'équipement installé dans la </a:t>
                      </a:r>
                      <a:r>
                        <a:rPr lang="fr-CA" sz="1400" b="1" u="none" strike="noStrike" dirty="0" smtClean="0">
                          <a:effectLst/>
                        </a:rPr>
                        <a:t>salle</a:t>
                      </a:r>
                    </a:p>
                    <a:p>
                      <a:pPr algn="ctr" fontAlgn="ctr"/>
                      <a:r>
                        <a:rPr lang="fr-CA" sz="1400" b="1" i="0" u="none" strike="noStrike" baseline="0" dirty="0" smtClean="0">
                          <a:solidFill>
                            <a:srgbClr val="000000"/>
                          </a:solidFill>
                          <a:effectLst/>
                          <a:latin typeface="Calibri" panose="020F0502020204030204" pitchFamily="34" charset="0"/>
                        </a:rPr>
                        <a:t> (10 équipements possible)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gridSpan="2">
                  <a:txBody>
                    <a:bodyPr/>
                    <a:lstStyle/>
                    <a:p>
                      <a:pPr algn="ctr" fontAlgn="ctr"/>
                      <a:r>
                        <a:rPr lang="fr-CA" sz="1400" b="1" u="none" strike="noStrike" dirty="0">
                          <a:effectLst/>
                        </a:rPr>
                        <a:t>Puissance (KW)</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ctr" fontAlgn="b"/>
                      <a:endParaRPr lang="fr-CA"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2648027"/>
                  </a:ext>
                </a:extLst>
              </a:tr>
              <a:tr h="381847">
                <a:tc>
                  <a:txBody>
                    <a:bodyPr/>
                    <a:lstStyle/>
                    <a:p>
                      <a:pPr algn="ctr" fontAlgn="ctr"/>
                      <a:r>
                        <a:rPr lang="fr-CA" sz="1200" u="none" strike="noStrike" dirty="0" smtClean="0">
                          <a:effectLst/>
                        </a:rPr>
                        <a:t>Équipement #1</a:t>
                      </a:r>
                    </a:p>
                    <a:p>
                      <a:pPr marL="0" algn="ctr" defTabSz="457200" rtl="0" eaLnBrk="1" fontAlgn="ctr" latinLnBrk="0" hangingPunct="1"/>
                      <a:r>
                        <a:rPr lang="fr-CA" sz="1200" u="none" strike="noStrike" kern="1200" dirty="0" smtClean="0">
                          <a:solidFill>
                            <a:schemeClr val="tx1"/>
                          </a:solidFill>
                          <a:effectLst/>
                          <a:latin typeface="+mn-lt"/>
                          <a:ea typeface="+mn-ea"/>
                          <a:cs typeface="+mn-cs"/>
                        </a:rPr>
                        <a:t>(choix)</a:t>
                      </a:r>
                      <a:endParaRPr lang="fr-CA" sz="1200" u="none" strike="noStrike" kern="1200" dirty="0">
                        <a:solidFill>
                          <a:schemeClr val="tx1"/>
                        </a:solidFill>
                        <a:effectLst/>
                        <a:latin typeface="+mn-lt"/>
                        <a:ea typeface="+mn-ea"/>
                        <a:cs typeface="+mn-cs"/>
                      </a:endParaRPr>
                    </a:p>
                  </a:txBody>
                  <a:tcPr marL="0" marR="0" marT="0" marB="0" anchor="ctr"/>
                </a:tc>
                <a:tc gridSpan="2">
                  <a:txBody>
                    <a:bodyPr/>
                    <a:lstStyle/>
                    <a:p>
                      <a:pPr algn="ctr" fontAlgn="ctr"/>
                      <a:r>
                        <a:rPr lang="fr-CA" sz="1200" u="none" strike="noStrike" dirty="0" smtClean="0">
                          <a:effectLst/>
                        </a:rPr>
                        <a:t>Valeur</a:t>
                      </a:r>
                      <a:r>
                        <a:rPr lang="fr-CA" sz="1200" u="none" strike="noStrike" dirty="0">
                          <a:effectLst/>
                        </a:rPr>
                        <a:t> </a:t>
                      </a:r>
                      <a:endParaRPr lang="fr-CA" sz="1200" b="0" i="0" u="none" strike="noStrike" dirty="0">
                        <a:solidFill>
                          <a:srgbClr val="0070C0"/>
                        </a:solidFill>
                        <a:effectLst/>
                        <a:latin typeface="Calibri" panose="020F0502020204030204" pitchFamily="34" charset="0"/>
                      </a:endParaRPr>
                    </a:p>
                  </a:txBody>
                  <a:tcPr marL="0" marR="0" marT="0" marB="0" anchor="ctr"/>
                </a:tc>
                <a:tc hMerge="1">
                  <a:txBody>
                    <a:bodyPr/>
                    <a:lstStyle/>
                    <a:p>
                      <a:pPr algn="ctr" fontAlgn="ctr"/>
                      <a:endParaRPr lang="fr-CA" sz="1400" b="0"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59896688"/>
                  </a:ext>
                </a:extLst>
              </a:tr>
              <a:tr h="381847">
                <a:tc>
                  <a:txBody>
                    <a:bodyPr/>
                    <a:lstStyle/>
                    <a:p>
                      <a:pPr algn="ctr" fontAlgn="ctr"/>
                      <a:r>
                        <a:rPr lang="fr-CA" sz="1200" u="none" strike="noStrike" dirty="0" smtClean="0">
                          <a:effectLst/>
                        </a:rPr>
                        <a:t>Équipement #2</a:t>
                      </a:r>
                    </a:p>
                    <a:p>
                      <a:pPr marL="0" algn="ctr" defTabSz="457200" rtl="0" eaLnBrk="1" fontAlgn="ctr" latinLnBrk="0" hangingPunct="1"/>
                      <a:r>
                        <a:rPr lang="fr-CA" sz="1200" u="none" strike="noStrike" kern="1200" dirty="0" smtClean="0">
                          <a:solidFill>
                            <a:schemeClr val="tx1"/>
                          </a:solidFill>
                          <a:effectLst/>
                          <a:latin typeface="+mn-lt"/>
                          <a:ea typeface="+mn-ea"/>
                          <a:cs typeface="+mn-cs"/>
                        </a:rPr>
                        <a:t>(choix)</a:t>
                      </a:r>
                      <a:endParaRPr lang="fr-CA" sz="1200" u="none" strike="noStrike" kern="1200" dirty="0">
                        <a:solidFill>
                          <a:schemeClr val="tx1"/>
                        </a:solidFill>
                        <a:effectLst/>
                        <a:latin typeface="+mn-lt"/>
                        <a:ea typeface="+mn-ea"/>
                        <a:cs typeface="+mn-cs"/>
                      </a:endParaRPr>
                    </a:p>
                  </a:txBody>
                  <a:tcPr marL="0" marR="0" marT="0" marB="0" anchor="ctr"/>
                </a:tc>
                <a:tc gridSpan="2">
                  <a:txBody>
                    <a:bodyPr/>
                    <a:lstStyle/>
                    <a:p>
                      <a:pPr algn="ctr" fontAlgn="ctr"/>
                      <a:r>
                        <a:rPr lang="fr-CA" sz="1200" u="none" strike="noStrike" dirty="0">
                          <a:effectLst/>
                        </a:rPr>
                        <a:t> </a:t>
                      </a:r>
                      <a:r>
                        <a:rPr lang="fr-CA" sz="1200" u="none" strike="noStrike" dirty="0" smtClean="0">
                          <a:effectLst/>
                        </a:rPr>
                        <a:t>Valeur</a:t>
                      </a:r>
                      <a:endParaRPr lang="fr-CA" sz="1200" b="0" i="0" u="none" strike="noStrike" dirty="0">
                        <a:solidFill>
                          <a:srgbClr val="0070C0"/>
                        </a:solidFill>
                        <a:effectLst/>
                        <a:latin typeface="Calibri" panose="020F0502020204030204" pitchFamily="34" charset="0"/>
                      </a:endParaRPr>
                    </a:p>
                  </a:txBody>
                  <a:tcPr marL="0" marR="0" marT="0" marB="0" anchor="ctr"/>
                </a:tc>
                <a:tc hMerge="1">
                  <a:txBody>
                    <a:bodyPr/>
                    <a:lstStyle/>
                    <a:p>
                      <a:pPr algn="ctr" fontAlgn="ctr"/>
                      <a:endParaRPr lang="fr-CA" sz="1400" b="0"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41482455"/>
                  </a:ext>
                </a:extLst>
              </a:tr>
              <a:tr h="183576">
                <a:tc>
                  <a:txBody>
                    <a:bodyPr/>
                    <a:lstStyle/>
                    <a:p>
                      <a:pPr algn="ctr" fontAlgn="ctr"/>
                      <a:r>
                        <a:rPr lang="fr-CA" sz="1200" u="none" strike="noStrike" dirty="0" smtClean="0">
                          <a:effectLst/>
                        </a:rPr>
                        <a:t>****</a:t>
                      </a:r>
                      <a:endParaRPr lang="fr-CA" sz="1200" b="0" i="0" u="none" strike="noStrike" dirty="0">
                        <a:solidFill>
                          <a:srgbClr val="0070C0"/>
                        </a:solidFill>
                        <a:effectLst/>
                        <a:latin typeface="Calibri" panose="020F0502020204030204" pitchFamily="34" charset="0"/>
                      </a:endParaRPr>
                    </a:p>
                  </a:txBody>
                  <a:tcPr marL="0" marR="0" marT="0" marB="0" anchor="ctr"/>
                </a:tc>
                <a:tc gridSpan="2">
                  <a:txBody>
                    <a:bodyPr/>
                    <a:lstStyle/>
                    <a:p>
                      <a:pPr algn="ctr" fontAlgn="ctr"/>
                      <a:r>
                        <a:rPr lang="fr-CA" sz="1200" u="none" strike="noStrike" dirty="0" smtClean="0">
                          <a:effectLst/>
                        </a:rPr>
                        <a:t>***</a:t>
                      </a:r>
                      <a:r>
                        <a:rPr lang="fr-CA" sz="1200" u="none" strike="noStrike" dirty="0">
                          <a:effectLst/>
                        </a:rPr>
                        <a:t> </a:t>
                      </a:r>
                      <a:endParaRPr lang="fr-CA" sz="1200" b="0" i="0" u="none" strike="noStrike" dirty="0">
                        <a:solidFill>
                          <a:srgbClr val="0070C0"/>
                        </a:solidFill>
                        <a:effectLst/>
                        <a:latin typeface="Calibri" panose="020F0502020204030204" pitchFamily="34" charset="0"/>
                      </a:endParaRPr>
                    </a:p>
                  </a:txBody>
                  <a:tcPr marL="0" marR="0" marT="0" marB="0" anchor="ctr"/>
                </a:tc>
                <a:tc hMerge="1">
                  <a:txBody>
                    <a:bodyPr/>
                    <a:lstStyle/>
                    <a:p>
                      <a:pPr algn="ctr" fontAlgn="ctr"/>
                      <a:endParaRPr lang="fr-CA" sz="1400" b="0"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14596799"/>
                  </a:ext>
                </a:extLst>
              </a:tr>
              <a:tr h="367037">
                <a:tc>
                  <a:txBody>
                    <a:bodyPr/>
                    <a:lstStyle/>
                    <a:p>
                      <a:pPr algn="ctr" fontAlgn="ctr"/>
                      <a:r>
                        <a:rPr lang="fr-CA" sz="1200" u="none" strike="noStrike" dirty="0" smtClean="0">
                          <a:effectLst/>
                        </a:rPr>
                        <a:t>Équipement </a:t>
                      </a:r>
                      <a:r>
                        <a:rPr lang="fr-CA" sz="1200" u="none" strike="noStrike" dirty="0" smtClean="0">
                          <a:effectLst/>
                        </a:rPr>
                        <a:t>#10</a:t>
                      </a:r>
                      <a:endParaRPr lang="fr-CA" sz="1200" u="none" strike="noStrike" dirty="0" smtClean="0">
                        <a:effectLst/>
                      </a:endParaRPr>
                    </a:p>
                    <a:p>
                      <a:pPr marL="0" algn="ctr" defTabSz="457200" rtl="0" eaLnBrk="1" fontAlgn="ctr" latinLnBrk="0" hangingPunct="1"/>
                      <a:r>
                        <a:rPr lang="fr-CA" sz="1200" u="none" strike="noStrike" kern="1200" dirty="0" smtClean="0">
                          <a:solidFill>
                            <a:schemeClr val="tx1"/>
                          </a:solidFill>
                          <a:effectLst/>
                          <a:latin typeface="+mn-lt"/>
                          <a:ea typeface="+mn-ea"/>
                          <a:cs typeface="+mn-cs"/>
                        </a:rPr>
                        <a:t>(choix)</a:t>
                      </a:r>
                      <a:endParaRPr lang="fr-CA" sz="1200" u="none" strike="noStrike" kern="1200" dirty="0">
                        <a:solidFill>
                          <a:schemeClr val="tx1"/>
                        </a:solidFill>
                        <a:effectLst/>
                        <a:latin typeface="+mn-lt"/>
                        <a:ea typeface="+mn-ea"/>
                        <a:cs typeface="+mn-cs"/>
                      </a:endParaRPr>
                    </a:p>
                  </a:txBody>
                  <a:tcPr marL="0" marR="0" marT="0" marB="0" anchor="ctr"/>
                </a:tc>
                <a:tc gridSpan="2">
                  <a:txBody>
                    <a:bodyPr/>
                    <a:lstStyle/>
                    <a:p>
                      <a:pPr algn="ctr" fontAlgn="ctr"/>
                      <a:r>
                        <a:rPr lang="fr-CA" sz="1200" u="none" strike="noStrike" dirty="0" smtClean="0">
                          <a:effectLst/>
                        </a:rPr>
                        <a:t>Valeur</a:t>
                      </a:r>
                      <a:r>
                        <a:rPr lang="fr-CA" sz="1200" u="none" strike="noStrike" dirty="0">
                          <a:effectLst/>
                        </a:rPr>
                        <a:t> </a:t>
                      </a:r>
                      <a:endParaRPr lang="fr-CA" sz="1200" b="0" i="0" u="none" strike="noStrike" dirty="0">
                        <a:solidFill>
                          <a:srgbClr val="0070C0"/>
                        </a:solidFill>
                        <a:effectLst/>
                        <a:latin typeface="Calibri" panose="020F0502020204030204" pitchFamily="34" charset="0"/>
                      </a:endParaRPr>
                    </a:p>
                  </a:txBody>
                  <a:tcPr marL="0" marR="0" marT="0" marB="0" anchor="ctr"/>
                </a:tc>
                <a:tc hMerge="1">
                  <a:txBody>
                    <a:bodyPr/>
                    <a:lstStyle/>
                    <a:p>
                      <a:pPr algn="ctr" fontAlgn="ctr"/>
                      <a:endParaRPr lang="fr-CA" sz="1400" b="0"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67842647"/>
                  </a:ext>
                </a:extLst>
              </a:tr>
              <a:tr h="419590">
                <a:tc gridSpan="3">
                  <a:txBody>
                    <a:bodyPr/>
                    <a:lstStyle/>
                    <a:p>
                      <a:pPr algn="ctr" fontAlgn="ctr"/>
                      <a:r>
                        <a:rPr lang="fr-CA" sz="1200" b="1" u="none" strike="noStrike" dirty="0">
                          <a:effectLst/>
                        </a:rPr>
                        <a:t>Condition d'opération </a:t>
                      </a:r>
                      <a:r>
                        <a:rPr lang="fr-CA" sz="1200" b="1" u="none" strike="noStrike" dirty="0" smtClean="0">
                          <a:effectLst/>
                        </a:rPr>
                        <a:t>du</a:t>
                      </a:r>
                      <a:r>
                        <a:rPr lang="fr-CA" sz="1200" b="1" u="none" strike="noStrike" baseline="0" dirty="0" smtClean="0">
                          <a:effectLst/>
                        </a:rPr>
                        <a:t> nouveau </a:t>
                      </a:r>
                      <a:r>
                        <a:rPr lang="fr-CA" sz="1200" b="1" u="none" strike="noStrike" dirty="0" smtClean="0">
                          <a:effectLst/>
                        </a:rPr>
                        <a:t>système de ventilation</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931534111"/>
                  </a:ext>
                </a:extLst>
              </a:tr>
              <a:tr h="282054">
                <a:tc>
                  <a:txBody>
                    <a:bodyPr/>
                    <a:lstStyle/>
                    <a:p>
                      <a:pPr algn="ctr" fontAlgn="ctr"/>
                      <a:r>
                        <a:rPr lang="fr-CA" sz="1200" b="0" u="none" strike="noStrike" dirty="0">
                          <a:effectLst/>
                        </a:rPr>
                        <a:t>Point de consigne de la température de la salle (°C)</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b="0" u="none" strike="noStrike">
                          <a:effectLst/>
                        </a:rPr>
                        <a:t>T</a:t>
                      </a:r>
                      <a:r>
                        <a:rPr lang="fr-CA" sz="1200" b="0" u="none" strike="noStrike" baseline="-25000">
                          <a:effectLst/>
                        </a:rPr>
                        <a:t>AMB</a:t>
                      </a:r>
                      <a:endParaRPr lang="fr-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CA" sz="1200" b="0" u="none" strike="noStrike" dirty="0" smtClean="0">
                          <a:effectLst/>
                        </a:rPr>
                        <a:t>Choix</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84551445"/>
                  </a:ext>
                </a:extLst>
              </a:tr>
              <a:tr h="282054">
                <a:tc>
                  <a:txBody>
                    <a:bodyPr/>
                    <a:lstStyle/>
                    <a:p>
                      <a:pPr algn="ctr" fontAlgn="ctr"/>
                      <a:r>
                        <a:rPr lang="fr-CA" sz="1200" u="none" strike="noStrike" dirty="0">
                          <a:effectLst/>
                        </a:rPr>
                        <a:t>Différence de température du système de ventilation (°C)</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∆T</a:t>
                      </a:r>
                      <a:endParaRPr lang="fr-CA"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5 à 25</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48352964"/>
                  </a:ext>
                </a:extLst>
              </a:tr>
            </a:tbl>
          </a:graphicData>
        </a:graphic>
      </p:graphicFrame>
      <p:graphicFrame>
        <p:nvGraphicFramePr>
          <p:cNvPr id="9" name="Tableau 8"/>
          <p:cNvGraphicFramePr>
            <a:graphicFrameLocks noGrp="1"/>
          </p:cNvGraphicFramePr>
          <p:nvPr>
            <p:custDataLst>
              <p:tags r:id="rId8"/>
            </p:custDataLst>
            <p:extLst/>
          </p:nvPr>
        </p:nvGraphicFramePr>
        <p:xfrm>
          <a:off x="9803300" y="3197456"/>
          <a:ext cx="2047608" cy="3158895"/>
        </p:xfrm>
        <a:graphic>
          <a:graphicData uri="http://schemas.openxmlformats.org/drawingml/2006/table">
            <a:tbl>
              <a:tblPr>
                <a:tableStyleId>{616DA210-FB5B-4158-B5E0-FEB733F419BA}</a:tableStyleId>
              </a:tblPr>
              <a:tblGrid>
                <a:gridCol w="2047608">
                  <a:extLst>
                    <a:ext uri="{9D8B030D-6E8A-4147-A177-3AD203B41FA5}">
                      <a16:colId xmlns:a16="http://schemas.microsoft.com/office/drawing/2014/main" val="4043572384"/>
                    </a:ext>
                  </a:extLst>
                </a:gridCol>
              </a:tblGrid>
              <a:tr h="453627">
                <a:tc>
                  <a:txBody>
                    <a:bodyPr/>
                    <a:lstStyle/>
                    <a:p>
                      <a:pPr marL="0" algn="ctr" defTabSz="457200" rtl="0" eaLnBrk="1" fontAlgn="ctr" latinLnBrk="0" hangingPunct="1"/>
                      <a:r>
                        <a:rPr lang="fr-CA" sz="1400" b="1" u="none" strike="noStrike" kern="1200" dirty="0" smtClean="0">
                          <a:solidFill>
                            <a:schemeClr val="tx1"/>
                          </a:solidFill>
                          <a:effectLst/>
                          <a:latin typeface="+mn-lt"/>
                          <a:ea typeface="+mn-ea"/>
                          <a:cs typeface="+mn-cs"/>
                        </a:rPr>
                        <a:t>Équipement disponible</a:t>
                      </a:r>
                      <a:endParaRPr lang="fr-CA" sz="1400" b="1" u="none" strike="noStrike" kern="1200" dirty="0">
                        <a:solidFill>
                          <a:schemeClr val="tx1"/>
                        </a:solidFill>
                        <a:effectLst/>
                        <a:latin typeface="+mn-lt"/>
                        <a:ea typeface="+mn-ea"/>
                        <a:cs typeface="+mn-cs"/>
                      </a:endParaRPr>
                    </a:p>
                  </a:txBody>
                  <a:tcPr marL="0" marR="0" marT="0" marB="0" anchor="ctr">
                    <a:solidFill>
                      <a:schemeClr val="bg1">
                        <a:lumMod val="85000"/>
                      </a:schemeClr>
                    </a:solidFill>
                  </a:tcPr>
                </a:tc>
                <a:extLst>
                  <a:ext uri="{0D108BD9-81ED-4DB2-BD59-A6C34878D82A}">
                    <a16:rowId xmlns:a16="http://schemas.microsoft.com/office/drawing/2014/main" val="305814658"/>
                  </a:ext>
                </a:extLst>
              </a:tr>
              <a:tr h="450878">
                <a:tc>
                  <a:txBody>
                    <a:bodyPr/>
                    <a:lstStyle/>
                    <a:p>
                      <a:pPr algn="ctr" fontAlgn="ctr"/>
                      <a:r>
                        <a:rPr lang="fr-CA" sz="1400" u="none" strike="noStrike" dirty="0">
                          <a:effectLst/>
                        </a:rPr>
                        <a:t>Transformateur</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75070034"/>
                  </a:ext>
                </a:extLst>
              </a:tr>
              <a:tr h="450878">
                <a:tc>
                  <a:txBody>
                    <a:bodyPr/>
                    <a:lstStyle/>
                    <a:p>
                      <a:pPr algn="ctr" fontAlgn="ctr"/>
                      <a:r>
                        <a:rPr lang="fr-CA" sz="1400" u="none" strike="noStrike" dirty="0">
                          <a:effectLst/>
                        </a:rPr>
                        <a:t>Variateur de vitesse</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728905652"/>
                  </a:ext>
                </a:extLst>
              </a:tr>
              <a:tr h="450878">
                <a:tc>
                  <a:txBody>
                    <a:bodyPr/>
                    <a:lstStyle/>
                    <a:p>
                      <a:pPr algn="ctr" fontAlgn="ctr"/>
                      <a:r>
                        <a:rPr lang="fr-CA" sz="1400" u="none" strike="noStrike" dirty="0">
                          <a:effectLst/>
                        </a:rPr>
                        <a:t>Génératrice (Perte irradier dans la pièce)</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20070426"/>
                  </a:ext>
                </a:extLst>
              </a:tr>
              <a:tr h="450878">
                <a:tc>
                  <a:txBody>
                    <a:bodyPr/>
                    <a:lstStyle/>
                    <a:p>
                      <a:pPr algn="ctr" fontAlgn="ctr"/>
                      <a:r>
                        <a:rPr lang="fr-CA" sz="1400" u="none" strike="noStrike" dirty="0">
                          <a:effectLst/>
                        </a:rPr>
                        <a:t>Génératrice Perte du radiateur)</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03909113"/>
                  </a:ext>
                </a:extLst>
              </a:tr>
              <a:tr h="450878">
                <a:tc>
                  <a:txBody>
                    <a:bodyPr/>
                    <a:lstStyle/>
                    <a:p>
                      <a:pPr algn="ctr" fontAlgn="ctr"/>
                      <a:r>
                        <a:rPr lang="fr-CA" sz="1400" u="none" strike="noStrike" dirty="0" smtClean="0">
                          <a:effectLst/>
                        </a:rPr>
                        <a:t>Moteur électrique</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05154892"/>
                  </a:ext>
                </a:extLst>
              </a:tr>
              <a:tr h="450878">
                <a:tc>
                  <a:txBody>
                    <a:bodyPr/>
                    <a:lstStyle/>
                    <a:p>
                      <a:pPr algn="ctr" fontAlgn="ctr"/>
                      <a:r>
                        <a:rPr lang="fr-CA" sz="1400" u="none" strike="noStrike" dirty="0">
                          <a:effectLst/>
                        </a:rPr>
                        <a:t>Compresseur d'air comprimé</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79170364"/>
                  </a:ext>
                </a:extLst>
              </a:tr>
            </a:tbl>
          </a:graphicData>
        </a:graphic>
      </p:graphicFrame>
      <p:graphicFrame>
        <p:nvGraphicFramePr>
          <p:cNvPr id="2" name="Tableau 1"/>
          <p:cNvGraphicFramePr>
            <a:graphicFrameLocks noGrp="1"/>
          </p:cNvGraphicFramePr>
          <p:nvPr>
            <p:custDataLst>
              <p:tags r:id="rId9"/>
            </p:custDataLst>
            <p:extLst>
              <p:ext uri="{D42A27DB-BD31-4B8C-83A1-F6EECF244321}">
                <p14:modId xmlns:p14="http://schemas.microsoft.com/office/powerpoint/2010/main" val="303137220"/>
              </p:ext>
            </p:extLst>
          </p:nvPr>
        </p:nvGraphicFramePr>
        <p:xfrm>
          <a:off x="4088657" y="1498290"/>
          <a:ext cx="7762251" cy="1517667"/>
        </p:xfrm>
        <a:graphic>
          <a:graphicData uri="http://schemas.openxmlformats.org/drawingml/2006/table">
            <a:tbl>
              <a:tblPr>
                <a:tableStyleId>{616DA210-FB5B-4158-B5E0-FEB733F419BA}</a:tableStyleId>
              </a:tblPr>
              <a:tblGrid>
                <a:gridCol w="3536885">
                  <a:extLst>
                    <a:ext uri="{9D8B030D-6E8A-4147-A177-3AD203B41FA5}">
                      <a16:colId xmlns:a16="http://schemas.microsoft.com/office/drawing/2014/main" val="1821645277"/>
                    </a:ext>
                  </a:extLst>
                </a:gridCol>
                <a:gridCol w="681643">
                  <a:extLst>
                    <a:ext uri="{9D8B030D-6E8A-4147-A177-3AD203B41FA5}">
                      <a16:colId xmlns:a16="http://schemas.microsoft.com/office/drawing/2014/main" val="3806036849"/>
                    </a:ext>
                  </a:extLst>
                </a:gridCol>
                <a:gridCol w="1181241">
                  <a:extLst>
                    <a:ext uri="{9D8B030D-6E8A-4147-A177-3AD203B41FA5}">
                      <a16:colId xmlns:a16="http://schemas.microsoft.com/office/drawing/2014/main" val="3338006287"/>
                    </a:ext>
                  </a:extLst>
                </a:gridCol>
                <a:gridCol w="1181241">
                  <a:extLst>
                    <a:ext uri="{9D8B030D-6E8A-4147-A177-3AD203B41FA5}">
                      <a16:colId xmlns:a16="http://schemas.microsoft.com/office/drawing/2014/main" val="58534744"/>
                    </a:ext>
                  </a:extLst>
                </a:gridCol>
                <a:gridCol w="1181241">
                  <a:extLst>
                    <a:ext uri="{9D8B030D-6E8A-4147-A177-3AD203B41FA5}">
                      <a16:colId xmlns:a16="http://schemas.microsoft.com/office/drawing/2014/main" val="3639681674"/>
                    </a:ext>
                  </a:extLst>
                </a:gridCol>
              </a:tblGrid>
              <a:tr h="241729">
                <a:tc>
                  <a:txBody>
                    <a:bodyPr/>
                    <a:lstStyle/>
                    <a:p>
                      <a:pPr algn="ctr" fontAlgn="ctr"/>
                      <a:r>
                        <a:rPr lang="fr-CA" sz="1200" u="none" strike="noStrike" dirty="0">
                          <a:effectLst/>
                        </a:rPr>
                        <a:t>Description</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u="none" strike="noStrike">
                          <a:effectLst/>
                        </a:rPr>
                        <a:t>Variable</a:t>
                      </a:r>
                      <a:endParaRPr lang="fr-CA" sz="1200" b="1" i="0" u="none" strike="noStrike">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u="none" strike="noStrike" dirty="0" err="1">
                          <a:effectLst/>
                        </a:rPr>
                        <a:t>Évac</a:t>
                      </a:r>
                      <a:r>
                        <a:rPr lang="fr-CA" sz="1200" u="none" strike="noStrike" dirty="0">
                          <a:effectLst/>
                        </a:rPr>
                        <a:t># A</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u="none" strike="noStrike">
                          <a:effectLst/>
                        </a:rPr>
                        <a:t>Évac# B</a:t>
                      </a:r>
                      <a:endParaRPr lang="fr-CA" sz="1200" b="1" i="0" u="none" strike="noStrike">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u="none" strike="noStrike" dirty="0" err="1">
                          <a:effectLst/>
                        </a:rPr>
                        <a:t>Évac</a:t>
                      </a:r>
                      <a:r>
                        <a:rPr lang="fr-CA" sz="1200" u="none" strike="noStrike" dirty="0" smtClean="0">
                          <a:effectLst/>
                        </a:rPr>
                        <a:t># C</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935633031"/>
                  </a:ext>
                </a:extLst>
              </a:tr>
              <a:tr h="241729">
                <a:tc>
                  <a:txBody>
                    <a:bodyPr/>
                    <a:lstStyle/>
                    <a:p>
                      <a:pPr algn="ctr" fontAlgn="ctr"/>
                      <a:r>
                        <a:rPr lang="fr-CA" sz="1300" u="none" strike="noStrike" dirty="0">
                          <a:effectLst/>
                        </a:rPr>
                        <a:t>Type de fluide</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a:effectLst/>
                        </a:rPr>
                        <a:t>type</a:t>
                      </a:r>
                      <a:endParaRPr lang="fr-CA"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Choix</a:t>
                      </a:r>
                    </a:p>
                    <a:p>
                      <a:pPr algn="ctr" fontAlgn="ctr"/>
                      <a:r>
                        <a:rPr lang="fr-CA" sz="1300" u="none" strike="noStrike" dirty="0" smtClean="0">
                          <a:effectLst/>
                        </a:rPr>
                        <a:t>Air / eau</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smtClean="0">
                          <a:effectLst/>
                        </a:rPr>
                        <a:t>Choix</a:t>
                      </a:r>
                    </a:p>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smtClean="0">
                          <a:effectLst/>
                        </a:rPr>
                        <a:t>Air / eau</a:t>
                      </a:r>
                      <a:endParaRPr lang="fr-CA" sz="1300" b="0" i="0" u="none" strike="noStrike" dirty="0" smtClean="0">
                        <a:solidFill>
                          <a:srgbClr val="0070C0"/>
                        </a:solidFill>
                        <a:effectLst/>
                        <a:latin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smtClean="0">
                          <a:effectLst/>
                        </a:rPr>
                        <a:t>Choix</a:t>
                      </a:r>
                    </a:p>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smtClean="0">
                          <a:effectLst/>
                        </a:rPr>
                        <a:t>Air / eau</a:t>
                      </a:r>
                      <a:endParaRPr lang="fr-CA" sz="1300" b="0" i="0" u="none" strike="noStrike" dirty="0" smtClean="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19019563"/>
                  </a:ext>
                </a:extLst>
              </a:tr>
              <a:tr h="241729">
                <a:tc>
                  <a:txBody>
                    <a:bodyPr/>
                    <a:lstStyle/>
                    <a:p>
                      <a:pPr algn="ctr" fontAlgn="ctr"/>
                      <a:r>
                        <a:rPr lang="fr-CA" sz="1300" u="none" strike="noStrike" dirty="0">
                          <a:effectLst/>
                        </a:rPr>
                        <a:t>Débit </a:t>
                      </a:r>
                      <a:r>
                        <a:rPr lang="fr-CA" sz="1300" u="none" strike="noStrike" dirty="0" smtClean="0">
                          <a:effectLst/>
                        </a:rPr>
                        <a:t>(l/s</a:t>
                      </a:r>
                      <a:r>
                        <a:rPr lang="fr-CA" sz="1300" u="none" strike="noStrike" dirty="0">
                          <a:effectLst/>
                        </a:rPr>
                        <a:t>)</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D</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valeur</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valeur</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valeur</a:t>
                      </a:r>
                      <a:endParaRPr lang="fr-CA" sz="13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63168619"/>
                  </a:ext>
                </a:extLst>
              </a:tr>
              <a:tr h="241729">
                <a:tc>
                  <a:txBody>
                    <a:bodyPr/>
                    <a:lstStyle/>
                    <a:p>
                      <a:pPr algn="ctr" fontAlgn="ctr"/>
                      <a:r>
                        <a:rPr lang="fr-CA" sz="1300" u="none" strike="noStrike" dirty="0">
                          <a:effectLst/>
                        </a:rPr>
                        <a:t>Température du fluide avant le refroidissement (°C)</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a:effectLst/>
                        </a:rPr>
                        <a:t>T</a:t>
                      </a:r>
                      <a:r>
                        <a:rPr lang="fr-CA" sz="1300" u="none" strike="noStrike" baseline="-25000" dirty="0">
                          <a:effectLst/>
                        </a:rPr>
                        <a:t>EVA</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valeur</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valeur</a:t>
                      </a:r>
                      <a:endParaRPr lang="fr-CA" sz="13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valeur</a:t>
                      </a:r>
                      <a:endParaRPr lang="fr-CA" sz="13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94798278"/>
                  </a:ext>
                </a:extLst>
              </a:tr>
              <a:tr h="352542">
                <a:tc>
                  <a:txBody>
                    <a:bodyPr/>
                    <a:lstStyle/>
                    <a:p>
                      <a:pPr algn="ctr" fontAlgn="ctr"/>
                      <a:r>
                        <a:rPr lang="fr-CA" sz="1300" u="none" strike="noStrike" dirty="0">
                          <a:effectLst/>
                        </a:rPr>
                        <a:t>Température du fluide minimale après le refroidissement (°C)</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a:effectLst/>
                        </a:rPr>
                        <a:t>T</a:t>
                      </a:r>
                      <a:r>
                        <a:rPr lang="fr-CA" sz="1300" u="none" strike="noStrike" baseline="-25000" dirty="0">
                          <a:effectLst/>
                        </a:rPr>
                        <a:t>REF</a:t>
                      </a:r>
                      <a:endParaRPr lang="fr-CA"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300" u="none" strike="noStrike" dirty="0" smtClean="0">
                          <a:effectLst/>
                        </a:rPr>
                        <a:t>Choix</a:t>
                      </a:r>
                    </a:p>
                    <a:p>
                      <a:pPr algn="ctr" fontAlgn="ctr"/>
                      <a:r>
                        <a:rPr lang="fr-CA" sz="1300" u="none" strike="noStrike" dirty="0" smtClean="0">
                          <a:effectLst/>
                        </a:rPr>
                        <a:t>10 à -20 ou </a:t>
                      </a:r>
                      <a:r>
                        <a:rPr lang="fr-CA" sz="1300" u="none" strike="noStrike" dirty="0" err="1" smtClean="0">
                          <a:effectLst/>
                        </a:rPr>
                        <a:t>Text</a:t>
                      </a:r>
                      <a:endParaRPr lang="fr-CA" sz="1300" u="none" strike="noStrike" dirty="0" smtClean="0">
                        <a:effectLst/>
                      </a:endParaRPr>
                    </a:p>
                  </a:txBody>
                  <a:tcPr marL="0" marR="0" marT="0" marB="0" anchor="ctr"/>
                </a:tc>
                <a:tc>
                  <a:txBody>
                    <a:bodyPr/>
                    <a:lstStyle/>
                    <a:p>
                      <a:pPr algn="ctr" fontAlgn="ctr"/>
                      <a:r>
                        <a:rPr lang="fr-CA" sz="1300" u="none" strike="noStrike" dirty="0" smtClean="0">
                          <a:effectLst/>
                        </a:rPr>
                        <a:t>Choix</a:t>
                      </a:r>
                    </a:p>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smtClean="0">
                          <a:effectLst/>
                        </a:rPr>
                        <a:t>10 à -20 ou </a:t>
                      </a:r>
                      <a:r>
                        <a:rPr lang="fr-CA" sz="1300" u="none" strike="noStrike" dirty="0" err="1" smtClean="0">
                          <a:effectLst/>
                        </a:rPr>
                        <a:t>Text</a:t>
                      </a:r>
                      <a:endParaRPr lang="fr-CA" sz="1300" u="none" strike="noStrike" dirty="0" smtClean="0">
                        <a:effectLst/>
                      </a:endParaRPr>
                    </a:p>
                  </a:txBody>
                  <a:tcPr marL="0" marR="0" marT="0" marB="0" anchor="ctr"/>
                </a:tc>
                <a:tc>
                  <a:txBody>
                    <a:bodyPr/>
                    <a:lstStyle/>
                    <a:p>
                      <a:pPr algn="ctr" fontAlgn="ctr"/>
                      <a:r>
                        <a:rPr lang="fr-CA" sz="1300" u="none" strike="noStrike" dirty="0" smtClean="0">
                          <a:effectLst/>
                        </a:rPr>
                        <a:t>Choix</a:t>
                      </a:r>
                    </a:p>
                    <a:p>
                      <a:pPr marL="0" marR="0" lvl="0" indent="0" algn="ctr" defTabSz="457200" rtl="0" eaLnBrk="1" fontAlgn="ctr" latinLnBrk="0" hangingPunct="1">
                        <a:lnSpc>
                          <a:spcPct val="100000"/>
                        </a:lnSpc>
                        <a:spcBef>
                          <a:spcPts val="0"/>
                        </a:spcBef>
                        <a:spcAft>
                          <a:spcPts val="0"/>
                        </a:spcAft>
                        <a:buClrTx/>
                        <a:buSzTx/>
                        <a:buFontTx/>
                        <a:buNone/>
                        <a:tabLst/>
                        <a:defRPr/>
                      </a:pPr>
                      <a:r>
                        <a:rPr lang="fr-CA" sz="1300" u="none" strike="noStrike" dirty="0" smtClean="0">
                          <a:effectLst/>
                        </a:rPr>
                        <a:t>10 à -20 ou </a:t>
                      </a:r>
                      <a:r>
                        <a:rPr lang="fr-CA" sz="1300" u="none" strike="noStrike" dirty="0" err="1" smtClean="0">
                          <a:effectLst/>
                        </a:rPr>
                        <a:t>Text</a:t>
                      </a:r>
                      <a:endParaRPr lang="fr-CA" sz="1300" u="none" strike="noStrike" dirty="0" smtClean="0">
                        <a:effectLst/>
                      </a:endParaRPr>
                    </a:p>
                  </a:txBody>
                  <a:tcPr marL="0" marR="0" marT="0" marB="0" anchor="ctr"/>
                </a:tc>
                <a:extLst>
                  <a:ext uri="{0D108BD9-81ED-4DB2-BD59-A6C34878D82A}">
                    <a16:rowId xmlns:a16="http://schemas.microsoft.com/office/drawing/2014/main" val="2709198439"/>
                  </a:ext>
                </a:extLst>
              </a:tr>
            </a:tbl>
          </a:graphicData>
        </a:graphic>
      </p:graphicFrame>
    </p:spTree>
    <p:extLst>
      <p:ext uri="{BB962C8B-B14F-4D97-AF65-F5344CB8AC3E}">
        <p14:creationId xmlns:p14="http://schemas.microsoft.com/office/powerpoint/2010/main" val="3043615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261544" y="334400"/>
            <a:ext cx="9204190" cy="1143000"/>
          </a:xfrm>
        </p:spPr>
        <p:txBody>
          <a:bodyPr/>
          <a:lstStyle/>
          <a:p>
            <a:r>
              <a:rPr lang="fr-FR" altLang="fr-FR" sz="2400" dirty="0">
                <a:solidFill>
                  <a:srgbClr val="45697B"/>
                </a:solidFill>
              </a:rPr>
              <a:t>3. </a:t>
            </a:r>
            <a:r>
              <a:rPr lang="fr-FR" altLang="fr-FR" sz="2400" dirty="0"/>
              <a:t>Paramètres d’entrées et sorties du simulateur</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Paramètre d’entrée des systèmes « source » de type 4</a:t>
            </a:r>
            <a:endParaRPr lang="fr-CA" sz="24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B3980D67-48D6-4EA3-BD6E-8E9943D4617B}" type="slidenum">
              <a:rPr lang="fr-CA" smtClean="0"/>
              <a:pPr>
                <a:defRPr/>
              </a:pPr>
              <a:t>14</a:t>
            </a:fld>
            <a:endParaRPr lang="fr-CA" dirty="0"/>
          </a:p>
        </p:txBody>
      </p:sp>
      <p:sp>
        <p:nvSpPr>
          <p:cNvPr id="10" name="Espace réservé du contenu 6"/>
          <p:cNvSpPr txBox="1">
            <a:spLocks/>
          </p:cNvSpPr>
          <p:nvPr>
            <p:custDataLst>
              <p:tags r:id="rId3"/>
            </p:custDataLst>
          </p:nvPr>
        </p:nvSpPr>
        <p:spPr bwMode="auto">
          <a:xfrm>
            <a:off x="494377" y="4407217"/>
            <a:ext cx="3539813" cy="98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400" b="1" u="sng" dirty="0" smtClean="0"/>
              <a:t>Système </a:t>
            </a:r>
            <a:r>
              <a:rPr lang="fr-CA" sz="1400" b="1" u="sng" dirty="0"/>
              <a:t>de refroidissement d’équipement mécanique / </a:t>
            </a:r>
            <a:r>
              <a:rPr lang="fr-CA" sz="1400" b="1" u="sng" dirty="0" smtClean="0"/>
              <a:t>électrique</a:t>
            </a:r>
          </a:p>
          <a:p>
            <a:pPr marL="0" indent="0" algn="ctr">
              <a:buNone/>
            </a:pPr>
            <a:r>
              <a:rPr lang="fr-CA" sz="1400" dirty="0" smtClean="0"/>
              <a:t>(1 système disponible dans le simulateur)</a:t>
            </a:r>
          </a:p>
          <a:p>
            <a:pPr marL="0" indent="0" algn="ctr">
              <a:buNone/>
            </a:pPr>
            <a:r>
              <a:rPr lang="fr-CA" sz="1400" dirty="0" smtClean="0"/>
              <a:t>(Q</a:t>
            </a:r>
            <a:r>
              <a:rPr lang="fr-CA" sz="1400" baseline="-25000" dirty="0" smtClean="0"/>
              <a:t>S4</a:t>
            </a:r>
            <a:r>
              <a:rPr lang="fr-CA" sz="1400" dirty="0" smtClean="0"/>
              <a:t>)</a:t>
            </a:r>
            <a:endParaRPr lang="fr-CA" sz="1400" dirty="0"/>
          </a:p>
        </p:txBody>
      </p:sp>
      <p:pic>
        <p:nvPicPr>
          <p:cNvPr id="8" name="Espace réservé du contenu 1"/>
          <p:cNvPicPr>
            <a:picLocks noGrp="1" noChangeAspect="1"/>
          </p:cNvPicPr>
          <p:nvPr>
            <p:ph sz="half" idx="2"/>
            <p:custDataLst>
              <p:tags r:id="rId4"/>
            </p:custDataLst>
          </p:nvPr>
        </p:nvPicPr>
        <p:blipFill rotWithShape="1">
          <a:blip r:embed="rId9">
            <a:extLst>
              <a:ext uri="{28A0092B-C50C-407E-A947-70E740481C1C}">
                <a14:useLocalDpi xmlns:a14="http://schemas.microsoft.com/office/drawing/2010/main" val="0"/>
              </a:ext>
            </a:extLst>
          </a:blip>
          <a:srcRect/>
          <a:stretch/>
        </p:blipFill>
        <p:spPr>
          <a:xfrm>
            <a:off x="396230" y="1851183"/>
            <a:ext cx="3523660" cy="2324101"/>
          </a:xfrm>
        </p:spPr>
      </p:pic>
      <p:graphicFrame>
        <p:nvGraphicFramePr>
          <p:cNvPr id="2" name="Tableau 1"/>
          <p:cNvGraphicFramePr>
            <a:graphicFrameLocks noGrp="1"/>
          </p:cNvGraphicFramePr>
          <p:nvPr>
            <p:custDataLst>
              <p:tags r:id="rId5"/>
            </p:custDataLst>
            <p:extLst>
              <p:ext uri="{D42A27DB-BD31-4B8C-83A1-F6EECF244321}">
                <p14:modId xmlns:p14="http://schemas.microsoft.com/office/powerpoint/2010/main" val="3465475531"/>
              </p:ext>
            </p:extLst>
          </p:nvPr>
        </p:nvGraphicFramePr>
        <p:xfrm>
          <a:off x="4222749" y="1600518"/>
          <a:ext cx="7270751" cy="2727494"/>
        </p:xfrm>
        <a:graphic>
          <a:graphicData uri="http://schemas.openxmlformats.org/drawingml/2006/table">
            <a:tbl>
              <a:tblPr>
                <a:tableStyleId>{616DA210-FB5B-4158-B5E0-FEB733F419BA}</a:tableStyleId>
              </a:tblPr>
              <a:tblGrid>
                <a:gridCol w="4934307">
                  <a:extLst>
                    <a:ext uri="{9D8B030D-6E8A-4147-A177-3AD203B41FA5}">
                      <a16:colId xmlns:a16="http://schemas.microsoft.com/office/drawing/2014/main" val="2270543128"/>
                    </a:ext>
                  </a:extLst>
                </a:gridCol>
                <a:gridCol w="1062020">
                  <a:extLst>
                    <a:ext uri="{9D8B030D-6E8A-4147-A177-3AD203B41FA5}">
                      <a16:colId xmlns:a16="http://schemas.microsoft.com/office/drawing/2014/main" val="678064188"/>
                    </a:ext>
                  </a:extLst>
                </a:gridCol>
                <a:gridCol w="1274424">
                  <a:extLst>
                    <a:ext uri="{9D8B030D-6E8A-4147-A177-3AD203B41FA5}">
                      <a16:colId xmlns:a16="http://schemas.microsoft.com/office/drawing/2014/main" val="670073885"/>
                    </a:ext>
                  </a:extLst>
                </a:gridCol>
              </a:tblGrid>
              <a:tr h="226278">
                <a:tc gridSpan="3">
                  <a:txBody>
                    <a:bodyPr/>
                    <a:lstStyle/>
                    <a:p>
                      <a:pPr algn="ctr" fontAlgn="ctr"/>
                      <a:r>
                        <a:rPr lang="fr-CA" sz="1400" b="1" i="0" u="none" strike="noStrike" dirty="0">
                          <a:solidFill>
                            <a:srgbClr val="000000"/>
                          </a:solidFill>
                          <a:effectLst/>
                          <a:latin typeface="Calibri" panose="020F0502020204030204" pitchFamily="34" charset="0"/>
                        </a:rPr>
                        <a:t>Information de l'équipements utilisé</a:t>
                      </a: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758720029"/>
                  </a:ext>
                </a:extLst>
              </a:tr>
              <a:tr h="226278">
                <a:tc>
                  <a:txBody>
                    <a:bodyPr/>
                    <a:lstStyle/>
                    <a:p>
                      <a:pPr algn="ctr" fontAlgn="ctr"/>
                      <a:r>
                        <a:rPr lang="fr-CA" sz="1400" b="1" u="none" strike="noStrike" dirty="0">
                          <a:effectLst/>
                        </a:rPr>
                        <a:t>Type </a:t>
                      </a:r>
                      <a:r>
                        <a:rPr lang="fr-CA" sz="1400" b="1" u="none" strike="noStrike" dirty="0" smtClean="0">
                          <a:effectLst/>
                        </a:rPr>
                        <a:t>d'équipement</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gridSpan="2">
                  <a:txBody>
                    <a:bodyPr/>
                    <a:lstStyle/>
                    <a:p>
                      <a:pPr algn="ctr" fontAlgn="ctr"/>
                      <a:r>
                        <a:rPr lang="fr-CA" sz="1400" b="1" u="none" strike="noStrike" dirty="0">
                          <a:effectLst/>
                        </a:rPr>
                        <a:t>Puissance (KW)</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ctr" fontAlgn="b"/>
                      <a:endParaRPr lang="fr-CA"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26202111"/>
                  </a:ext>
                </a:extLst>
              </a:tr>
              <a:tr h="302103">
                <a:tc>
                  <a:txBody>
                    <a:bodyPr/>
                    <a:lstStyle/>
                    <a:p>
                      <a:pPr algn="ctr" fontAlgn="ctr"/>
                      <a:r>
                        <a:rPr lang="fr-CA" sz="1400" u="none" strike="noStrike" dirty="0" smtClean="0">
                          <a:effectLst/>
                        </a:rPr>
                        <a:t>Type d’équipement</a:t>
                      </a:r>
                    </a:p>
                    <a:p>
                      <a:pPr algn="ctr" fontAlgn="ctr"/>
                      <a:r>
                        <a:rPr lang="fr-CA" sz="1400" u="none" strike="noStrike" dirty="0" smtClean="0">
                          <a:effectLst/>
                        </a:rPr>
                        <a:t> (choix)</a:t>
                      </a:r>
                      <a:endParaRPr lang="fr-CA" sz="1400" b="1"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fr-CA" sz="1400" b="0" i="0" u="none" strike="noStrike" dirty="0" smtClean="0">
                          <a:solidFill>
                            <a:srgbClr val="000000"/>
                          </a:solidFill>
                          <a:effectLst/>
                          <a:latin typeface="Calibri" panose="020F0502020204030204" pitchFamily="34" charset="0"/>
                        </a:rPr>
                        <a:t>Valeur</a:t>
                      </a:r>
                      <a:endParaRPr lang="fr-CA" sz="1400" b="0" i="0" u="none" strike="noStrike" dirty="0">
                        <a:solidFill>
                          <a:srgbClr val="000000"/>
                        </a:solidFill>
                        <a:effectLst/>
                        <a:latin typeface="Calibri" panose="020F0502020204030204" pitchFamily="34" charset="0"/>
                      </a:endParaRPr>
                    </a:p>
                  </a:txBody>
                  <a:tcPr marL="0" marR="0" marT="0" marB="0" anchor="ctr"/>
                </a:tc>
                <a:tc hMerge="1">
                  <a:txBody>
                    <a:bodyPr/>
                    <a:lstStyle/>
                    <a:p>
                      <a:pPr algn="ctr" fontAlgn="ctr"/>
                      <a:endParaRPr lang="fr-CA"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57592454"/>
                  </a:ext>
                </a:extLst>
              </a:tr>
              <a:tr h="233012">
                <a:tc gridSpan="3">
                  <a:txBody>
                    <a:bodyPr/>
                    <a:lstStyle/>
                    <a:p>
                      <a:pPr algn="ctr" fontAlgn="ctr"/>
                      <a:r>
                        <a:rPr lang="fr-CA" sz="1400" b="1" i="0" u="none" strike="noStrike" dirty="0">
                          <a:solidFill>
                            <a:srgbClr val="000000"/>
                          </a:solidFill>
                          <a:effectLst/>
                          <a:latin typeface="Calibri" panose="020F0502020204030204" pitchFamily="34" charset="0"/>
                        </a:rPr>
                        <a:t>Information en lien avec le système de refroidissement de l'équipement</a:t>
                      </a:r>
                    </a:p>
                  </a:txBody>
                  <a:tcPr marL="6350" marR="6350" marT="635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704761933"/>
                  </a:ext>
                </a:extLst>
              </a:tr>
              <a:tr h="283372">
                <a:tc>
                  <a:txBody>
                    <a:bodyPr/>
                    <a:lstStyle/>
                    <a:p>
                      <a:pPr algn="ctr" fontAlgn="ctr"/>
                      <a:r>
                        <a:rPr lang="fr-CA" sz="1400" b="1" i="0" u="none" strike="noStrike" dirty="0">
                          <a:solidFill>
                            <a:srgbClr val="000000"/>
                          </a:solidFill>
                          <a:effectLst/>
                          <a:latin typeface="Calibri" panose="020F0502020204030204" pitchFamily="34" charset="0"/>
                        </a:rPr>
                        <a:t>Description</a:t>
                      </a:r>
                    </a:p>
                  </a:txBody>
                  <a:tcPr marL="0" marR="0" marT="0" marB="0" anchor="ctr">
                    <a:solidFill>
                      <a:schemeClr val="bg1">
                        <a:lumMod val="85000"/>
                      </a:schemeClr>
                    </a:solidFill>
                  </a:tcPr>
                </a:tc>
                <a:tc>
                  <a:txBody>
                    <a:bodyPr/>
                    <a:lstStyle/>
                    <a:p>
                      <a:pPr algn="ctr" fontAlgn="ctr"/>
                      <a:r>
                        <a:rPr lang="fr-CA" sz="1400" b="1" i="0" u="none" strike="noStrike" dirty="0">
                          <a:solidFill>
                            <a:srgbClr val="000000"/>
                          </a:solidFill>
                          <a:effectLst/>
                          <a:latin typeface="Calibri" panose="020F0502020204030204" pitchFamily="34" charset="0"/>
                        </a:rPr>
                        <a:t>Variable</a:t>
                      </a:r>
                    </a:p>
                  </a:txBody>
                  <a:tcPr marL="0" marR="0" marT="0" marB="0" anchor="ctr">
                    <a:solidFill>
                      <a:schemeClr val="bg1">
                        <a:lumMod val="85000"/>
                      </a:schemeClr>
                    </a:solidFill>
                  </a:tcPr>
                </a:tc>
                <a:tc>
                  <a:txBody>
                    <a:bodyPr/>
                    <a:lstStyle/>
                    <a:p>
                      <a:pPr algn="ctr" fontAlgn="ctr"/>
                      <a:r>
                        <a:rPr lang="fr-CA" sz="1400" b="1" i="0" u="none" strike="noStrike" dirty="0">
                          <a:solidFill>
                            <a:srgbClr val="000000"/>
                          </a:solidFill>
                          <a:effectLst/>
                          <a:latin typeface="Calibri" panose="020F0502020204030204" pitchFamily="34" charset="0"/>
                        </a:rPr>
                        <a:t>Valeur</a:t>
                      </a:r>
                    </a:p>
                  </a:txBody>
                  <a:tcPr marL="0" marR="0" marT="0" marB="0" anchor="ctr">
                    <a:solidFill>
                      <a:schemeClr val="bg1">
                        <a:lumMod val="85000"/>
                      </a:schemeClr>
                    </a:solidFill>
                  </a:tcPr>
                </a:tc>
                <a:extLst>
                  <a:ext uri="{0D108BD9-81ED-4DB2-BD59-A6C34878D82A}">
                    <a16:rowId xmlns:a16="http://schemas.microsoft.com/office/drawing/2014/main" val="3432711498"/>
                  </a:ext>
                </a:extLst>
              </a:tr>
              <a:tr h="302103">
                <a:tc>
                  <a:txBody>
                    <a:bodyPr/>
                    <a:lstStyle/>
                    <a:p>
                      <a:pPr algn="ctr" fontAlgn="ctr"/>
                      <a:r>
                        <a:rPr lang="fr-CA" sz="1400" u="none" strike="noStrike" dirty="0">
                          <a:effectLst/>
                        </a:rPr>
                        <a:t>Température du fluide chaud à l'entrée </a:t>
                      </a:r>
                      <a:r>
                        <a:rPr lang="fr-CA" sz="1400" u="none" strike="noStrike" dirty="0" smtClean="0">
                          <a:effectLst/>
                        </a:rPr>
                        <a:t>du système de refroidissement</a:t>
                      </a:r>
                      <a:r>
                        <a:rPr lang="fr-CA" sz="1400" u="none" strike="noStrike" baseline="0" dirty="0" smtClean="0">
                          <a:effectLst/>
                        </a:rPr>
                        <a:t> </a:t>
                      </a:r>
                      <a:r>
                        <a:rPr lang="fr-CA" sz="1400" u="none" strike="noStrike" dirty="0" smtClean="0">
                          <a:effectLst/>
                        </a:rPr>
                        <a:t> de l’équipement (°</a:t>
                      </a:r>
                      <a:r>
                        <a:rPr lang="fr-CA" sz="1400" u="none" strike="noStrike" dirty="0">
                          <a:effectLst/>
                        </a:rPr>
                        <a:t>C)</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err="1">
                          <a:effectLst/>
                        </a:rPr>
                        <a:t>T</a:t>
                      </a:r>
                      <a:r>
                        <a:rPr lang="fr-CA" sz="1400" u="none" strike="noStrike" baseline="-25000" dirty="0" err="1">
                          <a:effectLst/>
                        </a:rPr>
                        <a:t>h,i</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b="0" i="0" u="none" strike="noStrike" dirty="0" smtClean="0">
                          <a:solidFill>
                            <a:schemeClr val="tx1"/>
                          </a:solidFill>
                          <a:effectLst/>
                          <a:latin typeface="+mn-lt"/>
                        </a:rPr>
                        <a:t>valeur</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62552259"/>
                  </a:ext>
                </a:extLst>
              </a:tr>
              <a:tr h="452557">
                <a:tc>
                  <a:txBody>
                    <a:bodyPr/>
                    <a:lstStyle/>
                    <a:p>
                      <a:pPr algn="ctr" fontAlgn="ctr"/>
                      <a:r>
                        <a:rPr lang="fr-CA" sz="1400" u="none" strike="noStrike" dirty="0">
                          <a:effectLst/>
                        </a:rPr>
                        <a:t>Différence de température </a:t>
                      </a:r>
                      <a:r>
                        <a:rPr lang="fr-CA" sz="1400" u="none" strike="noStrike" dirty="0" smtClean="0">
                          <a:effectLst/>
                        </a:rPr>
                        <a:t>entre </a:t>
                      </a:r>
                      <a:r>
                        <a:rPr lang="fr-CA" sz="1400" u="none" strike="noStrike" dirty="0">
                          <a:effectLst/>
                        </a:rPr>
                        <a:t>l'entrée et la sortie du système de refroidissement de l'équipement (°C)</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a:effectLst/>
                        </a:rPr>
                        <a:t>∆T,</a:t>
                      </a:r>
                      <a:r>
                        <a:rPr lang="fr-CA" sz="1400" u="none" strike="noStrike" baseline="-25000" dirty="0">
                          <a:effectLst/>
                        </a:rPr>
                        <a:t>EC</a:t>
                      </a:r>
                      <a:endParaRPr lang="fr-CA" sz="1400" b="0" i="0" u="none" strike="noStrike" baseline="-25000"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solidFill>
                            <a:schemeClr val="tx1"/>
                          </a:solidFill>
                          <a:effectLst/>
                        </a:rPr>
                        <a:t>Choix</a:t>
                      </a:r>
                    </a:p>
                    <a:p>
                      <a:pPr algn="ctr" fontAlgn="ctr"/>
                      <a:r>
                        <a:rPr lang="fr-CA" sz="1400" b="0" i="0" u="none" strike="noStrike" dirty="0" smtClean="0">
                          <a:solidFill>
                            <a:schemeClr val="tx1"/>
                          </a:solidFill>
                          <a:effectLst/>
                          <a:latin typeface="Calibri" panose="020F0502020204030204" pitchFamily="34" charset="0"/>
                        </a:rPr>
                        <a:t>12</a:t>
                      </a:r>
                      <a:r>
                        <a:rPr lang="fr-CA" sz="1400" b="0" i="0" u="none" strike="noStrike" baseline="0" dirty="0" smtClean="0">
                          <a:solidFill>
                            <a:schemeClr val="tx1"/>
                          </a:solidFill>
                          <a:effectLst/>
                          <a:latin typeface="Calibri" panose="020F0502020204030204" pitchFamily="34" charset="0"/>
                        </a:rPr>
                        <a:t> à 24</a:t>
                      </a:r>
                      <a:endParaRPr lang="fr-CA"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703434834"/>
                  </a:ext>
                </a:extLst>
              </a:tr>
              <a:tr h="452557">
                <a:tc>
                  <a:txBody>
                    <a:bodyPr/>
                    <a:lstStyle/>
                    <a:p>
                      <a:pPr algn="ctr" fontAlgn="ctr"/>
                      <a:r>
                        <a:rPr lang="fr-CA" sz="1400" b="0" i="0" u="none" strike="noStrike" dirty="0">
                          <a:solidFill>
                            <a:srgbClr val="000000"/>
                          </a:solidFill>
                          <a:effectLst/>
                          <a:latin typeface="Calibri" panose="020F0502020204030204" pitchFamily="34" charset="0"/>
                        </a:rPr>
                        <a:t>Type de fluide utilisé par le système de refroidissement</a:t>
                      </a:r>
                    </a:p>
                  </a:txBody>
                  <a:tcPr marL="0" marR="0" marT="0" marB="0" anchor="ctr"/>
                </a:tc>
                <a:tc>
                  <a:txBody>
                    <a:bodyPr/>
                    <a:lstStyle/>
                    <a:p>
                      <a:pPr algn="ctr" fontAlgn="ctr"/>
                      <a:r>
                        <a:rPr lang="fr-CA" sz="1400" b="0" i="0" u="none" strike="noStrike">
                          <a:solidFill>
                            <a:srgbClr val="000000"/>
                          </a:solidFill>
                          <a:effectLst/>
                          <a:latin typeface="Calibri" panose="020F0502020204030204" pitchFamily="34" charset="0"/>
                        </a:rPr>
                        <a:t>type</a:t>
                      </a:r>
                    </a:p>
                  </a:txBody>
                  <a:tcPr marL="0" marR="0" marT="0" marB="0" anchor="ctr"/>
                </a:tc>
                <a:tc>
                  <a:txBody>
                    <a:bodyPr/>
                    <a:lstStyle/>
                    <a:p>
                      <a:pPr algn="ctr" fontAlgn="ctr"/>
                      <a:r>
                        <a:rPr lang="fr-CA" sz="1400" b="0" i="0" u="none" strike="noStrike" dirty="0" smtClean="0">
                          <a:solidFill>
                            <a:schemeClr val="tx1"/>
                          </a:solidFill>
                          <a:effectLst/>
                          <a:latin typeface="Calibri" panose="020F0502020204030204" pitchFamily="34" charset="0"/>
                        </a:rPr>
                        <a:t>Choix</a:t>
                      </a:r>
                    </a:p>
                  </a:txBody>
                  <a:tcPr marL="0" marR="0" marT="0" marB="0" anchor="ctr"/>
                </a:tc>
                <a:extLst>
                  <a:ext uri="{0D108BD9-81ED-4DB2-BD59-A6C34878D82A}">
                    <a16:rowId xmlns:a16="http://schemas.microsoft.com/office/drawing/2014/main" val="1354971516"/>
                  </a:ext>
                </a:extLst>
              </a:tr>
            </a:tbl>
          </a:graphicData>
        </a:graphic>
      </p:graphicFrame>
      <p:graphicFrame>
        <p:nvGraphicFramePr>
          <p:cNvPr id="3" name="Tableau 2"/>
          <p:cNvGraphicFramePr>
            <a:graphicFrameLocks noGrp="1"/>
          </p:cNvGraphicFramePr>
          <p:nvPr>
            <p:custDataLst>
              <p:tags r:id="rId6"/>
            </p:custDataLst>
            <p:extLst>
              <p:ext uri="{D42A27DB-BD31-4B8C-83A1-F6EECF244321}">
                <p14:modId xmlns:p14="http://schemas.microsoft.com/office/powerpoint/2010/main" val="189682231"/>
              </p:ext>
            </p:extLst>
          </p:nvPr>
        </p:nvGraphicFramePr>
        <p:xfrm>
          <a:off x="4222749" y="4452329"/>
          <a:ext cx="7270751" cy="1638790"/>
        </p:xfrm>
        <a:graphic>
          <a:graphicData uri="http://schemas.openxmlformats.org/drawingml/2006/table">
            <a:tbl>
              <a:tblPr>
                <a:tableStyleId>{616DA210-FB5B-4158-B5E0-FEB733F419BA}</a:tableStyleId>
              </a:tblPr>
              <a:tblGrid>
                <a:gridCol w="3734284">
                  <a:extLst>
                    <a:ext uri="{9D8B030D-6E8A-4147-A177-3AD203B41FA5}">
                      <a16:colId xmlns:a16="http://schemas.microsoft.com/office/drawing/2014/main" val="3874758862"/>
                    </a:ext>
                  </a:extLst>
                </a:gridCol>
                <a:gridCol w="504165">
                  <a:extLst>
                    <a:ext uri="{9D8B030D-6E8A-4147-A177-3AD203B41FA5}">
                      <a16:colId xmlns:a16="http://schemas.microsoft.com/office/drawing/2014/main" val="2254808778"/>
                    </a:ext>
                  </a:extLst>
                </a:gridCol>
                <a:gridCol w="3032302">
                  <a:extLst>
                    <a:ext uri="{9D8B030D-6E8A-4147-A177-3AD203B41FA5}">
                      <a16:colId xmlns:a16="http://schemas.microsoft.com/office/drawing/2014/main" val="875713812"/>
                    </a:ext>
                  </a:extLst>
                </a:gridCol>
              </a:tblGrid>
              <a:tr h="473785">
                <a:tc>
                  <a:txBody>
                    <a:bodyPr/>
                    <a:lstStyle/>
                    <a:p>
                      <a:pPr algn="ctr" fontAlgn="b"/>
                      <a:r>
                        <a:rPr lang="fr-CA" sz="1400" b="1" u="none" strike="noStrike" dirty="0" smtClean="0">
                          <a:effectLst/>
                        </a:rPr>
                        <a:t>Types d'équipement considérés par le simulateur</a:t>
                      </a:r>
                      <a:endParaRPr lang="fr-CA"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fr-CA" sz="1400" b="1" i="0" u="none" strike="noStrike" dirty="0" smtClean="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400" b="1" u="none" strike="noStrike" dirty="0" smtClean="0">
                          <a:effectLst/>
                        </a:rPr>
                        <a:t>Types de fluide</a:t>
                      </a:r>
                    </a:p>
                    <a:p>
                      <a:pPr marL="0" marR="0" lvl="0" indent="0" algn="ctr" defTabSz="457200" rtl="0" eaLnBrk="1" fontAlgn="b" latinLnBrk="0" hangingPunct="1">
                        <a:lnSpc>
                          <a:spcPct val="100000"/>
                        </a:lnSpc>
                        <a:spcBef>
                          <a:spcPts val="0"/>
                        </a:spcBef>
                        <a:spcAft>
                          <a:spcPts val="0"/>
                        </a:spcAft>
                        <a:buClrTx/>
                        <a:buSzTx/>
                        <a:buFontTx/>
                        <a:buNone/>
                        <a:tabLst/>
                        <a:defRPr/>
                      </a:pPr>
                      <a:r>
                        <a:rPr lang="fr-CA" sz="1400" b="1" u="none" strike="noStrike" dirty="0" smtClean="0">
                          <a:effectLst/>
                        </a:rPr>
                        <a:t> considérés par le simulateur</a:t>
                      </a:r>
                      <a:endParaRPr lang="fr-CA" sz="1400" b="1" i="0" u="none" strike="noStrike" dirty="0" smtClean="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791188443"/>
                  </a:ext>
                </a:extLst>
              </a:tr>
              <a:tr h="233001">
                <a:tc>
                  <a:txBody>
                    <a:bodyPr/>
                    <a:lstStyle/>
                    <a:p>
                      <a:pPr algn="ctr" fontAlgn="b"/>
                      <a:r>
                        <a:rPr lang="fr-CA" sz="1400" u="none" strike="noStrike" dirty="0">
                          <a:effectLst/>
                        </a:rPr>
                        <a:t>Transformateur</a:t>
                      </a:r>
                      <a:endParaRPr lang="fr-CA"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fr-CA" sz="14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CA" sz="1400" b="0" i="0" u="none" strike="noStrike" dirty="0">
                          <a:solidFill>
                            <a:srgbClr val="000000"/>
                          </a:solidFill>
                          <a:effectLst/>
                          <a:latin typeface="Calibri" panose="020F0502020204030204" pitchFamily="34" charset="0"/>
                        </a:rPr>
                        <a:t>Eau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9755627"/>
                  </a:ext>
                </a:extLst>
              </a:tr>
              <a:tr h="233001">
                <a:tc>
                  <a:txBody>
                    <a:bodyPr/>
                    <a:lstStyle/>
                    <a:p>
                      <a:pPr algn="ctr" fontAlgn="b"/>
                      <a:r>
                        <a:rPr lang="fr-CA" sz="1400" u="none" strike="noStrike" dirty="0">
                          <a:effectLst/>
                        </a:rPr>
                        <a:t>Variateur de vitesse</a:t>
                      </a:r>
                      <a:endParaRPr lang="fr-CA"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fr-CA"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CA" sz="1400" b="0" i="0" u="none" strike="noStrike" dirty="0">
                          <a:solidFill>
                            <a:srgbClr val="000000"/>
                          </a:solidFill>
                          <a:effectLst/>
                          <a:latin typeface="Calibri" panose="020F0502020204030204" pitchFamily="34" charset="0"/>
                        </a:rPr>
                        <a:t>Huile à moteur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6822143"/>
                  </a:ext>
                </a:extLst>
              </a:tr>
              <a:tr h="233001">
                <a:tc>
                  <a:txBody>
                    <a:bodyPr/>
                    <a:lstStyle/>
                    <a:p>
                      <a:pPr algn="ctr" fontAlgn="b"/>
                      <a:r>
                        <a:rPr lang="fr-CA" sz="1400" u="none" strike="noStrike" dirty="0">
                          <a:effectLst/>
                        </a:rPr>
                        <a:t>Génératrice (Perte sur le radiateur)</a:t>
                      </a:r>
                      <a:endParaRPr lang="fr-CA"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fr-CA"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CA" sz="1400" b="0" i="0" u="none" strike="noStrike" dirty="0" err="1">
                          <a:solidFill>
                            <a:srgbClr val="000000"/>
                          </a:solidFill>
                          <a:effectLst/>
                          <a:latin typeface="Calibri" panose="020F0502020204030204" pitchFamily="34" charset="0"/>
                        </a:rPr>
                        <a:t>Ethylène</a:t>
                      </a:r>
                      <a:r>
                        <a:rPr lang="fr-CA" sz="1400" b="0" i="0" u="none" strike="noStrike" dirty="0">
                          <a:solidFill>
                            <a:srgbClr val="000000"/>
                          </a:solidFill>
                          <a:effectLst/>
                          <a:latin typeface="Calibri" panose="020F0502020204030204" pitchFamily="34" charset="0"/>
                        </a:rPr>
                        <a:t> glycol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6388011"/>
                  </a:ext>
                </a:extLst>
              </a:tr>
              <a:tr h="233001">
                <a:tc>
                  <a:txBody>
                    <a:bodyPr/>
                    <a:lstStyle/>
                    <a:p>
                      <a:pPr algn="ctr" fontAlgn="b"/>
                      <a:r>
                        <a:rPr lang="fr-CA" sz="1400" u="none" strike="noStrike" dirty="0">
                          <a:effectLst/>
                        </a:rPr>
                        <a:t>Génératrice (Perte dans les gaz d'échappement)</a:t>
                      </a:r>
                      <a:endParaRPr lang="fr-CA"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fr-CA"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CA" sz="1400" b="0" i="0" u="none" strike="noStrike" dirty="0">
                          <a:solidFill>
                            <a:srgbClr val="000000"/>
                          </a:solidFill>
                          <a:effectLst/>
                          <a:latin typeface="Calibri" panose="020F0502020204030204" pitchFamily="34" charset="0"/>
                        </a:rPr>
                        <a:t>Refrigéant-134a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83587"/>
                  </a:ext>
                </a:extLst>
              </a:tr>
              <a:tr h="233001">
                <a:tc>
                  <a:txBody>
                    <a:bodyPr/>
                    <a:lstStyle/>
                    <a:p>
                      <a:pPr algn="ctr" fontAlgn="b"/>
                      <a:r>
                        <a:rPr lang="fr-CA" sz="1400" u="none" strike="noStrike" dirty="0">
                          <a:effectLst/>
                        </a:rPr>
                        <a:t>Tourillon du système du broyeur</a:t>
                      </a:r>
                      <a:endParaRPr lang="fr-CA"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fr-CA" sz="14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r-CA" sz="1400" b="0" i="0" u="none" strike="noStrike" dirty="0">
                          <a:solidFill>
                            <a:srgbClr val="000000"/>
                          </a:solidFill>
                          <a:effectLst/>
                          <a:latin typeface="Calibri" panose="020F0502020204030204" pitchFamily="34" charset="0"/>
                        </a:rPr>
                        <a:t>Refrigéant-22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08717"/>
                  </a:ext>
                </a:extLst>
              </a:tr>
            </a:tbl>
          </a:graphicData>
        </a:graphic>
      </p:graphicFrame>
      <p:sp>
        <p:nvSpPr>
          <p:cNvPr id="6" name="ZoneTexte 5"/>
          <p:cNvSpPr txBox="1"/>
          <p:nvPr>
            <p:custDataLst>
              <p:tags r:id="rId7"/>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1477511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410095" y="324856"/>
            <a:ext cx="9465425" cy="1143000"/>
          </a:xfrm>
        </p:spPr>
        <p:txBody>
          <a:bodyPr/>
          <a:lstStyle/>
          <a:p>
            <a:r>
              <a:rPr lang="fr-FR" altLang="fr-FR" sz="2400" dirty="0">
                <a:solidFill>
                  <a:srgbClr val="45697B"/>
                </a:solidFill>
              </a:rPr>
              <a:t>3. </a:t>
            </a:r>
            <a:r>
              <a:rPr lang="fr-FR" altLang="fr-FR" sz="2400" dirty="0"/>
              <a:t>Paramètres d’entrées et sorties du simulateur</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Paramètres d’entrées des systèmes « charge » de type 1 et 2  </a:t>
            </a:r>
            <a:endParaRPr lang="fr-CA" sz="24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B3980D67-48D6-4EA3-BD6E-8E9943D4617B}" type="slidenum">
              <a:rPr lang="fr-CA" smtClean="0"/>
              <a:pPr>
                <a:defRPr/>
              </a:pPr>
              <a:t>15</a:t>
            </a:fld>
            <a:endParaRPr lang="fr-CA"/>
          </a:p>
        </p:txBody>
      </p:sp>
      <p:sp>
        <p:nvSpPr>
          <p:cNvPr id="10" name="Espace réservé du contenu 6"/>
          <p:cNvSpPr txBox="1">
            <a:spLocks/>
          </p:cNvSpPr>
          <p:nvPr>
            <p:custDataLst>
              <p:tags r:id="rId3"/>
            </p:custDataLst>
          </p:nvPr>
        </p:nvSpPr>
        <p:spPr bwMode="auto">
          <a:xfrm>
            <a:off x="371302" y="3094037"/>
            <a:ext cx="3574474" cy="100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300" b="1" u="sng" dirty="0" smtClean="0"/>
              <a:t>Système </a:t>
            </a:r>
            <a:r>
              <a:rPr lang="fr-CA" sz="1300" b="1" u="sng" dirty="0"/>
              <a:t>de chauffage des </a:t>
            </a:r>
            <a:r>
              <a:rPr lang="fr-CA" sz="1300" b="1" u="sng" dirty="0" smtClean="0"/>
              <a:t>bâtiments</a:t>
            </a:r>
            <a:r>
              <a:rPr lang="fr-CA" sz="1300" b="1" u="sng" dirty="0"/>
              <a:t/>
            </a:r>
            <a:br>
              <a:rPr lang="fr-CA" sz="1300" b="1" u="sng" dirty="0"/>
            </a:br>
            <a:r>
              <a:rPr lang="fr-CA" sz="1300" b="1" u="sng" dirty="0" smtClean="0"/>
              <a:t>(système </a:t>
            </a:r>
            <a:r>
              <a:rPr lang="fr-CA" sz="1300" b="1" u="sng" dirty="0"/>
              <a:t>à air </a:t>
            </a:r>
            <a:r>
              <a:rPr lang="fr-CA" sz="1300" b="1" u="sng" dirty="0" smtClean="0"/>
              <a:t>centralisé)</a:t>
            </a:r>
          </a:p>
          <a:p>
            <a:pPr marL="0" indent="0" algn="ctr">
              <a:buNone/>
            </a:pPr>
            <a:r>
              <a:rPr lang="fr-CA" sz="1200" dirty="0" smtClean="0"/>
              <a:t>1 système disponible dans le simulateur)</a:t>
            </a:r>
          </a:p>
          <a:p>
            <a:pPr marL="0" indent="0" algn="ctr">
              <a:buNone/>
            </a:pPr>
            <a:r>
              <a:rPr lang="fr-CA" sz="1200" dirty="0"/>
              <a:t>(</a:t>
            </a:r>
            <a:r>
              <a:rPr lang="fr-CA" sz="1200" dirty="0" smtClean="0"/>
              <a:t>Q</a:t>
            </a:r>
            <a:r>
              <a:rPr lang="fr-CA" sz="1200" baseline="-25000" dirty="0" smtClean="0"/>
              <a:t>C1</a:t>
            </a:r>
            <a:r>
              <a:rPr lang="fr-CA" sz="1200" dirty="0" smtClean="0"/>
              <a:t>)</a:t>
            </a:r>
            <a:endParaRPr lang="fr-CA" sz="1200" dirty="0"/>
          </a:p>
        </p:txBody>
      </p:sp>
      <p:pic>
        <p:nvPicPr>
          <p:cNvPr id="9" name="Espace réservé du contenu 12"/>
          <p:cNvPicPr>
            <a:picLocks noGrp="1" noChangeAspect="1"/>
          </p:cNvPicPr>
          <p:nvPr>
            <p:ph sz="half" idx="2"/>
            <p:custDataLst>
              <p:tags r:id="rId4"/>
            </p:custDataLst>
          </p:nvPr>
        </p:nvPicPr>
        <p:blipFill rotWithShape="1">
          <a:blip r:embed="rId10">
            <a:extLst>
              <a:ext uri="{28A0092B-C50C-407E-A947-70E740481C1C}">
                <a14:useLocalDpi xmlns:a14="http://schemas.microsoft.com/office/drawing/2010/main" val="0"/>
              </a:ext>
            </a:extLst>
          </a:blip>
          <a:srcRect/>
          <a:stretch/>
        </p:blipFill>
        <p:spPr>
          <a:xfrm>
            <a:off x="1285054" y="1337537"/>
            <a:ext cx="1835812" cy="1647101"/>
          </a:xfrm>
        </p:spPr>
      </p:pic>
      <p:graphicFrame>
        <p:nvGraphicFramePr>
          <p:cNvPr id="11" name="Tableau 10"/>
          <p:cNvGraphicFramePr>
            <a:graphicFrameLocks noGrp="1"/>
          </p:cNvGraphicFramePr>
          <p:nvPr>
            <p:custDataLst>
              <p:tags r:id="rId5"/>
            </p:custDataLst>
            <p:extLst/>
          </p:nvPr>
        </p:nvGraphicFramePr>
        <p:xfrm>
          <a:off x="4044950" y="1600518"/>
          <a:ext cx="7702551" cy="1592580"/>
        </p:xfrm>
        <a:graphic>
          <a:graphicData uri="http://schemas.openxmlformats.org/drawingml/2006/table">
            <a:tbl>
              <a:tblPr>
                <a:tableStyleId>{616DA210-FB5B-4158-B5E0-FEB733F419BA}</a:tableStyleId>
              </a:tblPr>
              <a:tblGrid>
                <a:gridCol w="5454343">
                  <a:extLst>
                    <a:ext uri="{9D8B030D-6E8A-4147-A177-3AD203B41FA5}">
                      <a16:colId xmlns:a16="http://schemas.microsoft.com/office/drawing/2014/main" val="3393534326"/>
                    </a:ext>
                  </a:extLst>
                </a:gridCol>
                <a:gridCol w="1124104">
                  <a:extLst>
                    <a:ext uri="{9D8B030D-6E8A-4147-A177-3AD203B41FA5}">
                      <a16:colId xmlns:a16="http://schemas.microsoft.com/office/drawing/2014/main" val="1774386498"/>
                    </a:ext>
                  </a:extLst>
                </a:gridCol>
                <a:gridCol w="1124104">
                  <a:extLst>
                    <a:ext uri="{9D8B030D-6E8A-4147-A177-3AD203B41FA5}">
                      <a16:colId xmlns:a16="http://schemas.microsoft.com/office/drawing/2014/main" val="4151055744"/>
                    </a:ext>
                  </a:extLst>
                </a:gridCol>
              </a:tblGrid>
              <a:tr h="234950">
                <a:tc gridSpan="3">
                  <a:txBody>
                    <a:bodyPr/>
                    <a:lstStyle/>
                    <a:p>
                      <a:pPr algn="ctr" fontAlgn="ctr"/>
                      <a:r>
                        <a:rPr lang="fr-CA" sz="1400" u="none" strike="noStrike">
                          <a:effectLst/>
                        </a:rPr>
                        <a:t>Information sur le système de chauffage</a:t>
                      </a:r>
                      <a:endParaRPr lang="fr-CA" sz="1400" b="1" i="0" u="none" strike="noStrike">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82524106"/>
                  </a:ext>
                </a:extLst>
              </a:tr>
              <a:tr h="234950">
                <a:tc>
                  <a:txBody>
                    <a:bodyPr/>
                    <a:lstStyle/>
                    <a:p>
                      <a:pPr algn="ctr" fontAlgn="ctr"/>
                      <a:r>
                        <a:rPr lang="fr-CA" sz="1400" u="none" strike="noStrike" dirty="0">
                          <a:effectLst/>
                        </a:rPr>
                        <a:t>Description</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a:effectLst/>
                        </a:rPr>
                        <a:t>Variable</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a:effectLst/>
                        </a:rPr>
                        <a:t>Valeur</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548792314"/>
                  </a:ext>
                </a:extLst>
              </a:tr>
              <a:tr h="279401">
                <a:tc>
                  <a:txBody>
                    <a:bodyPr/>
                    <a:lstStyle/>
                    <a:p>
                      <a:pPr algn="ctr" fontAlgn="ctr"/>
                      <a:r>
                        <a:rPr lang="fr-CA" sz="1400" u="none" strike="noStrike" dirty="0">
                          <a:effectLst/>
                        </a:rPr>
                        <a:t>Puissance de chauffage maximale nécessaire pour chauffer le bâtiment (kW)</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Q</a:t>
                      </a:r>
                      <a:r>
                        <a:rPr lang="fr-CA" sz="1400" u="none" strike="noStrike" baseline="-25000" dirty="0">
                          <a:effectLst/>
                        </a:rPr>
                        <a:t>MAX</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15252470"/>
                  </a:ext>
                </a:extLst>
              </a:tr>
              <a:tr h="165100">
                <a:tc>
                  <a:txBody>
                    <a:bodyPr/>
                    <a:lstStyle/>
                    <a:p>
                      <a:pPr algn="ctr" fontAlgn="ctr"/>
                      <a:r>
                        <a:rPr lang="fr-CA" sz="1400" u="none" strike="noStrike" dirty="0">
                          <a:effectLst/>
                        </a:rPr>
                        <a:t>Température d’alimentation du système de ventilation du bâtiment (°C)</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T</a:t>
                      </a:r>
                      <a:r>
                        <a:rPr lang="fr-CA" sz="1400" u="none" strike="noStrike" baseline="-25000" dirty="0">
                          <a:effectLst/>
                        </a:rPr>
                        <a:t>ALIM</a:t>
                      </a:r>
                      <a:endParaRPr lang="fr-CA" sz="1400" b="0" i="0" u="none" strike="noStrike" baseline="-25000"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99401490"/>
                  </a:ext>
                </a:extLst>
              </a:tr>
              <a:tr h="469900">
                <a:tc>
                  <a:txBody>
                    <a:bodyPr/>
                    <a:lstStyle/>
                    <a:p>
                      <a:pPr algn="ctr" fontAlgn="ctr"/>
                      <a:r>
                        <a:rPr lang="fr-CA" sz="1400" u="none" strike="noStrike" dirty="0">
                          <a:effectLst/>
                        </a:rPr>
                        <a:t>Température moyenne maintenue à l'intérieur du bâtiment (°C)</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T</a:t>
                      </a:r>
                      <a:r>
                        <a:rPr lang="fr-CA" sz="1400" u="none" strike="noStrike" baseline="-25000" dirty="0">
                          <a:effectLst/>
                        </a:rPr>
                        <a:t>IN</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Valeur </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56064267"/>
                  </a:ext>
                </a:extLst>
              </a:tr>
            </a:tbl>
          </a:graphicData>
        </a:graphic>
      </p:graphicFrame>
      <p:graphicFrame>
        <p:nvGraphicFramePr>
          <p:cNvPr id="12" name="Tableau 11"/>
          <p:cNvGraphicFramePr>
            <a:graphicFrameLocks noGrp="1"/>
          </p:cNvGraphicFramePr>
          <p:nvPr>
            <p:custDataLst>
              <p:tags r:id="rId6"/>
            </p:custDataLst>
            <p:extLst/>
          </p:nvPr>
        </p:nvGraphicFramePr>
        <p:xfrm>
          <a:off x="3991482" y="4336098"/>
          <a:ext cx="7813168" cy="1614739"/>
        </p:xfrm>
        <a:graphic>
          <a:graphicData uri="http://schemas.openxmlformats.org/drawingml/2006/table">
            <a:tbl>
              <a:tblPr>
                <a:tableStyleId>{616DA210-FB5B-4158-B5E0-FEB733F419BA}</a:tableStyleId>
              </a:tblPr>
              <a:tblGrid>
                <a:gridCol w="4282660">
                  <a:extLst>
                    <a:ext uri="{9D8B030D-6E8A-4147-A177-3AD203B41FA5}">
                      <a16:colId xmlns:a16="http://schemas.microsoft.com/office/drawing/2014/main" val="907487705"/>
                    </a:ext>
                  </a:extLst>
                </a:gridCol>
                <a:gridCol w="882627">
                  <a:extLst>
                    <a:ext uri="{9D8B030D-6E8A-4147-A177-3AD203B41FA5}">
                      <a16:colId xmlns:a16="http://schemas.microsoft.com/office/drawing/2014/main" val="361109085"/>
                    </a:ext>
                  </a:extLst>
                </a:gridCol>
                <a:gridCol w="882627">
                  <a:extLst>
                    <a:ext uri="{9D8B030D-6E8A-4147-A177-3AD203B41FA5}">
                      <a16:colId xmlns:a16="http://schemas.microsoft.com/office/drawing/2014/main" val="3807736140"/>
                    </a:ext>
                  </a:extLst>
                </a:gridCol>
                <a:gridCol w="882627">
                  <a:extLst>
                    <a:ext uri="{9D8B030D-6E8A-4147-A177-3AD203B41FA5}">
                      <a16:colId xmlns:a16="http://schemas.microsoft.com/office/drawing/2014/main" val="2722826541"/>
                    </a:ext>
                  </a:extLst>
                </a:gridCol>
                <a:gridCol w="882627">
                  <a:extLst>
                    <a:ext uri="{9D8B030D-6E8A-4147-A177-3AD203B41FA5}">
                      <a16:colId xmlns:a16="http://schemas.microsoft.com/office/drawing/2014/main" val="879552737"/>
                    </a:ext>
                  </a:extLst>
                </a:gridCol>
              </a:tblGrid>
              <a:tr h="426520">
                <a:tc gridSpan="5">
                  <a:txBody>
                    <a:bodyPr/>
                    <a:lstStyle/>
                    <a:p>
                      <a:pPr algn="ctr" fontAlgn="ctr"/>
                      <a:r>
                        <a:rPr lang="fr-CA" sz="1400" u="none" strike="noStrike" dirty="0">
                          <a:effectLst/>
                        </a:rPr>
                        <a:t>Information sur les systèmes d'apport </a:t>
                      </a:r>
                      <a:r>
                        <a:rPr lang="fr-CA" sz="1400" u="none" strike="noStrike" dirty="0" smtClean="0">
                          <a:effectLst/>
                        </a:rPr>
                        <a:t>d'air</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149738125"/>
                  </a:ext>
                </a:extLst>
              </a:tr>
              <a:tr h="329734">
                <a:tc>
                  <a:txBody>
                    <a:bodyPr/>
                    <a:lstStyle/>
                    <a:p>
                      <a:pPr algn="ctr" fontAlgn="ctr"/>
                      <a:r>
                        <a:rPr lang="fr-CA" sz="1400" u="none" strike="noStrike" dirty="0">
                          <a:effectLst/>
                        </a:rPr>
                        <a:t>Description </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smtClean="0">
                          <a:effectLst/>
                        </a:rPr>
                        <a:t>Variable</a:t>
                      </a:r>
                      <a:r>
                        <a:rPr lang="fr-CA" sz="1400" u="none" strike="noStrike" dirty="0">
                          <a:effectLst/>
                        </a:rPr>
                        <a:t> </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a:effectLst/>
                        </a:rPr>
                        <a:t>Alim #A</a:t>
                      </a:r>
                      <a:endParaRPr lang="fr-CA" sz="1400" b="1" i="0" u="none" strike="noStrike">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a:effectLst/>
                        </a:rPr>
                        <a:t>Alim #B</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ctr"/>
                      <a:r>
                        <a:rPr lang="fr-CA" sz="1400" u="none" strike="noStrike" dirty="0">
                          <a:effectLst/>
                        </a:rPr>
                        <a:t>Alim #C</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835812699"/>
                  </a:ext>
                </a:extLst>
              </a:tr>
              <a:tr h="313991">
                <a:tc>
                  <a:txBody>
                    <a:bodyPr/>
                    <a:lstStyle/>
                    <a:p>
                      <a:pPr algn="ctr" fontAlgn="ctr"/>
                      <a:r>
                        <a:rPr lang="fr-CA" sz="1400" u="none" strike="noStrike" dirty="0">
                          <a:effectLst/>
                        </a:rPr>
                        <a:t>Débit de ventilation (l/S)</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a:effectLst/>
                        </a:rPr>
                        <a:t>D</a:t>
                      </a:r>
                      <a:r>
                        <a:rPr lang="fr-CA" sz="1400" u="none" strike="noStrike" baseline="-25000">
                          <a:effectLst/>
                        </a:rPr>
                        <a:t>VENT</a:t>
                      </a:r>
                      <a:endParaRPr lang="fr-CA"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 </a:t>
                      </a: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7111544"/>
                  </a:ext>
                </a:extLst>
              </a:tr>
              <a:tr h="544494">
                <a:tc>
                  <a:txBody>
                    <a:bodyPr/>
                    <a:lstStyle/>
                    <a:p>
                      <a:pPr algn="ctr" fontAlgn="ctr"/>
                      <a:r>
                        <a:rPr lang="fr-CA" sz="1400" u="none" strike="noStrike" dirty="0">
                          <a:effectLst/>
                        </a:rPr>
                        <a:t>Température d'alimentation (°C)</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T</a:t>
                      </a:r>
                      <a:r>
                        <a:rPr lang="fr-CA" sz="1400" u="none" strike="noStrike" baseline="-25000" dirty="0">
                          <a:effectLst/>
                        </a:rPr>
                        <a:t>ALM</a:t>
                      </a:r>
                      <a:endParaRPr lang="fr-CA"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6350" marR="6350" marT="6350" marB="0" anchor="ctr"/>
                </a:tc>
                <a:tc>
                  <a:txBody>
                    <a:bodyPr/>
                    <a:lstStyle/>
                    <a:p>
                      <a:pPr algn="ctr" fontAlgn="ctr"/>
                      <a:r>
                        <a:rPr lang="fr-CA" sz="1400" u="none" strike="noStrike" dirty="0">
                          <a:effectLst/>
                        </a:rPr>
                        <a:t> </a:t>
                      </a: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99584881"/>
                  </a:ext>
                </a:extLst>
              </a:tr>
            </a:tbl>
          </a:graphicData>
        </a:graphic>
      </p:graphicFrame>
      <p:pic>
        <p:nvPicPr>
          <p:cNvPr id="15" name="Espace réservé du contenu 12"/>
          <p:cNvPicPr>
            <a:picLocks noGrp="1" noChangeAspect="1"/>
          </p:cNvPicPr>
          <p:nvPr>
            <p:ph sz="half" idx="2"/>
            <p:custDataLst>
              <p:tags r:id="rId7"/>
            </p:custDataLst>
          </p:nvPr>
        </p:nvPicPr>
        <p:blipFill rotWithShape="1">
          <a:blip r:embed="rId11">
            <a:extLst>
              <a:ext uri="{28A0092B-C50C-407E-A947-70E740481C1C}">
                <a14:useLocalDpi xmlns:a14="http://schemas.microsoft.com/office/drawing/2010/main" val="0"/>
              </a:ext>
            </a:extLst>
          </a:blip>
          <a:srcRect/>
          <a:stretch/>
        </p:blipFill>
        <p:spPr>
          <a:xfrm>
            <a:off x="957848" y="3997319"/>
            <a:ext cx="2401382" cy="1417923"/>
          </a:xfrm>
        </p:spPr>
      </p:pic>
      <p:sp>
        <p:nvSpPr>
          <p:cNvPr id="16" name="Espace réservé du contenu 6"/>
          <p:cNvSpPr txBox="1">
            <a:spLocks/>
          </p:cNvSpPr>
          <p:nvPr>
            <p:custDataLst>
              <p:tags r:id="rId8"/>
            </p:custDataLst>
          </p:nvPr>
        </p:nvSpPr>
        <p:spPr bwMode="auto">
          <a:xfrm>
            <a:off x="67437" y="5444835"/>
            <a:ext cx="3971614" cy="97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400" b="1" u="sng" dirty="0" smtClean="0"/>
              <a:t>Système </a:t>
            </a:r>
            <a:r>
              <a:rPr lang="fr-CA" sz="1400" b="1" u="sng" dirty="0"/>
              <a:t>de chauffage des </a:t>
            </a:r>
            <a:r>
              <a:rPr lang="fr-CA" sz="1400" b="1" u="sng" dirty="0" smtClean="0"/>
              <a:t>bâtiments</a:t>
            </a:r>
            <a:r>
              <a:rPr lang="fr-CA" sz="1400" b="1" u="sng" dirty="0"/>
              <a:t/>
            </a:r>
            <a:br>
              <a:rPr lang="fr-CA" sz="1400" b="1" u="sng" dirty="0"/>
            </a:br>
            <a:r>
              <a:rPr lang="fr-CA" sz="1400" b="1" u="sng" dirty="0" smtClean="0"/>
              <a:t>(système à 100 % d'air neuf)</a:t>
            </a:r>
          </a:p>
          <a:p>
            <a:pPr marL="0" indent="0" algn="ctr">
              <a:buNone/>
            </a:pPr>
            <a:r>
              <a:rPr lang="fr-CA" sz="1200" dirty="0" smtClean="0"/>
              <a:t>(3 systèmes disponibles dans le simulateur)</a:t>
            </a:r>
          </a:p>
          <a:p>
            <a:pPr marL="0" indent="0" algn="ctr">
              <a:buNone/>
            </a:pPr>
            <a:r>
              <a:rPr lang="fr-CA" sz="1200" dirty="0" smtClean="0"/>
              <a:t>(Q</a:t>
            </a:r>
            <a:r>
              <a:rPr lang="fr-CA" sz="1200" baseline="-25000" dirty="0" smtClean="0"/>
              <a:t>C2A</a:t>
            </a:r>
            <a:r>
              <a:rPr lang="fr-CA" sz="1200" dirty="0" smtClean="0"/>
              <a:t>, Q</a:t>
            </a:r>
            <a:r>
              <a:rPr lang="fr-CA" sz="1200" baseline="-25000" dirty="0" smtClean="0"/>
              <a:t>C2B</a:t>
            </a:r>
            <a:r>
              <a:rPr lang="fr-CA" sz="1200" dirty="0" smtClean="0"/>
              <a:t> et Q</a:t>
            </a:r>
            <a:r>
              <a:rPr lang="fr-CA" sz="1200" baseline="-25000" dirty="0" smtClean="0"/>
              <a:t>C2C</a:t>
            </a:r>
            <a:r>
              <a:rPr lang="fr-CA" sz="1200" dirty="0" smtClean="0"/>
              <a:t>)</a:t>
            </a:r>
            <a:endParaRPr lang="fr-CA" sz="1200" dirty="0"/>
          </a:p>
        </p:txBody>
      </p:sp>
    </p:spTree>
    <p:extLst>
      <p:ext uri="{BB962C8B-B14F-4D97-AF65-F5344CB8AC3E}">
        <p14:creationId xmlns:p14="http://schemas.microsoft.com/office/powerpoint/2010/main" val="262126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659477" y="457518"/>
            <a:ext cx="7925723" cy="1143000"/>
          </a:xfrm>
        </p:spPr>
        <p:txBody>
          <a:bodyPr/>
          <a:lstStyle/>
          <a:p>
            <a:r>
              <a:rPr lang="fr-FR" altLang="fr-FR" sz="2400" dirty="0">
                <a:solidFill>
                  <a:srgbClr val="45697B"/>
                </a:solidFill>
              </a:rPr>
              <a:t>3. </a:t>
            </a:r>
            <a:r>
              <a:rPr lang="fr-FR" altLang="fr-FR" sz="2400" dirty="0"/>
              <a:t>Paramètres d’entrées et sorties du simulateur</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Paramètre d’entrée des systèmes « charge » type  3</a:t>
            </a:r>
            <a:endParaRPr lang="fr-CA" sz="24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B3980D67-48D6-4EA3-BD6E-8E9943D4617B}" type="slidenum">
              <a:rPr lang="fr-CA" smtClean="0"/>
              <a:pPr>
                <a:defRPr/>
              </a:pPr>
              <a:t>16</a:t>
            </a:fld>
            <a:endParaRPr lang="fr-CA"/>
          </a:p>
        </p:txBody>
      </p:sp>
      <p:sp>
        <p:nvSpPr>
          <p:cNvPr id="10" name="Espace réservé du contenu 6"/>
          <p:cNvSpPr txBox="1">
            <a:spLocks/>
          </p:cNvSpPr>
          <p:nvPr>
            <p:custDataLst>
              <p:tags r:id="rId3"/>
            </p:custDataLst>
          </p:nvPr>
        </p:nvSpPr>
        <p:spPr bwMode="auto">
          <a:xfrm>
            <a:off x="92386" y="4146550"/>
            <a:ext cx="3539813" cy="93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buNone/>
            </a:pPr>
            <a:r>
              <a:rPr lang="fr-CA" sz="1600" b="1" u="sng" dirty="0" smtClean="0"/>
              <a:t/>
            </a:r>
            <a:br>
              <a:rPr lang="fr-CA" sz="1600" b="1" u="sng" dirty="0" smtClean="0"/>
            </a:br>
            <a:r>
              <a:rPr lang="fr-CA" sz="1600" b="1" u="sng" dirty="0"/>
              <a:t>Système de chauffage de </a:t>
            </a:r>
            <a:r>
              <a:rPr lang="fr-CA" sz="1600" b="1" u="sng" dirty="0" smtClean="0"/>
              <a:t>l’eau</a:t>
            </a:r>
          </a:p>
          <a:p>
            <a:pPr marL="0" indent="0" algn="ctr">
              <a:buNone/>
            </a:pPr>
            <a:r>
              <a:rPr lang="fr-CA" sz="1200" dirty="0" smtClean="0"/>
              <a:t>(1 système disponible dans le simulateur)</a:t>
            </a:r>
          </a:p>
          <a:p>
            <a:pPr marL="0" indent="0" algn="ctr">
              <a:buNone/>
            </a:pPr>
            <a:r>
              <a:rPr lang="fr-CA" sz="1200" dirty="0" smtClean="0"/>
              <a:t>(Q</a:t>
            </a:r>
            <a:r>
              <a:rPr lang="fr-CA" sz="1200" baseline="-25000" dirty="0" smtClean="0"/>
              <a:t>C3</a:t>
            </a:r>
            <a:r>
              <a:rPr lang="fr-CA" sz="1200" dirty="0" smtClean="0"/>
              <a:t>)</a:t>
            </a:r>
            <a:endParaRPr lang="fr-CA" sz="1200" dirty="0"/>
          </a:p>
          <a:p>
            <a:pPr marL="0" indent="0" algn="ctr">
              <a:buNone/>
            </a:pPr>
            <a:endParaRPr lang="fr-CA" sz="1600" b="1" u="sng" dirty="0" smtClean="0"/>
          </a:p>
        </p:txBody>
      </p:sp>
      <p:pic>
        <p:nvPicPr>
          <p:cNvPr id="9" name="Espace réservé du contenu 12"/>
          <p:cNvPicPr>
            <a:picLocks noGrp="1" noChangeAspect="1"/>
          </p:cNvPicPr>
          <p:nvPr>
            <p:ph sz="half" idx="2"/>
            <p:custDataLst>
              <p:tags r:id="rId4"/>
            </p:custDataLst>
          </p:nvPr>
        </p:nvPicPr>
        <p:blipFill rotWithShape="1">
          <a:blip r:embed="rId7">
            <a:extLst>
              <a:ext uri="{28A0092B-C50C-407E-A947-70E740481C1C}">
                <a14:useLocalDpi xmlns:a14="http://schemas.microsoft.com/office/drawing/2010/main" val="0"/>
              </a:ext>
            </a:extLst>
          </a:blip>
          <a:srcRect/>
          <a:stretch/>
        </p:blipFill>
        <p:spPr>
          <a:xfrm>
            <a:off x="498521" y="2292349"/>
            <a:ext cx="2727541" cy="1981201"/>
          </a:xfrm>
        </p:spPr>
      </p:pic>
      <p:graphicFrame>
        <p:nvGraphicFramePr>
          <p:cNvPr id="7" name="Tableau 6"/>
          <p:cNvGraphicFramePr>
            <a:graphicFrameLocks noGrp="1"/>
          </p:cNvGraphicFramePr>
          <p:nvPr>
            <p:custDataLst>
              <p:tags r:id="rId5"/>
            </p:custDataLst>
            <p:extLst/>
          </p:nvPr>
        </p:nvGraphicFramePr>
        <p:xfrm>
          <a:off x="3784599" y="1816099"/>
          <a:ext cx="7842250" cy="4267200"/>
        </p:xfrm>
        <a:graphic>
          <a:graphicData uri="http://schemas.openxmlformats.org/drawingml/2006/table">
            <a:tbl>
              <a:tblPr>
                <a:tableStyleId>{616DA210-FB5B-4158-B5E0-FEB733F419BA}</a:tableStyleId>
              </a:tblPr>
              <a:tblGrid>
                <a:gridCol w="4326759">
                  <a:extLst>
                    <a:ext uri="{9D8B030D-6E8A-4147-A177-3AD203B41FA5}">
                      <a16:colId xmlns:a16="http://schemas.microsoft.com/office/drawing/2014/main" val="751710420"/>
                    </a:ext>
                  </a:extLst>
                </a:gridCol>
                <a:gridCol w="1081690">
                  <a:extLst>
                    <a:ext uri="{9D8B030D-6E8A-4147-A177-3AD203B41FA5}">
                      <a16:colId xmlns:a16="http://schemas.microsoft.com/office/drawing/2014/main" val="3741334773"/>
                    </a:ext>
                  </a:extLst>
                </a:gridCol>
                <a:gridCol w="2433801">
                  <a:extLst>
                    <a:ext uri="{9D8B030D-6E8A-4147-A177-3AD203B41FA5}">
                      <a16:colId xmlns:a16="http://schemas.microsoft.com/office/drawing/2014/main" val="1054717644"/>
                    </a:ext>
                  </a:extLst>
                </a:gridCol>
              </a:tblGrid>
              <a:tr h="426720">
                <a:tc gridSpan="3">
                  <a:txBody>
                    <a:bodyPr/>
                    <a:lstStyle/>
                    <a:p>
                      <a:pPr algn="ctr" fontAlgn="ctr"/>
                      <a:r>
                        <a:rPr lang="fr-CA" sz="1400" u="none" strike="noStrike" dirty="0">
                          <a:effectLst/>
                        </a:rPr>
                        <a:t>Information sur la consommation d'eau chaude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4127205611"/>
                  </a:ext>
                </a:extLst>
              </a:tr>
              <a:tr h="426720">
                <a:tc>
                  <a:txBody>
                    <a:bodyPr/>
                    <a:lstStyle/>
                    <a:p>
                      <a:pPr algn="ctr" fontAlgn="ctr"/>
                      <a:r>
                        <a:rPr lang="fr-CA" sz="1400" b="0" i="0" u="none" strike="noStrike" dirty="0" smtClean="0">
                          <a:solidFill>
                            <a:srgbClr val="000000"/>
                          </a:solidFill>
                          <a:effectLst/>
                          <a:latin typeface="Calibri" panose="020F0502020204030204" pitchFamily="34" charset="0"/>
                        </a:rPr>
                        <a:t>Description</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400" b="0" i="0" u="none" strike="noStrike" dirty="0" smtClean="0">
                          <a:solidFill>
                            <a:srgbClr val="000000"/>
                          </a:solidFill>
                          <a:effectLst/>
                          <a:latin typeface="Calibri" panose="020F0502020204030204" pitchFamily="34" charset="0"/>
                        </a:rPr>
                        <a:t>Variable</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825312289"/>
                  </a:ext>
                </a:extLst>
              </a:tr>
              <a:tr h="426720">
                <a:tc>
                  <a:txBody>
                    <a:bodyPr/>
                    <a:lstStyle/>
                    <a:p>
                      <a:pPr algn="ctr" fontAlgn="ctr"/>
                      <a:r>
                        <a:rPr lang="fr-CA" sz="1400" u="none" strike="noStrike" dirty="0">
                          <a:effectLst/>
                        </a:rPr>
                        <a:t>Type de pommeau de douche</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a:effectLst/>
                        </a:rPr>
                        <a:t>C</a:t>
                      </a:r>
                      <a:r>
                        <a:rPr lang="fr-CA" sz="1400" u="none" strike="noStrike" baseline="-25000" dirty="0">
                          <a:effectLst/>
                        </a:rPr>
                        <a:t>STD</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effectLst/>
                        </a:rPr>
                        <a:t> Choix</a:t>
                      </a:r>
                      <a:r>
                        <a:rPr lang="fr-CA" sz="1400" u="none" strike="noStrike" baseline="0" dirty="0" smtClean="0">
                          <a:effectLst/>
                        </a:rPr>
                        <a:t> parmi 4 type de pommeau standardisé</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79911472"/>
                  </a:ext>
                </a:extLst>
              </a:tr>
              <a:tr h="426720">
                <a:tc>
                  <a:txBody>
                    <a:bodyPr/>
                    <a:lstStyle/>
                    <a:p>
                      <a:pPr algn="ctr" fontAlgn="ctr"/>
                      <a:r>
                        <a:rPr lang="fr-CA" sz="1400" u="none" strike="noStrike" dirty="0">
                          <a:effectLst/>
                        </a:rPr>
                        <a:t>Nombre de pommeaux de douche (unité)</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a:effectLst/>
                        </a:rPr>
                        <a:t>N</a:t>
                      </a:r>
                      <a:r>
                        <a:rPr lang="fr-CA" sz="1400" u="none" strike="noStrike" baseline="-25000" dirty="0">
                          <a:effectLst/>
                        </a:rPr>
                        <a:t>EQ</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938680726"/>
                  </a:ext>
                </a:extLst>
              </a:tr>
              <a:tr h="426720">
                <a:tc>
                  <a:txBody>
                    <a:bodyPr/>
                    <a:lstStyle/>
                    <a:p>
                      <a:pPr algn="ctr" fontAlgn="ctr"/>
                      <a:r>
                        <a:rPr lang="fr-CA" sz="1400" u="none" strike="noStrike">
                          <a:effectLst/>
                        </a:rPr>
                        <a:t>Temps d'utilisation des équipements lors de l'activation (min)</a:t>
                      </a:r>
                      <a:endParaRPr lang="fr-CA"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a:effectLst/>
                        </a:rPr>
                        <a:t>∆T</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b="0" i="0" u="none" strike="noStrike" dirty="0" smtClean="0">
                          <a:solidFill>
                            <a:schemeClr val="tx1"/>
                          </a:solidFill>
                          <a:effectLst/>
                          <a:latin typeface="+mn-lt"/>
                        </a:rPr>
                        <a:t>Choix</a:t>
                      </a:r>
                      <a:endParaRPr lang="fr-CA" sz="1400" b="0" i="0" u="none" strike="noStrike" baseline="0" dirty="0" smtClean="0">
                        <a:solidFill>
                          <a:schemeClr val="tx1"/>
                        </a:solidFill>
                        <a:effectLst/>
                        <a:latin typeface="+mn-lt"/>
                      </a:endParaRPr>
                    </a:p>
                    <a:p>
                      <a:pPr algn="ctr" fontAlgn="ctr"/>
                      <a:r>
                        <a:rPr lang="fr-CA" sz="1400" b="0" i="0" u="none" strike="noStrike" baseline="0" dirty="0" smtClean="0">
                          <a:solidFill>
                            <a:schemeClr val="tx1"/>
                          </a:solidFill>
                          <a:effectLst/>
                          <a:latin typeface="+mn-lt"/>
                        </a:rPr>
                        <a:t>5 à 60</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5369309"/>
                  </a:ext>
                </a:extLst>
              </a:tr>
              <a:tr h="426720">
                <a:tc>
                  <a:txBody>
                    <a:bodyPr/>
                    <a:lstStyle/>
                    <a:p>
                      <a:pPr algn="ctr" fontAlgn="ctr"/>
                      <a:r>
                        <a:rPr lang="fr-CA" sz="1400" u="none" strike="noStrike" dirty="0">
                          <a:effectLst/>
                        </a:rPr>
                        <a:t>Nombre d'activation par jour</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a:effectLst/>
                        </a:rPr>
                        <a:t>K</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b="0" i="0" u="none" strike="noStrike" dirty="0" smtClean="0">
                          <a:solidFill>
                            <a:schemeClr val="tx1"/>
                          </a:solidFill>
                          <a:effectLst/>
                          <a:latin typeface="+mn-lt"/>
                        </a:rPr>
                        <a:t>Choix</a:t>
                      </a:r>
                      <a:endParaRPr lang="fr-CA" sz="1400" b="0" i="0" u="none" strike="noStrike" baseline="0" dirty="0" smtClean="0">
                        <a:solidFill>
                          <a:schemeClr val="tx1"/>
                        </a:solidFill>
                        <a:effectLst/>
                        <a:latin typeface="+mn-lt"/>
                      </a:endParaRPr>
                    </a:p>
                    <a:p>
                      <a:pPr algn="ctr" fontAlgn="ctr"/>
                      <a:r>
                        <a:rPr lang="fr-CA" sz="1400" b="0" i="0" u="none" strike="noStrike" baseline="0" dirty="0" smtClean="0">
                          <a:solidFill>
                            <a:schemeClr val="tx1"/>
                          </a:solidFill>
                          <a:effectLst/>
                          <a:latin typeface="+mn-lt"/>
                        </a:rPr>
                        <a:t>1 à 4</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806117170"/>
                  </a:ext>
                </a:extLst>
              </a:tr>
              <a:tr h="426720">
                <a:tc>
                  <a:txBody>
                    <a:bodyPr/>
                    <a:lstStyle/>
                    <a:p>
                      <a:pPr algn="ctr" fontAlgn="ctr"/>
                      <a:r>
                        <a:rPr lang="fr-CA" sz="1400" u="none" strike="noStrike" dirty="0">
                          <a:effectLst/>
                        </a:rPr>
                        <a:t>Point de consigne de la température du chauffe-eau (°C)</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a:effectLst/>
                        </a:rPr>
                        <a:t>T</a:t>
                      </a:r>
                      <a:r>
                        <a:rPr lang="fr-CA" sz="1400" u="none" strike="noStrike" baseline="-25000" dirty="0">
                          <a:effectLst/>
                        </a:rPr>
                        <a:t>E</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07357652"/>
                  </a:ext>
                </a:extLst>
              </a:tr>
              <a:tr h="426720">
                <a:tc>
                  <a:txBody>
                    <a:bodyPr/>
                    <a:lstStyle/>
                    <a:p>
                      <a:pPr algn="ctr" fontAlgn="ctr"/>
                      <a:r>
                        <a:rPr lang="fr-CA" sz="1400" u="none" strike="noStrike">
                          <a:effectLst/>
                        </a:rPr>
                        <a:t>Température de l'eau des douches (°C)</a:t>
                      </a:r>
                      <a:endParaRPr lang="fr-CA"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a:effectLst/>
                        </a:rPr>
                        <a:t>T</a:t>
                      </a:r>
                      <a:r>
                        <a:rPr lang="fr-CA" sz="1400" u="none" strike="noStrike" baseline="-25000">
                          <a:effectLst/>
                        </a:rPr>
                        <a:t>1</a:t>
                      </a:r>
                      <a:endParaRPr lang="fr-CA"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effectLst/>
                        </a:rPr>
                        <a:t>Choix</a:t>
                      </a:r>
                    </a:p>
                    <a:p>
                      <a:pPr algn="ctr" fontAlgn="ctr"/>
                      <a:r>
                        <a:rPr lang="fr-CA" sz="1400" u="none" strike="noStrike" dirty="0" smtClean="0">
                          <a:effectLst/>
                        </a:rPr>
                        <a:t>30 à T</a:t>
                      </a:r>
                      <a:r>
                        <a:rPr lang="fr-CA" sz="1400" u="none" strike="noStrike" baseline="-25000" dirty="0" smtClean="0">
                          <a:effectLst/>
                        </a:rPr>
                        <a:t>E</a:t>
                      </a:r>
                      <a:endParaRPr lang="fr-CA" sz="1400" b="0" i="0" u="none" strike="noStrike" baseline="-25000"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48251304"/>
                  </a:ext>
                </a:extLst>
              </a:tr>
              <a:tr h="426720">
                <a:tc>
                  <a:txBody>
                    <a:bodyPr/>
                    <a:lstStyle/>
                    <a:p>
                      <a:pPr algn="ctr" fontAlgn="ctr"/>
                      <a:r>
                        <a:rPr lang="fr-CA" sz="1400" u="none" strike="noStrike" dirty="0">
                          <a:effectLst/>
                        </a:rPr>
                        <a:t>Consommation d'eau moyenne dans les autres secteurs (L/h)</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a:effectLst/>
                        </a:rPr>
                        <a:t>D</a:t>
                      </a:r>
                      <a:r>
                        <a:rPr lang="fr-CA" sz="1400" u="none" strike="noStrike" baseline="-25000" dirty="0">
                          <a:effectLst/>
                        </a:rPr>
                        <a:t>2</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effectLst/>
                        </a:rPr>
                        <a:t>Valeur</a:t>
                      </a:r>
                      <a:endParaRPr lang="fr-CA" sz="14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85565594"/>
                  </a:ext>
                </a:extLst>
              </a:tr>
              <a:tr h="426720">
                <a:tc>
                  <a:txBody>
                    <a:bodyPr/>
                    <a:lstStyle/>
                    <a:p>
                      <a:pPr algn="ctr" fontAlgn="ctr"/>
                      <a:r>
                        <a:rPr lang="fr-CA" sz="1400" u="none" strike="noStrike">
                          <a:effectLst/>
                        </a:rPr>
                        <a:t>Température de l'eau utilisée dans les autres secteurs</a:t>
                      </a:r>
                      <a:endParaRPr lang="fr-CA"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a:effectLst/>
                        </a:rPr>
                        <a:t>T</a:t>
                      </a:r>
                      <a:r>
                        <a:rPr lang="fr-CA" sz="1400" u="none" strike="noStrike" baseline="-25000" dirty="0">
                          <a:effectLst/>
                        </a:rPr>
                        <a:t>2</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400" u="none" strike="noStrike" dirty="0" smtClean="0">
                          <a:effectLst/>
                        </a:rPr>
                        <a:t>Choix</a:t>
                      </a:r>
                    </a:p>
                    <a:p>
                      <a:pPr algn="ctr" fontAlgn="ctr"/>
                      <a:r>
                        <a:rPr lang="fr-CA" sz="1400" u="none" strike="noStrike" dirty="0" smtClean="0">
                          <a:effectLst/>
                        </a:rPr>
                        <a:t>30 à T</a:t>
                      </a:r>
                      <a:r>
                        <a:rPr lang="fr-CA" sz="1400" u="none" strike="noStrike" baseline="-25000" dirty="0" smtClean="0">
                          <a:effectLst/>
                        </a:rPr>
                        <a:t>E</a:t>
                      </a:r>
                      <a:endParaRPr lang="fr-CA" sz="1400" b="0" i="0" u="none" strike="noStrike" baseline="-25000"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82935171"/>
                  </a:ext>
                </a:extLst>
              </a:tr>
            </a:tbl>
          </a:graphicData>
        </a:graphic>
      </p:graphicFrame>
    </p:spTree>
    <p:extLst>
      <p:ext uri="{BB962C8B-B14F-4D97-AF65-F5344CB8AC3E}">
        <p14:creationId xmlns:p14="http://schemas.microsoft.com/office/powerpoint/2010/main" val="1787059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custDataLst>
              <p:tags r:id="rId1"/>
            </p:custDataLst>
          </p:nvPr>
        </p:nvSpPr>
        <p:spPr/>
        <p:txBody>
          <a:bodyPr/>
          <a:lstStyle/>
          <a:p>
            <a:r>
              <a:rPr lang="fr-FR" altLang="fr-FR" sz="2400" dirty="0">
                <a:solidFill>
                  <a:srgbClr val="45697B"/>
                </a:solidFill>
              </a:rPr>
              <a:t>3. </a:t>
            </a:r>
            <a:r>
              <a:rPr lang="fr-FR" altLang="fr-FR" sz="2400" dirty="0"/>
              <a:t>Paramètres d’entrées et sorties du simulateur</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Paramètres d’entrée associés au transfert d’énergie</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17</a:t>
            </a:fld>
            <a:endParaRPr lang="fr-CA"/>
          </a:p>
        </p:txBody>
      </p:sp>
      <p:graphicFrame>
        <p:nvGraphicFramePr>
          <p:cNvPr id="2" name="Tableau 1"/>
          <p:cNvGraphicFramePr>
            <a:graphicFrameLocks noGrp="1"/>
          </p:cNvGraphicFramePr>
          <p:nvPr>
            <p:custDataLst>
              <p:tags r:id="rId3"/>
            </p:custDataLst>
            <p:extLst/>
          </p:nvPr>
        </p:nvGraphicFramePr>
        <p:xfrm>
          <a:off x="3051045" y="1364370"/>
          <a:ext cx="8322028" cy="1234013"/>
        </p:xfrm>
        <a:graphic>
          <a:graphicData uri="http://schemas.openxmlformats.org/drawingml/2006/table">
            <a:tbl>
              <a:tblPr>
                <a:tableStyleId>{616DA210-FB5B-4158-B5E0-FEB733F419BA}</a:tableStyleId>
              </a:tblPr>
              <a:tblGrid>
                <a:gridCol w="2261818">
                  <a:extLst>
                    <a:ext uri="{9D8B030D-6E8A-4147-A177-3AD203B41FA5}">
                      <a16:colId xmlns:a16="http://schemas.microsoft.com/office/drawing/2014/main" val="3494129243"/>
                    </a:ext>
                  </a:extLst>
                </a:gridCol>
                <a:gridCol w="1010035">
                  <a:extLst>
                    <a:ext uri="{9D8B030D-6E8A-4147-A177-3AD203B41FA5}">
                      <a16:colId xmlns:a16="http://schemas.microsoft.com/office/drawing/2014/main" val="2448312457"/>
                    </a:ext>
                  </a:extLst>
                </a:gridCol>
                <a:gridCol w="1010035">
                  <a:extLst>
                    <a:ext uri="{9D8B030D-6E8A-4147-A177-3AD203B41FA5}">
                      <a16:colId xmlns:a16="http://schemas.microsoft.com/office/drawing/2014/main" val="1585274843"/>
                    </a:ext>
                  </a:extLst>
                </a:gridCol>
                <a:gridCol w="1010035">
                  <a:extLst>
                    <a:ext uri="{9D8B030D-6E8A-4147-A177-3AD203B41FA5}">
                      <a16:colId xmlns:a16="http://schemas.microsoft.com/office/drawing/2014/main" val="2529141191"/>
                    </a:ext>
                  </a:extLst>
                </a:gridCol>
                <a:gridCol w="1010035">
                  <a:extLst>
                    <a:ext uri="{9D8B030D-6E8A-4147-A177-3AD203B41FA5}">
                      <a16:colId xmlns:a16="http://schemas.microsoft.com/office/drawing/2014/main" val="3536773178"/>
                    </a:ext>
                  </a:extLst>
                </a:gridCol>
                <a:gridCol w="1010035">
                  <a:extLst>
                    <a:ext uri="{9D8B030D-6E8A-4147-A177-3AD203B41FA5}">
                      <a16:colId xmlns:a16="http://schemas.microsoft.com/office/drawing/2014/main" val="3853760073"/>
                    </a:ext>
                  </a:extLst>
                </a:gridCol>
                <a:gridCol w="1010035">
                  <a:extLst>
                    <a:ext uri="{9D8B030D-6E8A-4147-A177-3AD203B41FA5}">
                      <a16:colId xmlns:a16="http://schemas.microsoft.com/office/drawing/2014/main" val="1183527306"/>
                    </a:ext>
                  </a:extLst>
                </a:gridCol>
              </a:tblGrid>
              <a:tr h="167573">
                <a:tc gridSpan="7">
                  <a:txBody>
                    <a:bodyPr/>
                    <a:lstStyle/>
                    <a:p>
                      <a:pPr algn="ctr" fontAlgn="ctr"/>
                      <a:r>
                        <a:rPr lang="fr-CA" sz="1200" b="1" u="none" strike="noStrike" dirty="0">
                          <a:effectLst/>
                        </a:rPr>
                        <a:t>Sélection des systèmes </a:t>
                      </a:r>
                      <a:r>
                        <a:rPr lang="fr-CA" sz="1200" b="1" u="none" strike="noStrike" dirty="0" smtClean="0">
                          <a:effectLst/>
                        </a:rPr>
                        <a:t>« sources »</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01468848"/>
                  </a:ext>
                </a:extLst>
              </a:tr>
              <a:tr h="167573">
                <a:tc>
                  <a:txBody>
                    <a:bodyPr/>
                    <a:lstStyle/>
                    <a:p>
                      <a:pPr algn="ctr" fontAlgn="ctr"/>
                      <a:r>
                        <a:rPr lang="fr-CA" sz="1200" b="1" u="none" strike="noStrike" dirty="0">
                          <a:effectLst/>
                        </a:rPr>
                        <a:t>Système</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QS1_EP</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QS2A</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QS2B</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QS2C</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QS3</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QS4</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706834224"/>
                  </a:ext>
                </a:extLst>
              </a:tr>
              <a:tr h="400722">
                <a:tc>
                  <a:txBody>
                    <a:bodyPr/>
                    <a:lstStyle/>
                    <a:p>
                      <a:pPr algn="ctr" fontAlgn="ctr"/>
                      <a:r>
                        <a:rPr lang="fr-CA" sz="1200" u="none" strike="noStrike" dirty="0">
                          <a:effectLst/>
                        </a:rPr>
                        <a:t>Utilisation de la source</a:t>
                      </a:r>
                      <a:endParaRPr lang="fr-CA"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72684125"/>
                  </a:ext>
                </a:extLst>
              </a:tr>
              <a:tr h="467531">
                <a:tc>
                  <a:txBody>
                    <a:bodyPr/>
                    <a:lstStyle/>
                    <a:p>
                      <a:pPr algn="ctr" fontAlgn="ctr"/>
                      <a:r>
                        <a:rPr lang="fr-CA" sz="1200" u="none" strike="noStrike" dirty="0">
                          <a:effectLst/>
                        </a:rPr>
                        <a:t>Nombre d'unité de transfert de l'échangeur (NTU)</a:t>
                      </a:r>
                      <a:endParaRPr lang="fr-CA"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smtClean="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smtClean="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smtClean="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smtClean="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smtClean="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875276744"/>
                  </a:ext>
                </a:extLst>
              </a:tr>
            </a:tbl>
          </a:graphicData>
        </a:graphic>
      </p:graphicFrame>
      <p:pic>
        <p:nvPicPr>
          <p:cNvPr id="11" name="Espace réservé du contenu 9"/>
          <p:cNvPicPr>
            <a:picLocks noGrp="1"/>
          </p:cNvPicPr>
          <p:nvPr>
            <p:ph sz="half" idx="4294967295"/>
            <p:custDataLst>
              <p:tags r:id="rId4"/>
            </p:custDataLst>
          </p:nvPr>
        </p:nvPicPr>
        <p:blipFill rotWithShape="1">
          <a:blip r:embed="rId11">
            <a:extLst>
              <a:ext uri="{28A0092B-C50C-407E-A947-70E740481C1C}">
                <a14:useLocalDpi xmlns:a14="http://schemas.microsoft.com/office/drawing/2010/main" val="0"/>
              </a:ext>
            </a:extLst>
          </a:blip>
          <a:srcRect/>
          <a:stretch/>
        </p:blipFill>
        <p:spPr bwMode="auto">
          <a:xfrm>
            <a:off x="333223" y="1324609"/>
            <a:ext cx="2641600" cy="1281770"/>
          </a:xfrm>
          <a:prstGeom prst="rect">
            <a:avLst/>
          </a:prstGeom>
          <a:ln>
            <a:noFill/>
          </a:ln>
          <a:extLst>
            <a:ext uri="{53640926-AAD7-44D8-BBD7-CCE9431645EC}">
              <a14:shadowObscured xmlns:a14="http://schemas.microsoft.com/office/drawing/2010/main"/>
            </a:ext>
          </a:extLst>
        </p:spPr>
      </p:pic>
      <p:pic>
        <p:nvPicPr>
          <p:cNvPr id="12" name="Espace réservé du contenu 9"/>
          <p:cNvPicPr>
            <a:picLocks noGrp="1"/>
          </p:cNvPicPr>
          <p:nvPr>
            <p:ph sz="half" idx="4294967295"/>
            <p:custDataLst>
              <p:tags r:id="rId5"/>
            </p:custDataLst>
          </p:nvPr>
        </p:nvPicPr>
        <p:blipFill rotWithShape="1">
          <a:blip r:embed="rId12">
            <a:extLst>
              <a:ext uri="{28A0092B-C50C-407E-A947-70E740481C1C}">
                <a14:useLocalDpi xmlns:a14="http://schemas.microsoft.com/office/drawing/2010/main" val="0"/>
              </a:ext>
            </a:extLst>
          </a:blip>
          <a:srcRect/>
          <a:stretch/>
        </p:blipFill>
        <p:spPr bwMode="auto">
          <a:xfrm>
            <a:off x="333223" y="3048191"/>
            <a:ext cx="2463226" cy="1383410"/>
          </a:xfrm>
          <a:prstGeom prst="rect">
            <a:avLst/>
          </a:prstGeom>
          <a:ln>
            <a:noFill/>
          </a:ln>
          <a:extLst>
            <a:ext uri="{53640926-AAD7-44D8-BBD7-CCE9431645EC}">
              <a14:shadowObscured xmlns:a14="http://schemas.microsoft.com/office/drawing/2010/main"/>
            </a:ext>
          </a:extLst>
        </p:spPr>
      </p:pic>
      <p:graphicFrame>
        <p:nvGraphicFramePr>
          <p:cNvPr id="13" name="Tableau 12"/>
          <p:cNvGraphicFramePr>
            <a:graphicFrameLocks noGrp="1"/>
          </p:cNvGraphicFramePr>
          <p:nvPr>
            <p:custDataLst>
              <p:tags r:id="rId6"/>
            </p:custDataLst>
            <p:extLst/>
          </p:nvPr>
        </p:nvGraphicFramePr>
        <p:xfrm>
          <a:off x="3051048" y="2748083"/>
          <a:ext cx="8248716" cy="1683518"/>
        </p:xfrm>
        <a:graphic>
          <a:graphicData uri="http://schemas.openxmlformats.org/drawingml/2006/table">
            <a:tbl>
              <a:tblPr>
                <a:tableStyleId>{616DA210-FB5B-4158-B5E0-FEB733F419BA}</a:tableStyleId>
              </a:tblPr>
              <a:tblGrid>
                <a:gridCol w="2165721">
                  <a:extLst>
                    <a:ext uri="{9D8B030D-6E8A-4147-A177-3AD203B41FA5}">
                      <a16:colId xmlns:a16="http://schemas.microsoft.com/office/drawing/2014/main" val="2292366166"/>
                    </a:ext>
                  </a:extLst>
                </a:gridCol>
                <a:gridCol w="1216599">
                  <a:extLst>
                    <a:ext uri="{9D8B030D-6E8A-4147-A177-3AD203B41FA5}">
                      <a16:colId xmlns:a16="http://schemas.microsoft.com/office/drawing/2014/main" val="940042543"/>
                    </a:ext>
                  </a:extLst>
                </a:gridCol>
                <a:gridCol w="1216599">
                  <a:extLst>
                    <a:ext uri="{9D8B030D-6E8A-4147-A177-3AD203B41FA5}">
                      <a16:colId xmlns:a16="http://schemas.microsoft.com/office/drawing/2014/main" val="413693850"/>
                    </a:ext>
                  </a:extLst>
                </a:gridCol>
                <a:gridCol w="1216599">
                  <a:extLst>
                    <a:ext uri="{9D8B030D-6E8A-4147-A177-3AD203B41FA5}">
                      <a16:colId xmlns:a16="http://schemas.microsoft.com/office/drawing/2014/main" val="4240768719"/>
                    </a:ext>
                  </a:extLst>
                </a:gridCol>
                <a:gridCol w="1216599">
                  <a:extLst>
                    <a:ext uri="{9D8B030D-6E8A-4147-A177-3AD203B41FA5}">
                      <a16:colId xmlns:a16="http://schemas.microsoft.com/office/drawing/2014/main" val="3492272671"/>
                    </a:ext>
                  </a:extLst>
                </a:gridCol>
                <a:gridCol w="1216599">
                  <a:extLst>
                    <a:ext uri="{9D8B030D-6E8A-4147-A177-3AD203B41FA5}">
                      <a16:colId xmlns:a16="http://schemas.microsoft.com/office/drawing/2014/main" val="2794348603"/>
                    </a:ext>
                  </a:extLst>
                </a:gridCol>
              </a:tblGrid>
              <a:tr h="158127">
                <a:tc gridSpan="6">
                  <a:txBody>
                    <a:bodyPr/>
                    <a:lstStyle/>
                    <a:p>
                      <a:pPr algn="ctr" fontAlgn="ctr"/>
                      <a:r>
                        <a:rPr lang="fr-CA" sz="1200" b="1" u="none" strike="noStrike" dirty="0">
                          <a:effectLst/>
                        </a:rPr>
                        <a:t>Sélection des systèmes </a:t>
                      </a:r>
                      <a:r>
                        <a:rPr lang="fr-CA" sz="1200" b="1" u="none" strike="noStrike" dirty="0" smtClean="0">
                          <a:effectLst/>
                        </a:rPr>
                        <a:t>« charges »</a:t>
                      </a:r>
                      <a:endParaRPr lang="fr-CA" sz="1200" b="1" i="0" u="none" strike="noStrike" dirty="0">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936642"/>
                  </a:ext>
                </a:extLst>
              </a:tr>
              <a:tr h="158127">
                <a:tc>
                  <a:txBody>
                    <a:bodyPr/>
                    <a:lstStyle/>
                    <a:p>
                      <a:pPr algn="ctr" fontAlgn="ctr"/>
                      <a:r>
                        <a:rPr lang="fr-CA" sz="1200" b="1" u="none" strike="noStrike">
                          <a:effectLst/>
                        </a:rPr>
                        <a:t>Système</a:t>
                      </a:r>
                      <a:endParaRPr lang="fr-CA" sz="1200" b="1" i="0" u="none" strike="noStrike">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a:effectLst/>
                        </a:rPr>
                        <a:t>Q</a:t>
                      </a:r>
                      <a:r>
                        <a:rPr lang="fr-CA" sz="1200" b="1" u="none" strike="noStrike" baseline="-25000">
                          <a:effectLst/>
                        </a:rPr>
                        <a:t>C1</a:t>
                      </a:r>
                      <a:endParaRPr lang="fr-CA" sz="1200" b="1" i="0" u="none" strike="noStrike">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dirty="0">
                          <a:effectLst/>
                        </a:rPr>
                        <a:t>Q</a:t>
                      </a:r>
                      <a:r>
                        <a:rPr lang="fr-CA" sz="1200" b="1" u="none" strike="noStrike" baseline="-25000" dirty="0">
                          <a:effectLst/>
                        </a:rPr>
                        <a:t>C2A</a:t>
                      </a:r>
                      <a:endParaRPr lang="fr-CA" sz="1200" b="1" i="0" u="none" strike="noStrike" dirty="0">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a:effectLst/>
                        </a:rPr>
                        <a:t>Q</a:t>
                      </a:r>
                      <a:r>
                        <a:rPr lang="fr-CA" sz="1200" b="1" u="none" strike="noStrike" baseline="-25000">
                          <a:effectLst/>
                        </a:rPr>
                        <a:t>C2B</a:t>
                      </a:r>
                      <a:endParaRPr lang="fr-CA" sz="1200" b="1" i="0" u="none" strike="noStrike">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a:effectLst/>
                        </a:rPr>
                        <a:t>Q</a:t>
                      </a:r>
                      <a:r>
                        <a:rPr lang="fr-CA" sz="1200" b="1" u="none" strike="noStrike" baseline="-25000">
                          <a:effectLst/>
                        </a:rPr>
                        <a:t>C2C</a:t>
                      </a:r>
                      <a:endParaRPr lang="fr-CA" sz="1200" b="1" i="0" u="none" strike="noStrike">
                        <a:solidFill>
                          <a:srgbClr val="000000"/>
                        </a:solidFill>
                        <a:effectLst/>
                        <a:latin typeface="Calibri" panose="020F0502020204030204" pitchFamily="34" charset="0"/>
                      </a:endParaRPr>
                    </a:p>
                  </a:txBody>
                  <a:tcPr marL="5739" marR="5739" marT="5739" marB="0" anchor="ctr">
                    <a:solidFill>
                      <a:schemeClr val="bg1">
                        <a:lumMod val="85000"/>
                      </a:schemeClr>
                    </a:solidFill>
                  </a:tcPr>
                </a:tc>
                <a:tc>
                  <a:txBody>
                    <a:bodyPr/>
                    <a:lstStyle/>
                    <a:p>
                      <a:pPr algn="ctr" fontAlgn="ctr"/>
                      <a:r>
                        <a:rPr lang="fr-CA" sz="1200" b="1" u="none" strike="noStrike" dirty="0">
                          <a:effectLst/>
                        </a:rPr>
                        <a:t>Q</a:t>
                      </a:r>
                      <a:r>
                        <a:rPr lang="fr-CA" sz="1200" b="1" u="none" strike="noStrike" baseline="-25000" dirty="0">
                          <a:effectLst/>
                        </a:rPr>
                        <a:t>C3</a:t>
                      </a:r>
                      <a:endParaRPr lang="fr-CA" sz="1200" b="1" i="0" u="none" strike="noStrike" dirty="0">
                        <a:solidFill>
                          <a:srgbClr val="000000"/>
                        </a:solidFill>
                        <a:effectLst/>
                        <a:latin typeface="Calibri" panose="020F0502020204030204" pitchFamily="34" charset="0"/>
                      </a:endParaRPr>
                    </a:p>
                  </a:txBody>
                  <a:tcPr marL="5739" marR="5739" marT="5739" marB="0" anchor="ctr">
                    <a:solidFill>
                      <a:schemeClr val="bg1">
                        <a:lumMod val="85000"/>
                      </a:schemeClr>
                    </a:solidFill>
                  </a:tcPr>
                </a:tc>
                <a:extLst>
                  <a:ext uri="{0D108BD9-81ED-4DB2-BD59-A6C34878D82A}">
                    <a16:rowId xmlns:a16="http://schemas.microsoft.com/office/drawing/2014/main" val="4052023657"/>
                  </a:ext>
                </a:extLst>
              </a:tr>
              <a:tr h="191783">
                <a:tc>
                  <a:txBody>
                    <a:bodyPr/>
                    <a:lstStyle/>
                    <a:p>
                      <a:pPr algn="ctr" fontAlgn="ctr"/>
                      <a:r>
                        <a:rPr lang="fr-CA" sz="1200" b="0" u="none" strike="noStrike" dirty="0">
                          <a:effectLst/>
                        </a:rPr>
                        <a:t>Utilisation de la charge</a:t>
                      </a:r>
                      <a:endParaRPr lang="fr-CA" sz="1200" b="0" i="0" u="none" strike="noStrike" dirty="0">
                        <a:solidFill>
                          <a:srgbClr val="000000"/>
                        </a:solidFill>
                        <a:effectLst/>
                        <a:latin typeface="Calibri" panose="020F0502020204030204" pitchFamily="34" charset="0"/>
                      </a:endParaRPr>
                    </a:p>
                  </a:txBody>
                  <a:tcPr marL="5739" marR="5739" marT="5739"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b="0" u="none" strike="noStrike" dirty="0" smtClean="0">
                          <a:effectLst/>
                        </a:rPr>
                        <a:t>Oui / non</a:t>
                      </a:r>
                      <a:endParaRPr lang="fr-CA" sz="1200" b="0"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b="0" u="none" strike="noStrike" dirty="0" smtClean="0">
                          <a:effectLst/>
                        </a:rPr>
                        <a:t>Oui /non</a:t>
                      </a:r>
                      <a:endParaRPr lang="fr-CA" sz="1200" b="0"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b="0" u="none" strike="noStrike" dirty="0" smtClean="0">
                          <a:effectLst/>
                        </a:rPr>
                        <a:t>Oui /non</a:t>
                      </a:r>
                      <a:endParaRPr lang="fr-CA" sz="1200" b="0"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b="0" u="none" strike="noStrike" dirty="0" smtClean="0">
                          <a:effectLst/>
                        </a:rPr>
                        <a:t>Oui /non</a:t>
                      </a:r>
                      <a:endParaRPr lang="fr-CA" sz="1200" b="0"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b="0" u="none" strike="noStrike" dirty="0" smtClean="0">
                          <a:effectLst/>
                        </a:rPr>
                        <a:t>Oui /non</a:t>
                      </a:r>
                      <a:endParaRPr lang="fr-CA" sz="1200" b="0" i="0" u="none" strike="noStrike" dirty="0" smtClean="0">
                        <a:solidFill>
                          <a:srgbClr val="0070C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2883096022"/>
                  </a:ext>
                </a:extLst>
              </a:tr>
              <a:tr h="311444">
                <a:tc>
                  <a:txBody>
                    <a:bodyPr/>
                    <a:lstStyle/>
                    <a:p>
                      <a:pPr algn="ctr" fontAlgn="ctr"/>
                      <a:r>
                        <a:rPr lang="fr-CA" sz="1200" u="none" strike="noStrike" dirty="0">
                          <a:effectLst/>
                        </a:rPr>
                        <a:t>Type d'énergie consommée par la charge</a:t>
                      </a:r>
                      <a:endParaRPr lang="fr-CA" sz="1200" b="1"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liste</a:t>
                      </a: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liste</a:t>
                      </a: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liste</a:t>
                      </a: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liste</a:t>
                      </a: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liste</a:t>
                      </a:r>
                    </a:p>
                  </a:txBody>
                  <a:tcPr marL="5739" marR="5739" marT="5739" marB="0" anchor="ctr"/>
                </a:tc>
                <a:extLst>
                  <a:ext uri="{0D108BD9-81ED-4DB2-BD59-A6C34878D82A}">
                    <a16:rowId xmlns:a16="http://schemas.microsoft.com/office/drawing/2014/main" val="2896036838"/>
                  </a:ext>
                </a:extLst>
              </a:tr>
              <a:tr h="311444">
                <a:tc>
                  <a:txBody>
                    <a:bodyPr/>
                    <a:lstStyle/>
                    <a:p>
                      <a:pPr algn="ctr" fontAlgn="ctr"/>
                      <a:r>
                        <a:rPr lang="fr-CA" sz="1200" u="none" strike="noStrike" dirty="0">
                          <a:effectLst/>
                        </a:rPr>
                        <a:t>Nombre d'unité de transfert de l'échangeur (NTU)</a:t>
                      </a:r>
                      <a:endParaRPr lang="fr-CA" sz="1200" b="1"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5</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2993717208"/>
                  </a:ext>
                </a:extLst>
              </a:tr>
              <a:tr h="311444">
                <a:tc>
                  <a:txBody>
                    <a:bodyPr/>
                    <a:lstStyle/>
                    <a:p>
                      <a:pPr algn="ctr" fontAlgn="ctr"/>
                      <a:r>
                        <a:rPr lang="fr-CA" sz="1200" u="none" strike="noStrike" dirty="0">
                          <a:effectLst/>
                        </a:rPr>
                        <a:t>Utilisation d'une thermopompe</a:t>
                      </a:r>
                      <a:endParaRPr lang="fr-CA" sz="1200" b="1" i="0" u="none" strike="noStrike" dirty="0">
                        <a:solidFill>
                          <a:srgbClr val="00000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Oui /non</a:t>
                      </a:r>
                      <a:endParaRPr lang="fr-CA" sz="1200" b="1" i="0" u="none" strike="noStrike" dirty="0" smtClean="0">
                        <a:solidFill>
                          <a:srgbClr val="0070C0"/>
                        </a:solidFill>
                        <a:effectLst/>
                        <a:latin typeface="Calibri" panose="020F0502020204030204" pitchFamily="34" charset="0"/>
                      </a:endParaRPr>
                    </a:p>
                  </a:txBody>
                  <a:tcPr marL="5739" marR="5739" marT="5739" marB="0" anchor="ctr"/>
                </a:tc>
                <a:extLst>
                  <a:ext uri="{0D108BD9-81ED-4DB2-BD59-A6C34878D82A}">
                    <a16:rowId xmlns:a16="http://schemas.microsoft.com/office/drawing/2014/main" val="3330928289"/>
                  </a:ext>
                </a:extLst>
              </a:tr>
            </a:tbl>
          </a:graphicData>
        </a:graphic>
      </p:graphicFrame>
      <p:graphicFrame>
        <p:nvGraphicFramePr>
          <p:cNvPr id="14" name="Tableau 13"/>
          <p:cNvGraphicFramePr>
            <a:graphicFrameLocks noGrp="1"/>
          </p:cNvGraphicFramePr>
          <p:nvPr>
            <p:custDataLst>
              <p:tags r:id="rId7"/>
            </p:custDataLst>
            <p:extLst>
              <p:ext uri="{D42A27DB-BD31-4B8C-83A1-F6EECF244321}">
                <p14:modId xmlns:p14="http://schemas.microsoft.com/office/powerpoint/2010/main" val="4166669317"/>
              </p:ext>
            </p:extLst>
          </p:nvPr>
        </p:nvGraphicFramePr>
        <p:xfrm>
          <a:off x="3051048" y="4628455"/>
          <a:ext cx="2794049" cy="1615463"/>
        </p:xfrm>
        <a:graphic>
          <a:graphicData uri="http://schemas.openxmlformats.org/drawingml/2006/table">
            <a:tbl>
              <a:tblPr>
                <a:tableStyleId>{616DA210-FB5B-4158-B5E0-FEB733F419BA}</a:tableStyleId>
              </a:tblPr>
              <a:tblGrid>
                <a:gridCol w="1712482">
                  <a:extLst>
                    <a:ext uri="{9D8B030D-6E8A-4147-A177-3AD203B41FA5}">
                      <a16:colId xmlns:a16="http://schemas.microsoft.com/office/drawing/2014/main" val="165093827"/>
                    </a:ext>
                  </a:extLst>
                </a:gridCol>
                <a:gridCol w="1081567">
                  <a:extLst>
                    <a:ext uri="{9D8B030D-6E8A-4147-A177-3AD203B41FA5}">
                      <a16:colId xmlns:a16="http://schemas.microsoft.com/office/drawing/2014/main" val="2547070479"/>
                    </a:ext>
                  </a:extLst>
                </a:gridCol>
              </a:tblGrid>
              <a:tr h="493607">
                <a:tc gridSpan="2">
                  <a:txBody>
                    <a:bodyPr/>
                    <a:lstStyle/>
                    <a:p>
                      <a:pPr algn="ctr" fontAlgn="b"/>
                      <a:r>
                        <a:rPr lang="fr-CA" sz="1200" b="0" i="0" u="none" strike="noStrike" dirty="0" smtClean="0">
                          <a:solidFill>
                            <a:srgbClr val="000000"/>
                          </a:solidFill>
                          <a:effectLst/>
                          <a:latin typeface="Calibri" panose="020F0502020204030204" pitchFamily="34" charset="0"/>
                        </a:rPr>
                        <a:t>Type d’énergie disponible pour les systèmes « charges »</a:t>
                      </a:r>
                      <a:endParaRPr lang="fr-CA" sz="12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pPr algn="ctr" fontAlgn="b"/>
                      <a:endParaRPr lang="fr-C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7107814"/>
                  </a:ext>
                </a:extLst>
              </a:tr>
              <a:tr h="280464">
                <a:tc>
                  <a:txBody>
                    <a:bodyPr/>
                    <a:lstStyle/>
                    <a:p>
                      <a:pPr algn="ctr" fontAlgn="b"/>
                      <a:r>
                        <a:rPr lang="fr-CA" sz="1200" u="none" strike="noStrike" dirty="0">
                          <a:effectLst/>
                        </a:rPr>
                        <a:t>Électricité (kWh)</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u="none" strike="noStrike">
                          <a:effectLst/>
                        </a:rPr>
                        <a:t>kWh</a:t>
                      </a:r>
                      <a:endParaRPr lang="fr-CA"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05546478"/>
                  </a:ext>
                </a:extLst>
              </a:tr>
              <a:tr h="280464">
                <a:tc>
                  <a:txBody>
                    <a:bodyPr/>
                    <a:lstStyle/>
                    <a:p>
                      <a:pPr algn="ctr" fontAlgn="b"/>
                      <a:r>
                        <a:rPr lang="fr-CA" sz="1200" u="none" strike="noStrike" dirty="0">
                          <a:effectLst/>
                        </a:rPr>
                        <a:t>Propane (L)</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u="none" strike="noStrike" dirty="0">
                          <a:effectLst/>
                        </a:rPr>
                        <a:t>Litre</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96799965"/>
                  </a:ext>
                </a:extLst>
              </a:tr>
              <a:tr h="280464">
                <a:tc>
                  <a:txBody>
                    <a:bodyPr/>
                    <a:lstStyle/>
                    <a:p>
                      <a:pPr algn="ctr" fontAlgn="b"/>
                      <a:r>
                        <a:rPr lang="fr-CA" sz="1200" u="none" strike="noStrike" dirty="0">
                          <a:effectLst/>
                        </a:rPr>
                        <a:t>Gaz naturel (m³)</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u="none" strike="noStrike">
                          <a:effectLst/>
                        </a:rPr>
                        <a:t>m</a:t>
                      </a:r>
                      <a:r>
                        <a:rPr lang="fr-CA" sz="1200" u="none" strike="noStrike" baseline="30000">
                          <a:effectLst/>
                        </a:rPr>
                        <a:t>3</a:t>
                      </a:r>
                      <a:endParaRPr lang="fr-CA" sz="1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18744681"/>
                  </a:ext>
                </a:extLst>
              </a:tr>
              <a:tr h="280464">
                <a:tc>
                  <a:txBody>
                    <a:bodyPr/>
                    <a:lstStyle/>
                    <a:p>
                      <a:pPr algn="ctr" fontAlgn="b"/>
                      <a:r>
                        <a:rPr lang="fr-CA" sz="1200" u="none" strike="noStrike" dirty="0">
                          <a:effectLst/>
                        </a:rPr>
                        <a:t>Diesel (L)</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u="none" strike="noStrike" dirty="0">
                          <a:effectLst/>
                        </a:rPr>
                        <a:t>Litre</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87280665"/>
                  </a:ext>
                </a:extLst>
              </a:tr>
            </a:tbl>
          </a:graphicData>
        </a:graphic>
      </p:graphicFrame>
      <p:pic>
        <p:nvPicPr>
          <p:cNvPr id="9" name="Espace réservé du contenu 6"/>
          <p:cNvPicPr>
            <a:picLocks noGrp="1" noChangeAspect="1"/>
          </p:cNvPicPr>
          <p:nvPr>
            <p:ph sz="half" idx="4294967295"/>
            <p:custDataLst>
              <p:tags r:id="rId8"/>
            </p:custDataLst>
          </p:nvPr>
        </p:nvPicPr>
        <p:blipFill rotWithShape="1">
          <a:blip r:embed="rId13">
            <a:extLst>
              <a:ext uri="{28A0092B-C50C-407E-A947-70E740481C1C}">
                <a14:useLocalDpi xmlns:a14="http://schemas.microsoft.com/office/drawing/2010/main" val="0"/>
              </a:ext>
            </a:extLst>
          </a:blip>
          <a:srcRect/>
          <a:stretch/>
        </p:blipFill>
        <p:spPr>
          <a:xfrm>
            <a:off x="9192738" y="4581301"/>
            <a:ext cx="2389662" cy="1719464"/>
          </a:xfrm>
          <a:prstGeom prst="rect">
            <a:avLst/>
          </a:prstGeom>
        </p:spPr>
      </p:pic>
      <p:graphicFrame>
        <p:nvGraphicFramePr>
          <p:cNvPr id="3" name="Tableau 2"/>
          <p:cNvGraphicFramePr>
            <a:graphicFrameLocks noGrp="1"/>
          </p:cNvGraphicFramePr>
          <p:nvPr>
            <p:custDataLst>
              <p:tags r:id="rId9"/>
            </p:custDataLst>
            <p:extLst/>
          </p:nvPr>
        </p:nvGraphicFramePr>
        <p:xfrm>
          <a:off x="6055251" y="4647401"/>
          <a:ext cx="2768600" cy="1876982"/>
        </p:xfrm>
        <a:graphic>
          <a:graphicData uri="http://schemas.openxmlformats.org/drawingml/2006/table">
            <a:tbl>
              <a:tblPr>
                <a:tableStyleId>{616DA210-FB5B-4158-B5E0-FEB733F419BA}</a:tableStyleId>
              </a:tblPr>
              <a:tblGrid>
                <a:gridCol w="2768600">
                  <a:extLst>
                    <a:ext uri="{9D8B030D-6E8A-4147-A177-3AD203B41FA5}">
                      <a16:colId xmlns:a16="http://schemas.microsoft.com/office/drawing/2014/main" val="231810408"/>
                    </a:ext>
                  </a:extLst>
                </a:gridCol>
              </a:tblGrid>
              <a:tr h="378382">
                <a:tc>
                  <a:txBody>
                    <a:bodyPr/>
                    <a:lstStyle/>
                    <a:p>
                      <a:pPr algn="ctr" fontAlgn="b"/>
                      <a:r>
                        <a:rPr lang="fr-CA" sz="1100" u="none" strike="noStrike" dirty="0" smtClean="0">
                          <a:effectLst/>
                        </a:rPr>
                        <a:t>Ville considérer par</a:t>
                      </a:r>
                      <a:r>
                        <a:rPr lang="fr-CA" sz="1100" u="none" strike="noStrike" baseline="0" dirty="0" smtClean="0">
                          <a:effectLst/>
                        </a:rPr>
                        <a:t> le simulateur</a:t>
                      </a:r>
                      <a:endParaRPr lang="fr-CA" sz="11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085397203"/>
                  </a:ext>
                </a:extLst>
              </a:tr>
              <a:tr h="171988">
                <a:tc>
                  <a:txBody>
                    <a:bodyPr/>
                    <a:lstStyle/>
                    <a:p>
                      <a:pPr algn="ctr" fontAlgn="b"/>
                      <a:r>
                        <a:rPr lang="fr-CA" sz="1200" u="none" strike="noStrike" dirty="0">
                          <a:effectLst/>
                        </a:rPr>
                        <a:t> Val-d'Or - Québec</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03038178"/>
                  </a:ext>
                </a:extLst>
              </a:tr>
              <a:tr h="171988">
                <a:tc>
                  <a:txBody>
                    <a:bodyPr/>
                    <a:lstStyle/>
                    <a:p>
                      <a:pPr algn="ctr" fontAlgn="b"/>
                      <a:r>
                        <a:rPr lang="fr-CA" sz="1200" u="none" strike="noStrike" dirty="0">
                          <a:effectLst/>
                        </a:rPr>
                        <a:t>Kelowna - Colombie Britannique</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27069309"/>
                  </a:ext>
                </a:extLst>
              </a:tr>
              <a:tr h="171988">
                <a:tc>
                  <a:txBody>
                    <a:bodyPr/>
                    <a:lstStyle/>
                    <a:p>
                      <a:pPr algn="ctr" fontAlgn="b"/>
                      <a:r>
                        <a:rPr lang="fr-CA" sz="1200" u="none" strike="noStrike" dirty="0">
                          <a:effectLst/>
                        </a:rPr>
                        <a:t>Sudbury - Ontario</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05993019"/>
                  </a:ext>
                </a:extLst>
              </a:tr>
              <a:tr h="171988">
                <a:tc>
                  <a:txBody>
                    <a:bodyPr/>
                    <a:lstStyle/>
                    <a:p>
                      <a:pPr algn="ctr" fontAlgn="b"/>
                      <a:r>
                        <a:rPr lang="fr-CA" sz="1200" u="none" strike="noStrike" dirty="0">
                          <a:effectLst/>
                        </a:rPr>
                        <a:t>Timmins - Ontario</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56506540"/>
                  </a:ext>
                </a:extLst>
              </a:tr>
              <a:tr h="171988">
                <a:tc>
                  <a:txBody>
                    <a:bodyPr/>
                    <a:lstStyle/>
                    <a:p>
                      <a:pPr algn="ctr" fontAlgn="b"/>
                      <a:r>
                        <a:rPr lang="fr-CA" sz="1200" u="none" strike="noStrike" dirty="0">
                          <a:effectLst/>
                        </a:rPr>
                        <a:t>Thompson - Manitoba</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56144939"/>
                  </a:ext>
                </a:extLst>
              </a:tr>
              <a:tr h="171988">
                <a:tc>
                  <a:txBody>
                    <a:bodyPr/>
                    <a:lstStyle/>
                    <a:p>
                      <a:pPr algn="ctr" fontAlgn="b"/>
                      <a:r>
                        <a:rPr lang="fr-CA" sz="1200" u="none" strike="noStrike" dirty="0">
                          <a:effectLst/>
                        </a:rPr>
                        <a:t>Corner Brook - Terre-Neuve et Labrador</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04432714"/>
                  </a:ext>
                </a:extLst>
              </a:tr>
              <a:tr h="171988">
                <a:tc>
                  <a:txBody>
                    <a:bodyPr/>
                    <a:lstStyle/>
                    <a:p>
                      <a:pPr algn="ctr" fontAlgn="b"/>
                      <a:r>
                        <a:rPr lang="fr-CA" sz="1200" u="none" strike="noStrike" dirty="0">
                          <a:effectLst/>
                        </a:rPr>
                        <a:t>La Grande - Québec</a:t>
                      </a:r>
                      <a:endParaRPr lang="fr-CA" sz="12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50162532"/>
                  </a:ext>
                </a:extLst>
              </a:tr>
              <a:tr h="158136">
                <a:tc>
                  <a:txBody>
                    <a:bodyPr/>
                    <a:lstStyle/>
                    <a:p>
                      <a:pPr algn="ctr" fontAlgn="b"/>
                      <a:r>
                        <a:rPr lang="fr-CA" sz="1100" u="none" strike="noStrike" dirty="0">
                          <a:effectLst/>
                        </a:rPr>
                        <a:t>Éléonore</a:t>
                      </a:r>
                      <a:endParaRPr lang="fr-CA"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4443609"/>
                  </a:ext>
                </a:extLst>
              </a:tr>
            </a:tbl>
          </a:graphicData>
        </a:graphic>
      </p:graphicFrame>
    </p:spTree>
    <p:extLst>
      <p:ext uri="{BB962C8B-B14F-4D97-AF65-F5344CB8AC3E}">
        <p14:creationId xmlns:p14="http://schemas.microsoft.com/office/powerpoint/2010/main" val="2855084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Espace réservé du contenu 2"/>
          <p:cNvPicPr>
            <a:picLocks noGrp="1" noChangeAspect="1"/>
          </p:cNvPicPr>
          <p:nvPr>
            <p:ph idx="1"/>
          </p:nvPr>
        </p:nvPicPr>
        <p:blipFill rotWithShape="1">
          <a:blip r:embed="rId13">
            <a:extLst>
              <a:ext uri="{28A0092B-C50C-407E-A947-70E740481C1C}">
                <a14:useLocalDpi xmlns:a14="http://schemas.microsoft.com/office/drawing/2010/main" val="0"/>
              </a:ext>
            </a:extLst>
          </a:blip>
          <a:srcRect t="8131" b="24484"/>
          <a:stretch/>
        </p:blipFill>
        <p:spPr>
          <a:xfrm>
            <a:off x="96322" y="1212552"/>
            <a:ext cx="11755999" cy="5125635"/>
          </a:xfrm>
        </p:spPr>
      </p:pic>
      <p:sp>
        <p:nvSpPr>
          <p:cNvPr id="8" name="Titre 7"/>
          <p:cNvSpPr>
            <a:spLocks noGrp="1"/>
          </p:cNvSpPr>
          <p:nvPr>
            <p:ph type="title"/>
            <p:custDataLst>
              <p:tags r:id="rId1"/>
            </p:custDataLst>
          </p:nvPr>
        </p:nvSpPr>
        <p:spPr/>
        <p:txBody>
          <a:bodyPr/>
          <a:lstStyle/>
          <a:p>
            <a:r>
              <a:rPr lang="fr-FR" altLang="fr-FR" sz="2400" dirty="0">
                <a:solidFill>
                  <a:srgbClr val="45697B"/>
                </a:solidFill>
              </a:rPr>
              <a:t>3. </a:t>
            </a:r>
            <a:r>
              <a:rPr lang="fr-FR" altLang="fr-FR" sz="2400" dirty="0"/>
              <a:t>Paramètres d’entrées et sorties du simulateur</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Paramètres d’entrée associés au réseau caloporteur</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18</a:t>
            </a:fld>
            <a:endParaRPr lang="fr-CA"/>
          </a:p>
        </p:txBody>
      </p:sp>
      <p:graphicFrame>
        <p:nvGraphicFramePr>
          <p:cNvPr id="10" name="Tableau 9"/>
          <p:cNvGraphicFramePr>
            <a:graphicFrameLocks noGrp="1"/>
          </p:cNvGraphicFramePr>
          <p:nvPr>
            <p:custDataLst>
              <p:tags r:id="rId3"/>
            </p:custDataLst>
            <p:extLst>
              <p:ext uri="{D42A27DB-BD31-4B8C-83A1-F6EECF244321}">
                <p14:modId xmlns:p14="http://schemas.microsoft.com/office/powerpoint/2010/main" val="2971011492"/>
              </p:ext>
            </p:extLst>
          </p:nvPr>
        </p:nvGraphicFramePr>
        <p:xfrm>
          <a:off x="3682071" y="2102712"/>
          <a:ext cx="5911850" cy="2931304"/>
        </p:xfrm>
        <a:graphic>
          <a:graphicData uri="http://schemas.openxmlformats.org/drawingml/2006/table">
            <a:tbl>
              <a:tblPr>
                <a:tableStyleId>{5940675A-B579-460E-94D1-54222C63F5DA}</a:tableStyleId>
              </a:tblPr>
              <a:tblGrid>
                <a:gridCol w="3632778">
                  <a:extLst>
                    <a:ext uri="{9D8B030D-6E8A-4147-A177-3AD203B41FA5}">
                      <a16:colId xmlns:a16="http://schemas.microsoft.com/office/drawing/2014/main" val="2527850926"/>
                    </a:ext>
                  </a:extLst>
                </a:gridCol>
                <a:gridCol w="740879">
                  <a:extLst>
                    <a:ext uri="{9D8B030D-6E8A-4147-A177-3AD203B41FA5}">
                      <a16:colId xmlns:a16="http://schemas.microsoft.com/office/drawing/2014/main" val="271741835"/>
                    </a:ext>
                  </a:extLst>
                </a:gridCol>
                <a:gridCol w="1538193">
                  <a:extLst>
                    <a:ext uri="{9D8B030D-6E8A-4147-A177-3AD203B41FA5}">
                      <a16:colId xmlns:a16="http://schemas.microsoft.com/office/drawing/2014/main" val="3385828397"/>
                    </a:ext>
                  </a:extLst>
                </a:gridCol>
              </a:tblGrid>
              <a:tr h="189436">
                <a:tc gridSpan="3">
                  <a:txBody>
                    <a:bodyPr/>
                    <a:lstStyle/>
                    <a:p>
                      <a:pPr algn="ctr" fontAlgn="ctr"/>
                      <a:r>
                        <a:rPr lang="fr-CA" sz="1200" b="1" u="none" strike="noStrike" dirty="0">
                          <a:effectLst/>
                        </a:rPr>
                        <a:t>Information sur le réseau caloporteur</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17228253"/>
                  </a:ext>
                </a:extLst>
              </a:tr>
              <a:tr h="189436">
                <a:tc>
                  <a:txBody>
                    <a:bodyPr/>
                    <a:lstStyle/>
                    <a:p>
                      <a:pPr algn="ctr" fontAlgn="ctr"/>
                      <a:r>
                        <a:rPr lang="fr-CA" sz="1200" b="1" u="none" strike="noStrike" dirty="0">
                          <a:effectLst/>
                        </a:rPr>
                        <a:t>Description</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a:effectLst/>
                        </a:rPr>
                        <a:t>Variable</a:t>
                      </a:r>
                      <a:endParaRPr lang="fr-CA" sz="1200" b="1" i="0" u="none" strike="noStrike">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ctr"/>
                      <a:r>
                        <a:rPr lang="fr-CA" sz="1200" b="1" u="none" strike="noStrike" dirty="0">
                          <a:effectLst/>
                        </a:rPr>
                        <a:t>Valeur</a:t>
                      </a:r>
                      <a:endParaRPr lang="fr-CA" sz="12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355138230"/>
                  </a:ext>
                </a:extLst>
              </a:tr>
              <a:tr h="500948">
                <a:tc>
                  <a:txBody>
                    <a:bodyPr/>
                    <a:lstStyle/>
                    <a:p>
                      <a:pPr algn="ctr" fontAlgn="ctr"/>
                      <a:r>
                        <a:rPr lang="fr-CA" sz="1200" u="none" strike="noStrike" dirty="0">
                          <a:effectLst/>
                        </a:rPr>
                        <a:t>Type de glycol </a:t>
                      </a:r>
                      <a:r>
                        <a:rPr lang="fr-CA" sz="1200" u="none" strike="noStrike" dirty="0" smtClean="0">
                          <a:effectLst/>
                        </a:rPr>
                        <a:t>utilisé pour</a:t>
                      </a:r>
                      <a:r>
                        <a:rPr lang="fr-CA" sz="1200" u="none" strike="noStrike" baseline="0" dirty="0" smtClean="0">
                          <a:effectLst/>
                        </a:rPr>
                        <a:t> le mélange du réseau caloporteur </a:t>
                      </a:r>
                      <a:r>
                        <a:rPr lang="fr-CA" sz="1200" u="none" strike="noStrike" dirty="0" smtClean="0">
                          <a:effectLst/>
                        </a:rPr>
                        <a:t>(Éthylène </a:t>
                      </a:r>
                      <a:r>
                        <a:rPr lang="fr-CA" sz="1200" u="none" strike="noStrike" dirty="0">
                          <a:effectLst/>
                        </a:rPr>
                        <a:t>/propylène )</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K</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Éthylène / propylène</a:t>
                      </a:r>
                      <a:endParaRPr lang="fr-CA" sz="1200" b="0"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74770377"/>
                  </a:ext>
                </a:extLst>
              </a:tr>
              <a:tr h="500948">
                <a:tc>
                  <a:txBody>
                    <a:bodyPr/>
                    <a:lstStyle/>
                    <a:p>
                      <a:pPr algn="ctr" fontAlgn="ctr"/>
                      <a:r>
                        <a:rPr lang="fr-CA" sz="1200" u="none" strike="noStrike" dirty="0">
                          <a:effectLst/>
                        </a:rPr>
                        <a:t>Facteur de sécurité pour le calcul des pertes de charge du réseau de glycol</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F.S.</a:t>
                      </a:r>
                      <a:endParaRPr lang="fr-CA" sz="1200" b="0" i="0" u="none" strike="noStrike" dirty="0">
                        <a:solidFill>
                          <a:srgbClr val="2F75B5"/>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100%</a:t>
                      </a:r>
                      <a:endParaRPr lang="fr-CA" sz="1200" b="0" i="0" u="none" strike="noStrike" dirty="0">
                        <a:solidFill>
                          <a:srgbClr val="2F75B5"/>
                        </a:solidFill>
                        <a:effectLst/>
                        <a:latin typeface="Calibri" panose="020F0502020204030204" pitchFamily="34" charset="0"/>
                      </a:endParaRPr>
                    </a:p>
                  </a:txBody>
                  <a:tcPr marL="0" marR="0" marT="0" marB="0" anchor="ctr"/>
                </a:tc>
                <a:extLst>
                  <a:ext uri="{0D108BD9-81ED-4DB2-BD59-A6C34878D82A}">
                    <a16:rowId xmlns:a16="http://schemas.microsoft.com/office/drawing/2014/main" val="203794967"/>
                  </a:ext>
                </a:extLst>
              </a:tr>
              <a:tr h="500948">
                <a:tc>
                  <a:txBody>
                    <a:bodyPr/>
                    <a:lstStyle/>
                    <a:p>
                      <a:pPr algn="ctr" fontAlgn="ctr"/>
                      <a:r>
                        <a:rPr lang="fr-CA" sz="1200" u="none" strike="noStrike" dirty="0">
                          <a:effectLst/>
                        </a:rPr>
                        <a:t>Efficacité de la pompe du réseau de glycol</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err="1">
                          <a:effectLst/>
                        </a:rPr>
                        <a:t>R</a:t>
                      </a:r>
                      <a:r>
                        <a:rPr lang="fr-CA" sz="1200" u="none" strike="noStrike" baseline="-25000" dirty="0" err="1">
                          <a:effectLst/>
                        </a:rPr>
                        <a:t>pom</a:t>
                      </a:r>
                      <a:endParaRPr lang="fr-CA" sz="1200" b="0" i="0" u="none" strike="noStrike" dirty="0">
                        <a:solidFill>
                          <a:srgbClr val="2F75B5"/>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algn="ctr" fontAlgn="ctr"/>
                      <a:r>
                        <a:rPr lang="fr-CA" sz="1200" u="none" strike="noStrike" dirty="0" smtClean="0">
                          <a:effectLst/>
                        </a:rPr>
                        <a:t>0 à 100%</a:t>
                      </a:r>
                      <a:endParaRPr lang="fr-CA" sz="1200" b="0" i="0" u="none" strike="noStrike" dirty="0">
                        <a:solidFill>
                          <a:srgbClr val="2F75B5"/>
                        </a:solidFill>
                        <a:effectLst/>
                        <a:latin typeface="Calibri" panose="020F0502020204030204" pitchFamily="34" charset="0"/>
                      </a:endParaRPr>
                    </a:p>
                  </a:txBody>
                  <a:tcPr marL="0" marR="0" marT="0" marB="0" anchor="ctr"/>
                </a:tc>
                <a:extLst>
                  <a:ext uri="{0D108BD9-81ED-4DB2-BD59-A6C34878D82A}">
                    <a16:rowId xmlns:a16="http://schemas.microsoft.com/office/drawing/2014/main" val="1848548950"/>
                  </a:ext>
                </a:extLst>
              </a:tr>
              <a:tr h="500948">
                <a:tc>
                  <a:txBody>
                    <a:bodyPr/>
                    <a:lstStyle/>
                    <a:p>
                      <a:pPr algn="ctr" fontAlgn="ctr"/>
                      <a:r>
                        <a:rPr lang="fr-CA" sz="1200" u="none" strike="noStrike" dirty="0">
                          <a:effectLst/>
                        </a:rPr>
                        <a:t>Distance entre la source et la charge thermique [m]</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fr-CA" sz="1200" u="none" strike="noStrike" dirty="0">
                          <a:effectLst/>
                        </a:rPr>
                        <a:t>DIS</a:t>
                      </a:r>
                      <a:endParaRPr lang="fr-CA" sz="1200" b="0" i="0" u="none" strike="noStrike" dirty="0">
                        <a:solidFill>
                          <a:srgbClr val="2F75B5"/>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Valeur</a:t>
                      </a:r>
                      <a:endParaRPr lang="fr-CA" sz="1200" b="0" i="0" u="none" strike="noStrike" dirty="0">
                        <a:solidFill>
                          <a:srgbClr val="2F75B5"/>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3543007"/>
                  </a:ext>
                </a:extLst>
              </a:tr>
              <a:tr h="529143">
                <a:tc>
                  <a:txBody>
                    <a:bodyPr/>
                    <a:lstStyle/>
                    <a:p>
                      <a:pPr algn="ctr" fontAlgn="ctr"/>
                      <a:r>
                        <a:rPr lang="fr-CA" sz="1200" u="none" strike="noStrike" dirty="0">
                          <a:effectLst/>
                        </a:rPr>
                        <a:t>Grosseur de la conduite </a:t>
                      </a:r>
                      <a:r>
                        <a:rPr lang="fr-CA" sz="1200" u="none" strike="noStrike" dirty="0" smtClean="0">
                          <a:effectLst/>
                        </a:rPr>
                        <a:t>sélectionnée </a:t>
                      </a:r>
                      <a:br>
                        <a:rPr lang="fr-CA" sz="1200" u="none" strike="noStrike" dirty="0" smtClean="0">
                          <a:effectLst/>
                        </a:rPr>
                      </a:br>
                      <a:r>
                        <a:rPr lang="fr-CA" sz="1200" u="none" strike="noStrike" dirty="0" smtClean="0">
                          <a:effectLst/>
                        </a:rPr>
                        <a:t>Note : Le simulateur fournie le grosseur</a:t>
                      </a:r>
                      <a:r>
                        <a:rPr lang="fr-CA" sz="1200" u="none" strike="noStrike" baseline="0" dirty="0" smtClean="0">
                          <a:effectLst/>
                        </a:rPr>
                        <a:t> minimale de conduite principale requise</a:t>
                      </a:r>
                      <a:endParaRPr lang="fr-CA" sz="1200" b="0" i="0" u="none" strike="noStrike" dirty="0">
                        <a:solidFill>
                          <a:srgbClr val="0070C0"/>
                        </a:solidFill>
                        <a:effectLst/>
                        <a:latin typeface="Calibri" panose="020F0502020204030204" pitchFamily="34" charset="0"/>
                      </a:endParaRPr>
                    </a:p>
                  </a:txBody>
                  <a:tcPr marL="0" marR="0" marT="0" marB="0" anchor="ctr"/>
                </a:tc>
                <a:tc>
                  <a:txBody>
                    <a:bodyPr/>
                    <a:lstStyle/>
                    <a:p>
                      <a:pPr algn="ctr" fontAlgn="ctr"/>
                      <a:r>
                        <a:rPr lang="az-Cyrl-AZ" sz="1200" u="none" strike="noStrike" dirty="0">
                          <a:effectLst/>
                        </a:rPr>
                        <a:t>Ө</a:t>
                      </a:r>
                      <a:endParaRPr lang="az-Cyrl-AZ" sz="1200" b="0" i="0" u="none" strike="noStrike" dirty="0">
                        <a:solidFill>
                          <a:srgbClr val="2F75B5"/>
                        </a:solidFill>
                        <a:effectLst/>
                        <a:latin typeface="Calibri" panose="020F0502020204030204" pitchFamily="34" charset="0"/>
                      </a:endParaRPr>
                    </a:p>
                  </a:txBody>
                  <a:tcPr marL="0" marR="0" marT="0" marB="0" anchor="ctr"/>
                </a:tc>
                <a:tc>
                  <a:txBody>
                    <a:bodyPr/>
                    <a:lstStyle/>
                    <a:p>
                      <a:pPr algn="ctr" fontAlgn="ctr"/>
                      <a:r>
                        <a:rPr lang="fr-CA" sz="1200" u="none" strike="noStrike" dirty="0" smtClean="0">
                          <a:effectLst/>
                        </a:rPr>
                        <a:t>(Choix)</a:t>
                      </a:r>
                    </a:p>
                    <a:p>
                      <a:pPr marL="0" algn="ctr" defTabSz="457200" rtl="0" eaLnBrk="1" fontAlgn="ctr" latinLnBrk="0" hangingPunct="1"/>
                      <a:r>
                        <a:rPr lang="fr-CA" sz="1200" u="none" strike="noStrike" kern="1200" dirty="0" smtClean="0">
                          <a:solidFill>
                            <a:schemeClr val="tx1"/>
                          </a:solidFill>
                          <a:effectLst/>
                          <a:latin typeface="+mn-lt"/>
                          <a:ea typeface="+mn-ea"/>
                          <a:cs typeface="+mn-cs"/>
                        </a:rPr>
                        <a:t>50, 100, 150, 200, 250 et 300 mm</a:t>
                      </a:r>
                      <a:endParaRPr lang="fr-CA" sz="12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716506574"/>
                  </a:ext>
                </a:extLst>
              </a:tr>
            </a:tbl>
          </a:graphicData>
        </a:graphic>
      </p:graphicFrame>
      <p:sp>
        <p:nvSpPr>
          <p:cNvPr id="6" name="Espace réservé du texte 4"/>
          <p:cNvSpPr txBox="1">
            <a:spLocks/>
          </p:cNvSpPr>
          <p:nvPr>
            <p:custDataLst>
              <p:tags r:id="rId4"/>
            </p:custDataLst>
          </p:nvPr>
        </p:nvSpPr>
        <p:spPr>
          <a:xfrm>
            <a:off x="4108008" y="5095895"/>
            <a:ext cx="4790665" cy="959999"/>
          </a:xfrm>
          <a:prstGeom prst="rect">
            <a:avLst/>
          </a:prstGeom>
        </p:spPr>
        <p:txBody>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1200" dirty="0" smtClean="0"/>
              <a:t>T</a:t>
            </a:r>
            <a:r>
              <a:rPr lang="fr-CA" sz="1200" baseline="-25000" dirty="0"/>
              <a:t>F</a:t>
            </a:r>
            <a:r>
              <a:rPr lang="fr-CA" sz="1200" baseline="-25000" dirty="0" smtClean="0"/>
              <a:t>C</a:t>
            </a:r>
            <a:r>
              <a:rPr lang="fr-CA" sz="1200" dirty="0" smtClean="0"/>
              <a:t> : Température chaude du réseau caloporteur entrante (°C)</a:t>
            </a:r>
          </a:p>
          <a:p>
            <a:r>
              <a:rPr lang="fr-CA" sz="1200" dirty="0" smtClean="0"/>
              <a:t>T</a:t>
            </a:r>
            <a:r>
              <a:rPr lang="fr-CA" sz="1200" baseline="-25000" dirty="0" smtClean="0"/>
              <a:t>FF</a:t>
            </a:r>
            <a:r>
              <a:rPr lang="fr-CA" sz="1200" dirty="0" smtClean="0"/>
              <a:t> : Température froide du réseau caloporteur entrante (°C)</a:t>
            </a:r>
          </a:p>
          <a:p>
            <a:r>
              <a:rPr lang="fr-CA" sz="1200" dirty="0" smtClean="0"/>
              <a:t>C : Débit capacitif du réseau caloporteur (kW / °C)</a:t>
            </a:r>
          </a:p>
          <a:p>
            <a:r>
              <a:rPr lang="fr-CA" sz="1200" dirty="0" smtClean="0"/>
              <a:t>NTU : Nombre d’unités de transfert de l’échangeur</a:t>
            </a:r>
            <a:endParaRPr lang="fr-CA" sz="1200" dirty="0"/>
          </a:p>
        </p:txBody>
      </p:sp>
      <p:sp>
        <p:nvSpPr>
          <p:cNvPr id="19" name="ZoneTexte 18"/>
          <p:cNvSpPr txBox="1"/>
          <p:nvPr>
            <p:custDataLst>
              <p:tags r:id="rId5"/>
            </p:custDataLst>
          </p:nvPr>
        </p:nvSpPr>
        <p:spPr>
          <a:xfrm>
            <a:off x="249942" y="2098362"/>
            <a:ext cx="1148576" cy="461665"/>
          </a:xfrm>
          <a:prstGeom prst="rect">
            <a:avLst/>
          </a:prstGeom>
          <a:noFill/>
        </p:spPr>
        <p:txBody>
          <a:bodyPr wrap="square" rtlCol="0">
            <a:spAutoFit/>
          </a:bodyPr>
          <a:lstStyle/>
          <a:p>
            <a:pPr algn="ctr"/>
            <a:r>
              <a:rPr lang="fr-CA" sz="1200" dirty="0" smtClean="0"/>
              <a:t>Type # 1</a:t>
            </a:r>
          </a:p>
          <a:p>
            <a:pPr algn="ctr"/>
            <a:r>
              <a:rPr lang="fr-CA" sz="1200" dirty="0" smtClean="0"/>
              <a:t>1 système</a:t>
            </a:r>
          </a:p>
        </p:txBody>
      </p:sp>
      <p:sp>
        <p:nvSpPr>
          <p:cNvPr id="20" name="ZoneTexte 19"/>
          <p:cNvSpPr txBox="1"/>
          <p:nvPr>
            <p:custDataLst>
              <p:tags r:id="rId6"/>
            </p:custDataLst>
          </p:nvPr>
        </p:nvSpPr>
        <p:spPr>
          <a:xfrm>
            <a:off x="249942" y="3996524"/>
            <a:ext cx="1148576" cy="461665"/>
          </a:xfrm>
          <a:prstGeom prst="rect">
            <a:avLst/>
          </a:prstGeom>
          <a:noFill/>
        </p:spPr>
        <p:txBody>
          <a:bodyPr wrap="square" rtlCol="0">
            <a:spAutoFit/>
          </a:bodyPr>
          <a:lstStyle/>
          <a:p>
            <a:pPr algn="ctr"/>
            <a:r>
              <a:rPr lang="fr-CA" sz="1200" dirty="0" smtClean="0"/>
              <a:t>Type # 2</a:t>
            </a:r>
          </a:p>
          <a:p>
            <a:pPr algn="ctr"/>
            <a:r>
              <a:rPr lang="fr-CA" sz="1200" dirty="0"/>
              <a:t>3</a:t>
            </a:r>
            <a:r>
              <a:rPr lang="fr-CA" sz="1200" dirty="0" smtClean="0"/>
              <a:t> systèmes</a:t>
            </a:r>
          </a:p>
        </p:txBody>
      </p:sp>
      <p:sp>
        <p:nvSpPr>
          <p:cNvPr id="21" name="ZoneTexte 20"/>
          <p:cNvSpPr txBox="1"/>
          <p:nvPr>
            <p:custDataLst>
              <p:tags r:id="rId7"/>
            </p:custDataLst>
          </p:nvPr>
        </p:nvSpPr>
        <p:spPr>
          <a:xfrm>
            <a:off x="96322" y="5894686"/>
            <a:ext cx="1148576" cy="461665"/>
          </a:xfrm>
          <a:prstGeom prst="rect">
            <a:avLst/>
          </a:prstGeom>
          <a:noFill/>
        </p:spPr>
        <p:txBody>
          <a:bodyPr wrap="square" rtlCol="0">
            <a:spAutoFit/>
          </a:bodyPr>
          <a:lstStyle/>
          <a:p>
            <a:pPr algn="ctr"/>
            <a:r>
              <a:rPr lang="fr-CA" sz="1200" dirty="0" smtClean="0"/>
              <a:t>Type # 3</a:t>
            </a:r>
          </a:p>
          <a:p>
            <a:pPr algn="ctr"/>
            <a:r>
              <a:rPr lang="fr-CA" sz="1200" dirty="0" smtClean="0"/>
              <a:t>1 système</a:t>
            </a:r>
          </a:p>
        </p:txBody>
      </p:sp>
      <p:sp>
        <p:nvSpPr>
          <p:cNvPr id="22" name="ZoneTexte 21"/>
          <p:cNvSpPr txBox="1"/>
          <p:nvPr>
            <p:custDataLst>
              <p:tags r:id="rId8"/>
            </p:custDataLst>
          </p:nvPr>
        </p:nvSpPr>
        <p:spPr>
          <a:xfrm>
            <a:off x="10797369" y="2052892"/>
            <a:ext cx="1148576" cy="461665"/>
          </a:xfrm>
          <a:prstGeom prst="rect">
            <a:avLst/>
          </a:prstGeom>
          <a:noFill/>
        </p:spPr>
        <p:txBody>
          <a:bodyPr wrap="square" rtlCol="0">
            <a:spAutoFit/>
          </a:bodyPr>
          <a:lstStyle/>
          <a:p>
            <a:pPr algn="ctr"/>
            <a:r>
              <a:rPr lang="fr-CA" sz="1200" dirty="0" smtClean="0"/>
              <a:t>Type # 1</a:t>
            </a:r>
          </a:p>
          <a:p>
            <a:pPr algn="ctr"/>
            <a:r>
              <a:rPr lang="fr-CA" sz="1200" dirty="0" smtClean="0"/>
              <a:t>1 système</a:t>
            </a:r>
          </a:p>
        </p:txBody>
      </p:sp>
      <p:sp>
        <p:nvSpPr>
          <p:cNvPr id="23" name="ZoneTexte 22"/>
          <p:cNvSpPr txBox="1"/>
          <p:nvPr>
            <p:custDataLst>
              <p:tags r:id="rId9"/>
            </p:custDataLst>
          </p:nvPr>
        </p:nvSpPr>
        <p:spPr>
          <a:xfrm>
            <a:off x="10861690" y="3247867"/>
            <a:ext cx="1148576" cy="461665"/>
          </a:xfrm>
          <a:prstGeom prst="rect">
            <a:avLst/>
          </a:prstGeom>
          <a:noFill/>
        </p:spPr>
        <p:txBody>
          <a:bodyPr wrap="square" rtlCol="0">
            <a:spAutoFit/>
          </a:bodyPr>
          <a:lstStyle/>
          <a:p>
            <a:pPr algn="ctr"/>
            <a:r>
              <a:rPr lang="fr-CA" sz="1200" dirty="0" smtClean="0"/>
              <a:t>Type # 2</a:t>
            </a:r>
          </a:p>
          <a:p>
            <a:pPr algn="ctr"/>
            <a:r>
              <a:rPr lang="fr-CA" sz="1200" dirty="0"/>
              <a:t>3</a:t>
            </a:r>
            <a:r>
              <a:rPr lang="fr-CA" sz="1200" dirty="0" smtClean="0"/>
              <a:t> systèmes</a:t>
            </a:r>
          </a:p>
        </p:txBody>
      </p:sp>
      <p:sp>
        <p:nvSpPr>
          <p:cNvPr id="24" name="ZoneTexte 23"/>
          <p:cNvSpPr txBox="1"/>
          <p:nvPr>
            <p:custDataLst>
              <p:tags r:id="rId10"/>
            </p:custDataLst>
          </p:nvPr>
        </p:nvSpPr>
        <p:spPr>
          <a:xfrm>
            <a:off x="10762351" y="4633134"/>
            <a:ext cx="1148576" cy="461665"/>
          </a:xfrm>
          <a:prstGeom prst="rect">
            <a:avLst/>
          </a:prstGeom>
          <a:noFill/>
        </p:spPr>
        <p:txBody>
          <a:bodyPr wrap="square" rtlCol="0">
            <a:spAutoFit/>
          </a:bodyPr>
          <a:lstStyle/>
          <a:p>
            <a:pPr algn="ctr"/>
            <a:r>
              <a:rPr lang="fr-CA" sz="1200" dirty="0" smtClean="0"/>
              <a:t>Type # 3</a:t>
            </a:r>
          </a:p>
          <a:p>
            <a:pPr algn="ctr"/>
            <a:r>
              <a:rPr lang="fr-CA" sz="1200" dirty="0" smtClean="0"/>
              <a:t>1 système</a:t>
            </a:r>
          </a:p>
        </p:txBody>
      </p:sp>
      <p:sp>
        <p:nvSpPr>
          <p:cNvPr id="25" name="ZoneTexte 24"/>
          <p:cNvSpPr txBox="1"/>
          <p:nvPr>
            <p:custDataLst>
              <p:tags r:id="rId11"/>
            </p:custDataLst>
          </p:nvPr>
        </p:nvSpPr>
        <p:spPr>
          <a:xfrm>
            <a:off x="10762351" y="5955469"/>
            <a:ext cx="1148576" cy="461665"/>
          </a:xfrm>
          <a:prstGeom prst="rect">
            <a:avLst/>
          </a:prstGeom>
          <a:noFill/>
        </p:spPr>
        <p:txBody>
          <a:bodyPr wrap="square" rtlCol="0">
            <a:spAutoFit/>
          </a:bodyPr>
          <a:lstStyle/>
          <a:p>
            <a:pPr algn="ctr"/>
            <a:r>
              <a:rPr lang="fr-CA" sz="1200" dirty="0" smtClean="0"/>
              <a:t>Type # 4</a:t>
            </a:r>
          </a:p>
          <a:p>
            <a:pPr algn="ctr"/>
            <a:r>
              <a:rPr lang="fr-CA" sz="1200" dirty="0" smtClean="0"/>
              <a:t>1 système</a:t>
            </a:r>
          </a:p>
        </p:txBody>
      </p:sp>
    </p:spTree>
    <p:extLst>
      <p:ext uri="{BB962C8B-B14F-4D97-AF65-F5344CB8AC3E}">
        <p14:creationId xmlns:p14="http://schemas.microsoft.com/office/powerpoint/2010/main" val="380280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a:solidFill>
                  <a:srgbClr val="45697B"/>
                </a:solidFill>
              </a:rPr>
              <a:t>3</a:t>
            </a:r>
            <a:r>
              <a:rPr lang="fr-FR" altLang="fr-FR" sz="2400" dirty="0" smtClean="0">
                <a:solidFill>
                  <a:srgbClr val="45697B"/>
                </a:solidFill>
              </a:rPr>
              <a:t>. </a:t>
            </a:r>
            <a:r>
              <a:rPr lang="fr-FR" altLang="fr-FR" sz="2400" dirty="0"/>
              <a:t>Paramètres d’entrées et sorties du simulateur</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Exemple de résultat du simulateur et blocs d’information</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19</a:t>
            </a:fld>
            <a:endParaRPr lang="fr-CA"/>
          </a:p>
        </p:txBody>
      </p:sp>
      <p:sp>
        <p:nvSpPr>
          <p:cNvPr id="9" name="Espace réservé du contenu 3"/>
          <p:cNvSpPr>
            <a:spLocks noGrp="1"/>
          </p:cNvSpPr>
          <p:nvPr>
            <p:ph sz="half" idx="2"/>
            <p:custDataLst>
              <p:tags r:id="rId3"/>
            </p:custDataLst>
          </p:nvPr>
        </p:nvSpPr>
        <p:spPr>
          <a:xfrm>
            <a:off x="5180360" y="1328737"/>
            <a:ext cx="6545147" cy="3176355"/>
          </a:xfrm>
        </p:spPr>
        <p:txBody>
          <a:bodyPr/>
          <a:lstStyle/>
          <a:p>
            <a:pPr marL="0" indent="0">
              <a:buNone/>
            </a:pPr>
            <a:r>
              <a:rPr lang="fr-CA" sz="1600" u="sng" dirty="0" smtClean="0"/>
              <a:t>Bloc d’information disponible – Onglet « Association » du programme</a:t>
            </a:r>
          </a:p>
          <a:p>
            <a:pPr marL="0" indent="0">
              <a:buNone/>
            </a:pPr>
            <a:endParaRPr lang="fr-CA" sz="1600" u="sng" dirty="0" smtClean="0"/>
          </a:p>
          <a:p>
            <a:pPr>
              <a:buFont typeface="+mj-lt"/>
              <a:buAutoNum type="alphaUcPeriod"/>
            </a:pPr>
            <a:r>
              <a:rPr lang="fr-CA" sz="1600" dirty="0" smtClean="0"/>
              <a:t>Bilan de l’énergie disponible dans les systèmes « sources » </a:t>
            </a:r>
          </a:p>
          <a:p>
            <a:pPr>
              <a:buFont typeface="+mj-lt"/>
              <a:buAutoNum type="alphaUcPeriod"/>
            </a:pPr>
            <a:r>
              <a:rPr lang="fr-CA" sz="1600" dirty="0" smtClean="0"/>
              <a:t>Bilan des consommations et d’émissions de gaz à effet de serre (GES) des systèmes «</a:t>
            </a:r>
            <a:r>
              <a:rPr lang="fr-CA" sz="1600" dirty="0"/>
              <a:t> </a:t>
            </a:r>
            <a:r>
              <a:rPr lang="fr-CA" sz="1600" dirty="0" smtClean="0"/>
              <a:t>charges</a:t>
            </a:r>
            <a:r>
              <a:rPr lang="fr-CA" sz="1600" dirty="0"/>
              <a:t> </a:t>
            </a:r>
            <a:r>
              <a:rPr lang="fr-CA" sz="1600" dirty="0" smtClean="0"/>
              <a:t>». </a:t>
            </a:r>
          </a:p>
          <a:p>
            <a:pPr>
              <a:buFont typeface="+mj-lt"/>
              <a:buAutoNum type="alphaUcPeriod"/>
            </a:pPr>
            <a:r>
              <a:rPr lang="fr-CA" sz="1600" dirty="0" smtClean="0"/>
              <a:t>Schéma simplifié du transfert </a:t>
            </a:r>
            <a:r>
              <a:rPr lang="fr-CA" sz="1600" dirty="0"/>
              <a:t>d’énergie </a:t>
            </a:r>
            <a:r>
              <a:rPr lang="fr-CA" sz="1600" dirty="0" smtClean="0"/>
              <a:t>entre les systèmes et informations en lien avec les températures climatiques;</a:t>
            </a:r>
            <a:endParaRPr lang="fr-CA" sz="1600" dirty="0"/>
          </a:p>
          <a:p>
            <a:pPr>
              <a:buFont typeface="+mj-lt"/>
              <a:buAutoNum type="alphaUcPeriod"/>
            </a:pPr>
            <a:r>
              <a:rPr lang="fr-CA" sz="1600" dirty="0" smtClean="0"/>
              <a:t>Bilan du transfert d’énergie, de l’énergie additionnelle consommée par l’utilisation de thermopompe et l’économie de GES produit par le transfert d’énergie entre les systèmes </a:t>
            </a:r>
            <a:r>
              <a:rPr lang="fr-CA" sz="1600" b="1" u="sng" dirty="0" smtClean="0"/>
              <a:t>sélectionnés</a:t>
            </a:r>
            <a:r>
              <a:rPr lang="fr-CA" sz="1600" dirty="0" smtClean="0"/>
              <a:t>;</a:t>
            </a:r>
          </a:p>
          <a:p>
            <a:pPr>
              <a:buFont typeface="+mj-lt"/>
              <a:buAutoNum type="alphaUcPeriod"/>
            </a:pPr>
            <a:r>
              <a:rPr lang="fr-CA" sz="1600" dirty="0" smtClean="0"/>
              <a:t>Bilan du réseau caloporteur. </a:t>
            </a:r>
            <a:endParaRPr lang="fr-CA" sz="1600" dirty="0"/>
          </a:p>
        </p:txBody>
      </p:sp>
      <p:sp>
        <p:nvSpPr>
          <p:cNvPr id="6" name="Espace réservé du contenu 3"/>
          <p:cNvSpPr>
            <a:spLocks noGrp="1"/>
          </p:cNvSpPr>
          <p:nvPr>
            <p:ph sz="half" idx="2"/>
            <p:custDataLst>
              <p:tags r:id="rId4"/>
            </p:custDataLst>
          </p:nvPr>
        </p:nvSpPr>
        <p:spPr>
          <a:xfrm>
            <a:off x="5037253" y="4778916"/>
            <a:ext cx="6545147" cy="1569303"/>
          </a:xfrm>
        </p:spPr>
        <p:txBody>
          <a:bodyPr/>
          <a:lstStyle/>
          <a:p>
            <a:pPr marL="0" indent="0">
              <a:buNone/>
            </a:pPr>
            <a:r>
              <a:rPr lang="fr-CA" sz="1600" u="sng" dirty="0" smtClean="0"/>
              <a:t>Validation des résultats du simulateur avec les études suivantes :</a:t>
            </a:r>
          </a:p>
          <a:p>
            <a:pPr>
              <a:buFontTx/>
              <a:buChar char="-"/>
            </a:pPr>
            <a:r>
              <a:rPr lang="fr-CA" sz="1400" dirty="0" smtClean="0"/>
              <a:t>« Utilisation des mines abandonnées du Canada comme source d’énergie thermique », </a:t>
            </a:r>
            <a:r>
              <a:rPr lang="fr-CA" sz="1400" dirty="0" err="1" smtClean="0"/>
              <a:t>dépt</a:t>
            </a:r>
            <a:r>
              <a:rPr lang="fr-CA" sz="1400" dirty="0" smtClean="0"/>
              <a:t>. des sciences de la terre, Université de Carleton, Ottawa;</a:t>
            </a:r>
          </a:p>
          <a:p>
            <a:pPr>
              <a:buFontTx/>
              <a:buChar char="-"/>
            </a:pPr>
            <a:r>
              <a:rPr lang="fr-CA" sz="1400" dirty="0" smtClean="0"/>
              <a:t>Étude des systèmes </a:t>
            </a:r>
            <a:r>
              <a:rPr lang="fr-CA" sz="1400" dirty="0"/>
              <a:t>de récupération de chaleur </a:t>
            </a:r>
            <a:r>
              <a:rPr lang="fr-CA" sz="1400" dirty="0" smtClean="0"/>
              <a:t>sur les évacuations d’air des mines combiné </a:t>
            </a:r>
            <a:r>
              <a:rPr lang="fr-CA" sz="1400" dirty="0"/>
              <a:t>avec </a:t>
            </a:r>
            <a:r>
              <a:rPr lang="fr-CA" sz="1400" dirty="0" smtClean="0"/>
              <a:t>des échangeurs </a:t>
            </a:r>
            <a:r>
              <a:rPr lang="fr-CA" sz="1400" dirty="0"/>
              <a:t>de </a:t>
            </a:r>
            <a:r>
              <a:rPr lang="fr-CA" sz="1400" dirty="0" smtClean="0"/>
              <a:t>chaleur, Université de Vancouver du Canada</a:t>
            </a:r>
          </a:p>
          <a:p>
            <a:pPr>
              <a:buFontTx/>
              <a:buChar char="-"/>
            </a:pPr>
            <a:endParaRPr lang="fr-CA" sz="1600" dirty="0" smtClean="0"/>
          </a:p>
          <a:p>
            <a:pPr>
              <a:buFontTx/>
              <a:buChar char="-"/>
            </a:pPr>
            <a:endParaRPr lang="fr-CA" sz="1600" dirty="0" smtClean="0"/>
          </a:p>
          <a:p>
            <a:pPr>
              <a:buFontTx/>
              <a:buChar char="-"/>
            </a:pPr>
            <a:endParaRPr lang="fr-CA" sz="1600" u="sng" dirty="0" smtClean="0"/>
          </a:p>
          <a:p>
            <a:pPr marL="0" indent="0">
              <a:buNone/>
            </a:pPr>
            <a:endParaRPr lang="fr-CA" sz="1600" u="sng" dirty="0" smtClean="0"/>
          </a:p>
        </p:txBody>
      </p:sp>
      <p:pic>
        <p:nvPicPr>
          <p:cNvPr id="4" name="Espace réservé du contenu 3"/>
          <p:cNvPicPr>
            <a:picLocks noGrp="1" noChangeAspect="1"/>
          </p:cNvPicPr>
          <p:nvPr>
            <p:ph sz="half" idx="2"/>
            <p:custDataLst>
              <p:tags r:id="rId5"/>
            </p:custDataLst>
          </p:nvPr>
        </p:nvPicPr>
        <p:blipFill rotWithShape="1">
          <a:blip r:embed="rId8">
            <a:extLst>
              <a:ext uri="{28A0092B-C50C-407E-A947-70E740481C1C}">
                <a14:useLocalDpi xmlns:a14="http://schemas.microsoft.com/office/drawing/2010/main" val="0"/>
              </a:ext>
            </a:extLst>
          </a:blip>
          <a:srcRect/>
          <a:stretch/>
        </p:blipFill>
        <p:spPr>
          <a:xfrm>
            <a:off x="757238" y="1199143"/>
            <a:ext cx="3970337" cy="5240854"/>
          </a:xfrm>
        </p:spPr>
      </p:pic>
    </p:spTree>
    <p:extLst>
      <p:ext uri="{BB962C8B-B14F-4D97-AF65-F5344CB8AC3E}">
        <p14:creationId xmlns:p14="http://schemas.microsoft.com/office/powerpoint/2010/main" val="2071820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custDataLst>
              <p:tags r:id="rId1"/>
            </p:custDataLst>
          </p:nvPr>
        </p:nvSpPr>
        <p:spPr>
          <a:xfrm>
            <a:off x="363175" y="274638"/>
            <a:ext cx="10972800" cy="1143000"/>
          </a:xfrm>
        </p:spPr>
        <p:txBody>
          <a:bodyPr/>
          <a:lstStyle/>
          <a:p>
            <a:pPr eaLnBrk="1" hangingPunct="1"/>
            <a:r>
              <a:rPr lang="fr-FR" altLang="fr-FR" sz="4500" dirty="0"/>
              <a:t>Table des matières</a:t>
            </a:r>
          </a:p>
        </p:txBody>
      </p:sp>
      <p:sp>
        <p:nvSpPr>
          <p:cNvPr id="26627" name="Content Placeholder 2"/>
          <p:cNvSpPr>
            <a:spLocks noGrp="1"/>
          </p:cNvSpPr>
          <p:nvPr>
            <p:ph idx="1"/>
            <p:custDataLst>
              <p:tags r:id="rId2"/>
            </p:custDataLst>
          </p:nvPr>
        </p:nvSpPr>
        <p:spPr>
          <a:xfrm>
            <a:off x="442886" y="1417956"/>
            <a:ext cx="10893089" cy="3421673"/>
          </a:xfrm>
        </p:spPr>
        <p:txBody>
          <a:bodyPr/>
          <a:lstStyle/>
          <a:p>
            <a:pPr marL="514350" indent="-514350" eaLnBrk="1" hangingPunct="1">
              <a:buFont typeface="+mj-lt"/>
              <a:buAutoNum type="arabicPeriod"/>
              <a:defRPr/>
            </a:pPr>
            <a:r>
              <a:rPr lang="fr-FR" altLang="fr-FR" sz="3600" dirty="0" smtClean="0"/>
              <a:t>Introduction</a:t>
            </a:r>
          </a:p>
          <a:p>
            <a:pPr marL="514350" indent="-514350" eaLnBrk="1" hangingPunct="1">
              <a:buFont typeface="+mj-lt"/>
              <a:buAutoNum type="arabicPeriod"/>
              <a:defRPr/>
            </a:pPr>
            <a:r>
              <a:rPr lang="fr-FR" altLang="fr-FR" sz="3600" dirty="0" smtClean="0"/>
              <a:t>Fonctionnement du simulateur</a:t>
            </a:r>
          </a:p>
          <a:p>
            <a:pPr marL="514350" indent="-514350" eaLnBrk="1" hangingPunct="1">
              <a:buFont typeface="+mj-lt"/>
              <a:buAutoNum type="arabicPeriod"/>
              <a:defRPr/>
            </a:pPr>
            <a:r>
              <a:rPr lang="fr-FR" altLang="fr-FR" sz="3600" dirty="0" smtClean="0"/>
              <a:t>Paramètres d’entrées et sorties du simulateur</a:t>
            </a:r>
          </a:p>
          <a:p>
            <a:pPr marL="514350" indent="-514350" eaLnBrk="1" hangingPunct="1">
              <a:buFont typeface="+mj-lt"/>
              <a:buAutoNum type="arabicPeriod"/>
              <a:defRPr/>
            </a:pPr>
            <a:r>
              <a:rPr lang="fr-FR" altLang="fr-FR" sz="3600" dirty="0" smtClean="0"/>
              <a:t>Exemple de simulation</a:t>
            </a:r>
            <a:endParaRPr lang="fr-FR" altLang="fr-FR" sz="3600" dirty="0"/>
          </a:p>
          <a:p>
            <a:pPr marL="514350" indent="-514350" eaLnBrk="1" hangingPunct="1">
              <a:buFont typeface="+mj-lt"/>
              <a:buAutoNum type="arabicPeriod"/>
              <a:defRPr/>
            </a:pPr>
            <a:r>
              <a:rPr lang="fr-FR" altLang="fr-FR" sz="3600" dirty="0" smtClean="0"/>
              <a:t>Prochaines étapes</a:t>
            </a:r>
            <a:endParaRPr lang="fr-FR" altLang="fr-FR" sz="3600" dirty="0"/>
          </a:p>
          <a:p>
            <a:pPr marL="0" indent="0" eaLnBrk="1" hangingPunct="1">
              <a:buNone/>
              <a:defRPr/>
            </a:pPr>
            <a:endParaRPr lang="fr-FR" altLang="fr-FR" sz="3600" dirty="0" smtClean="0"/>
          </a:p>
        </p:txBody>
      </p:sp>
      <p:sp>
        <p:nvSpPr>
          <p:cNvPr id="2" name="Espace réservé du numéro de diapositive 1"/>
          <p:cNvSpPr>
            <a:spLocks noGrp="1"/>
          </p:cNvSpPr>
          <p:nvPr>
            <p:ph type="sldNum" sz="quarter" idx="12"/>
            <p:custDataLst>
              <p:tags r:id="rId3"/>
            </p:custDataLst>
          </p:nvPr>
        </p:nvSpPr>
        <p:spPr/>
        <p:txBody>
          <a:bodyPr/>
          <a:lstStyle/>
          <a:p>
            <a:pPr>
              <a:defRPr/>
            </a:pPr>
            <a:fld id="{6A2082A8-F307-41C3-A6BF-1373D21847CF}" type="slidenum">
              <a:rPr lang="fr-CA" smtClean="0"/>
              <a:pPr>
                <a:defRPr/>
              </a:pPr>
              <a:t>2</a:t>
            </a:fld>
            <a:endParaRPr lang="fr-CA"/>
          </a:p>
        </p:txBody>
      </p:sp>
      <p:sp>
        <p:nvSpPr>
          <p:cNvPr id="3" name="ZoneTexte 2"/>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smtClean="0"/>
              <a:t>4. Exemple de simulation</a:t>
            </a:r>
            <a:r>
              <a:rPr lang="fr-FR" altLang="fr-FR" sz="2400" dirty="0"/>
              <a:t/>
            </a:r>
            <a:br>
              <a:rPr lang="fr-FR" altLang="fr-FR" sz="2400" dirty="0"/>
            </a:br>
            <a:r>
              <a:rPr lang="fr-FR" altLang="fr-FR" sz="2400" dirty="0" smtClean="0"/>
              <a:t>Exemple d’Infrastructure minière - Éléonore </a:t>
            </a:r>
            <a:r>
              <a:rPr lang="fr-FR" altLang="fr-FR" sz="2400" dirty="0"/>
              <a:t>de </a:t>
            </a:r>
            <a:r>
              <a:rPr lang="fr-CA" sz="2400" dirty="0" err="1" smtClean="0"/>
              <a:t>Newmont</a:t>
            </a:r>
            <a:r>
              <a:rPr lang="fr-FR" altLang="fr-FR" sz="2400" dirty="0" smtClean="0"/>
              <a:t> </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B377862A-3FCE-48BF-89E1-2289CF69A058}" type="slidenum">
              <a:rPr lang="fr-CA" smtClean="0"/>
              <a:pPr>
                <a:defRPr/>
              </a:pPr>
              <a:t>20</a:t>
            </a:fld>
            <a:endParaRPr lang="fr-CA"/>
          </a:p>
        </p:txBody>
      </p:sp>
      <p:sp>
        <p:nvSpPr>
          <p:cNvPr id="9" name="Espace réservé du contenu 7"/>
          <p:cNvSpPr txBox="1">
            <a:spLocks/>
          </p:cNvSpPr>
          <p:nvPr>
            <p:custDataLst>
              <p:tags r:id="rId3"/>
            </p:custDataLst>
          </p:nvPr>
        </p:nvSpPr>
        <p:spPr>
          <a:xfrm>
            <a:off x="541128" y="1610672"/>
            <a:ext cx="3765423" cy="1835055"/>
          </a:xfrm>
          <a:prstGeom prst="rect">
            <a:avLst/>
          </a:prstGeom>
        </p:spPr>
        <p:txBody>
          <a:bodyPr/>
          <a:lstStyle>
            <a:lvl1pPr marL="168821" indent="-168821" algn="l" defTabSz="675284" rtl="0" eaLnBrk="1" latinLnBrk="0" hangingPunct="1">
              <a:lnSpc>
                <a:spcPct val="90000"/>
              </a:lnSpc>
              <a:spcBef>
                <a:spcPts val="739"/>
              </a:spcBef>
              <a:buFont typeface="Arial" panose="020B0604020202020204" pitchFamily="34" charset="0"/>
              <a:buChar char="•"/>
              <a:defRPr sz="2068" kern="1200">
                <a:solidFill>
                  <a:schemeClr val="tx1"/>
                </a:solidFill>
                <a:latin typeface="+mn-lt"/>
                <a:ea typeface="+mn-ea"/>
                <a:cs typeface="+mn-cs"/>
              </a:defRPr>
            </a:lvl1pPr>
            <a:lvl2pPr marL="506463" indent="-168821" algn="l" defTabSz="675284"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4106" indent="-168821" algn="l" defTabSz="675284"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748"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9390"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7032"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674"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2317"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959" indent="-168821" algn="l" defTabSz="675284"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a:lstStyle>
          <a:p>
            <a:pPr marL="0" indent="0">
              <a:buNone/>
            </a:pPr>
            <a:r>
              <a:rPr lang="fr-CA" dirty="0">
                <a:solidFill>
                  <a:prstClr val="black"/>
                </a:solidFill>
                <a:latin typeface="Calibri" panose="020F0502020204030204"/>
              </a:rPr>
              <a:t>Le projet Éléonore est un site minier de grande envergure :</a:t>
            </a:r>
          </a:p>
          <a:p>
            <a:r>
              <a:rPr lang="fr-CA" dirty="0">
                <a:solidFill>
                  <a:prstClr val="black"/>
                </a:solidFill>
                <a:latin typeface="Calibri" panose="020F0502020204030204"/>
              </a:rPr>
              <a:t>É</a:t>
            </a:r>
            <a:r>
              <a:rPr lang="fr-CA" dirty="0" smtClean="0">
                <a:solidFill>
                  <a:prstClr val="black"/>
                </a:solidFill>
                <a:latin typeface="Calibri" panose="020F0502020204030204"/>
              </a:rPr>
              <a:t>quipe </a:t>
            </a:r>
            <a:r>
              <a:rPr lang="fr-CA" dirty="0">
                <a:solidFill>
                  <a:prstClr val="black"/>
                </a:solidFill>
                <a:latin typeface="Calibri" panose="020F0502020204030204"/>
              </a:rPr>
              <a:t>d’environ 800 employés</a:t>
            </a:r>
          </a:p>
          <a:p>
            <a:r>
              <a:rPr lang="fr-CA" dirty="0" smtClean="0">
                <a:solidFill>
                  <a:prstClr val="black"/>
                </a:solidFill>
              </a:rPr>
              <a:t>Objectif </a:t>
            </a:r>
            <a:r>
              <a:rPr lang="fr-CA" dirty="0">
                <a:solidFill>
                  <a:prstClr val="black"/>
                </a:solidFill>
              </a:rPr>
              <a:t>de 7000 </a:t>
            </a:r>
            <a:r>
              <a:rPr lang="fr-CA" dirty="0" smtClean="0">
                <a:solidFill>
                  <a:prstClr val="black"/>
                </a:solidFill>
              </a:rPr>
              <a:t>t/jour</a:t>
            </a:r>
          </a:p>
          <a:p>
            <a:r>
              <a:rPr lang="fr-CA" dirty="0" smtClean="0">
                <a:solidFill>
                  <a:prstClr val="black"/>
                </a:solidFill>
                <a:latin typeface="Calibri" panose="020F0502020204030204"/>
              </a:rPr>
              <a:t>Situé à la Baie-James (Québec)</a:t>
            </a:r>
            <a:endParaRPr lang="fr-CA" dirty="0">
              <a:solidFill>
                <a:prstClr val="black"/>
              </a:solidFill>
              <a:latin typeface="Calibri" panose="020F0502020204030204"/>
            </a:endParaRPr>
          </a:p>
          <a:p>
            <a:pPr marL="0" indent="0">
              <a:buNone/>
            </a:pPr>
            <a:endParaRPr lang="fr-CA" dirty="0">
              <a:solidFill>
                <a:prstClr val="black"/>
              </a:solidFill>
              <a:latin typeface="Calibri" panose="020F0502020204030204"/>
            </a:endParaRPr>
          </a:p>
        </p:txBody>
      </p:sp>
      <p:sp>
        <p:nvSpPr>
          <p:cNvPr id="10" name="Espace réservé du contenu 5"/>
          <p:cNvSpPr txBox="1">
            <a:spLocks/>
          </p:cNvSpPr>
          <p:nvPr>
            <p:custDataLst>
              <p:tags r:id="rId4"/>
            </p:custDataLst>
          </p:nvPr>
        </p:nvSpPr>
        <p:spPr bwMode="auto">
          <a:xfrm>
            <a:off x="271549" y="4190365"/>
            <a:ext cx="3812771" cy="208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5697B"/>
              </a:buClr>
              <a:buFont typeface="Wingdings" pitchFamily="2" charset="2"/>
              <a:buChar char="§"/>
              <a:defRPr sz="24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5697B"/>
              </a:buClr>
              <a:buFont typeface="Wingdings" pitchFamily="2" charset="2"/>
              <a:buChar char="§"/>
              <a:defRPr sz="20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5697B"/>
              </a:buClr>
              <a:buFont typeface="Wingdings" pitchFamily="2" charset="2"/>
              <a:buChar char="§"/>
              <a:defRPr sz="18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5697B"/>
              </a:buClr>
              <a:buFont typeface="Wingdings" pitchFamily="2" charset="2"/>
              <a:buChar char="§"/>
              <a:defRPr sz="16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5697B"/>
              </a:buClr>
              <a:buFont typeface="Wingdings" pitchFamily="2" charset="2"/>
              <a:buChar char="§"/>
              <a:defRPr sz="16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Wingdings" pitchFamily="2" charset="2"/>
              <a:buNone/>
            </a:pPr>
            <a:r>
              <a:rPr lang="fr-CA" sz="1200" dirty="0" smtClean="0">
                <a:solidFill>
                  <a:prstClr val="black"/>
                </a:solidFill>
                <a:latin typeface="Calibri" panose="020F0502020204030204"/>
              </a:rPr>
              <a:t>Notes :</a:t>
            </a:r>
          </a:p>
          <a:p>
            <a:pPr>
              <a:buFontTx/>
              <a:buChar char="-"/>
            </a:pPr>
            <a:r>
              <a:rPr lang="fr-CA" sz="1200" dirty="0" smtClean="0">
                <a:solidFill>
                  <a:prstClr val="black"/>
                </a:solidFill>
                <a:latin typeface="Calibri" panose="020F0502020204030204"/>
              </a:rPr>
              <a:t>Les consommations d’énergies des sources et des charges dans l’exemple sont estimées selon différentes hypothèses permettant de simplifier l’analyse et de déterminer un ordre de grandeur approximatif des consommations. Les différentes hypothèses devront être confirmées adéquatement avant la mise en œuvre de techniques de récupération d’énergie. </a:t>
            </a:r>
          </a:p>
          <a:p>
            <a:pPr>
              <a:buFontTx/>
              <a:buChar char="-"/>
            </a:pPr>
            <a:r>
              <a:rPr lang="fr-CA" sz="1200" dirty="0">
                <a:solidFill>
                  <a:prstClr val="black"/>
                </a:solidFill>
                <a:latin typeface="Calibri" panose="020F0502020204030204"/>
              </a:rPr>
              <a:t>Référence : </a:t>
            </a:r>
            <a:r>
              <a:rPr lang="fr-CA" sz="1200" dirty="0" smtClean="0">
                <a:solidFill>
                  <a:prstClr val="black"/>
                </a:solidFill>
                <a:latin typeface="Calibri" panose="020F0502020204030204"/>
              </a:rPr>
              <a:t>Éléonore </a:t>
            </a:r>
            <a:r>
              <a:rPr lang="fr-CA" sz="1200" dirty="0">
                <a:solidFill>
                  <a:prstClr val="black"/>
                </a:solidFill>
                <a:latin typeface="Calibri" panose="020F0502020204030204"/>
              </a:rPr>
              <a:t>2018</a:t>
            </a:r>
          </a:p>
          <a:p>
            <a:pPr>
              <a:buFontTx/>
              <a:buChar char="-"/>
            </a:pPr>
            <a:endParaRPr lang="fr-CA" sz="1200" dirty="0" smtClean="0">
              <a:solidFill>
                <a:prstClr val="black"/>
              </a:solidFill>
              <a:latin typeface="Calibri" panose="020F0502020204030204"/>
            </a:endParaRPr>
          </a:p>
          <a:p>
            <a:pPr marL="0" indent="0">
              <a:buNone/>
            </a:pPr>
            <a:endParaRPr lang="fr-CA" sz="1200" dirty="0">
              <a:solidFill>
                <a:prstClr val="black"/>
              </a:solidFill>
              <a:latin typeface="Calibri" panose="020F0502020204030204"/>
            </a:endParaRPr>
          </a:p>
        </p:txBody>
      </p:sp>
      <p:pic>
        <p:nvPicPr>
          <p:cNvPr id="12" name="Espace réservé du contenu 10"/>
          <p:cNvPicPr>
            <a:picLocks noGrp="1" noChangeAspect="1"/>
          </p:cNvPicPr>
          <p:nvPr>
            <p:ph sz="quarter" idx="4"/>
            <p:custDataLst>
              <p:tags r:id="rId5"/>
            </p:custDataLst>
          </p:nvPr>
        </p:nvPicPr>
        <p:blipFill rotWithShape="1">
          <a:blip r:embed="rId7">
            <a:extLst>
              <a:ext uri="{28A0092B-C50C-407E-A947-70E740481C1C}">
                <a14:useLocalDpi xmlns:a14="http://schemas.microsoft.com/office/drawing/2010/main" val="0"/>
              </a:ext>
            </a:extLst>
          </a:blip>
          <a:srcRect/>
          <a:stretch/>
        </p:blipFill>
        <p:spPr>
          <a:xfrm>
            <a:off x="4139738" y="1299117"/>
            <a:ext cx="8070331" cy="5284725"/>
          </a:xfrm>
          <a:prstGeom prst="rect">
            <a:avLst/>
          </a:prstGeom>
        </p:spPr>
      </p:pic>
    </p:spTree>
    <p:extLst>
      <p:ext uri="{BB962C8B-B14F-4D97-AF65-F5344CB8AC3E}">
        <p14:creationId xmlns:p14="http://schemas.microsoft.com/office/powerpoint/2010/main" val="413666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smtClean="0"/>
              <a:t>4. Exemple de simulation</a:t>
            </a:r>
            <a:r>
              <a:rPr lang="fr-FR" altLang="fr-FR" sz="2400" dirty="0"/>
              <a:t/>
            </a:r>
            <a:br>
              <a:rPr lang="fr-FR" altLang="fr-FR" sz="2400" dirty="0"/>
            </a:br>
            <a:r>
              <a:rPr lang="fr-CA" altLang="fr-FR" sz="2400" dirty="0" smtClean="0"/>
              <a:t>Condition météo du site - Éléonore</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B377862A-3FCE-48BF-89E1-2289CF69A058}" type="slidenum">
              <a:rPr lang="fr-CA" smtClean="0"/>
              <a:pPr>
                <a:defRPr/>
              </a:pPr>
              <a:t>21</a:t>
            </a:fld>
            <a:endParaRPr lang="fr-CA"/>
          </a:p>
        </p:txBody>
      </p:sp>
      <p:pic>
        <p:nvPicPr>
          <p:cNvPr id="4" name="Espace réservé du contenu 3"/>
          <p:cNvPicPr>
            <a:picLocks noGrp="1" noChangeAspect="1"/>
          </p:cNvPicPr>
          <p:nvPr>
            <p:ph sz="quarter" idx="4"/>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21721" y="1227086"/>
            <a:ext cx="11353606" cy="5222658"/>
          </a:xfrm>
          <a:prstGeom prst="rect">
            <a:avLst/>
          </a:prstGeom>
        </p:spPr>
      </p:pic>
    </p:spTree>
    <p:extLst>
      <p:ext uri="{BB962C8B-B14F-4D97-AF65-F5344CB8AC3E}">
        <p14:creationId xmlns:p14="http://schemas.microsoft.com/office/powerpoint/2010/main" val="3946740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half" idx="2"/>
            <p:custDataLst>
              <p:tags r:id="rId1"/>
            </p:custDataLst>
          </p:nvPr>
        </p:nvPicPr>
        <p:blipFill rotWithShape="1">
          <a:blip r:embed="rId29">
            <a:extLst>
              <a:ext uri="{28A0092B-C50C-407E-A947-70E740481C1C}">
                <a14:useLocalDpi xmlns:a14="http://schemas.microsoft.com/office/drawing/2010/main" val="0"/>
              </a:ext>
            </a:extLst>
          </a:blip>
          <a:srcRect/>
          <a:stretch/>
        </p:blipFill>
        <p:spPr>
          <a:xfrm>
            <a:off x="428865" y="1235220"/>
            <a:ext cx="10981864" cy="5159232"/>
          </a:xfrm>
          <a:ln>
            <a:noFill/>
          </a:ln>
        </p:spPr>
      </p:pic>
      <p:sp>
        <p:nvSpPr>
          <p:cNvPr id="2" name="Titre 1"/>
          <p:cNvSpPr>
            <a:spLocks noGrp="1"/>
          </p:cNvSpPr>
          <p:nvPr>
            <p:ph type="title"/>
            <p:custDataLst>
              <p:tags r:id="rId2"/>
            </p:custDataLst>
          </p:nvPr>
        </p:nvSpPr>
        <p:spPr>
          <a:xfrm>
            <a:off x="353570" y="238155"/>
            <a:ext cx="10972800" cy="1143000"/>
          </a:xfrm>
        </p:spPr>
        <p:txBody>
          <a:bodyPr/>
          <a:lstStyle/>
          <a:p>
            <a:r>
              <a:rPr lang="fr-FR" altLang="fr-FR" sz="2400" dirty="0">
                <a:solidFill>
                  <a:srgbClr val="45697B"/>
                </a:solidFill>
              </a:rPr>
              <a:t>4</a:t>
            </a:r>
            <a:r>
              <a:rPr lang="fr-FR" altLang="fr-FR" sz="2400" dirty="0" smtClean="0">
                <a:solidFill>
                  <a:srgbClr val="45697B"/>
                </a:solidFill>
              </a:rPr>
              <a:t>. Exemple de simulation</a:t>
            </a:r>
            <a:br>
              <a:rPr lang="fr-FR" altLang="fr-FR" sz="2400" dirty="0" smtClean="0">
                <a:solidFill>
                  <a:srgbClr val="45697B"/>
                </a:solidFill>
              </a:rPr>
            </a:br>
            <a:r>
              <a:rPr lang="fr-FR" altLang="fr-FR" sz="2400" dirty="0" smtClean="0">
                <a:solidFill>
                  <a:srgbClr val="45697B"/>
                </a:solidFill>
              </a:rPr>
              <a:t>Systèmes disponibles sur le site minier</a:t>
            </a:r>
            <a:endParaRPr lang="fr-CA" sz="2400" dirty="0"/>
          </a:p>
        </p:txBody>
      </p:sp>
      <p:sp>
        <p:nvSpPr>
          <p:cNvPr id="7" name="Espace réservé du numéro de diapositive 6"/>
          <p:cNvSpPr>
            <a:spLocks noGrp="1"/>
          </p:cNvSpPr>
          <p:nvPr>
            <p:ph type="sldNum" sz="quarter" idx="12"/>
            <p:custDataLst>
              <p:tags r:id="rId3"/>
            </p:custDataLst>
          </p:nvPr>
        </p:nvSpPr>
        <p:spPr/>
        <p:txBody>
          <a:bodyPr/>
          <a:lstStyle/>
          <a:p>
            <a:pPr>
              <a:defRPr/>
            </a:pPr>
            <a:fld id="{9077198E-AA1E-49BE-9293-1EADDC5DA5E8}" type="slidenum">
              <a:rPr lang="fr-CA" smtClean="0"/>
              <a:pPr>
                <a:defRPr/>
              </a:pPr>
              <a:t>22</a:t>
            </a:fld>
            <a:endParaRPr lang="fr-CA" dirty="0"/>
          </a:p>
        </p:txBody>
      </p:sp>
      <p:pic>
        <p:nvPicPr>
          <p:cNvPr id="17" name="Espace réservé du contenu 12"/>
          <p:cNvPicPr>
            <a:picLocks noGrp="1" noChangeAspect="1"/>
          </p:cNvPicPr>
          <p:nvPr>
            <p:ph sz="half" idx="2"/>
            <p:custDataLst>
              <p:tags r:id="rId4"/>
            </p:custDataLst>
          </p:nvPr>
        </p:nvPicPr>
        <p:blipFill rotWithShape="1">
          <a:blip r:embed="rId30">
            <a:extLst>
              <a:ext uri="{28A0092B-C50C-407E-A947-70E740481C1C}">
                <a14:useLocalDpi xmlns:a14="http://schemas.microsoft.com/office/drawing/2010/main" val="0"/>
              </a:ext>
            </a:extLst>
          </a:blip>
          <a:srcRect/>
          <a:stretch/>
        </p:blipFill>
        <p:spPr>
          <a:xfrm>
            <a:off x="8241024" y="4861781"/>
            <a:ext cx="1297280" cy="94230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1" name="Espace réservé du contenu 12"/>
          <p:cNvPicPr>
            <a:picLocks noGrp="1" noChangeAspect="1"/>
          </p:cNvPicPr>
          <p:nvPr>
            <p:ph sz="half" idx="2"/>
            <p:custDataLst>
              <p:tags r:id="rId5"/>
            </p:custDataLst>
          </p:nvPr>
        </p:nvPicPr>
        <p:blipFill rotWithShape="1">
          <a:blip r:embed="rId31">
            <a:extLst>
              <a:ext uri="{28A0092B-C50C-407E-A947-70E740481C1C}">
                <a14:useLocalDpi xmlns:a14="http://schemas.microsoft.com/office/drawing/2010/main" val="0"/>
              </a:ext>
            </a:extLst>
          </a:blip>
          <a:srcRect/>
          <a:stretch/>
        </p:blipFill>
        <p:spPr>
          <a:xfrm>
            <a:off x="10257458" y="2095923"/>
            <a:ext cx="1425865" cy="116975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2" name="Espace réservé du contenu 1"/>
          <p:cNvPicPr>
            <a:picLocks noGrp="1" noChangeAspect="1"/>
          </p:cNvPicPr>
          <p:nvPr>
            <p:ph sz="half" idx="2"/>
            <p:custDataLst>
              <p:tags r:id="rId6"/>
            </p:custDataLst>
          </p:nvPr>
        </p:nvPicPr>
        <p:blipFill rotWithShape="1">
          <a:blip r:embed="rId32">
            <a:extLst>
              <a:ext uri="{28A0092B-C50C-407E-A947-70E740481C1C}">
                <a14:useLocalDpi xmlns:a14="http://schemas.microsoft.com/office/drawing/2010/main" val="0"/>
              </a:ext>
            </a:extLst>
          </a:blip>
          <a:srcRect/>
          <a:stretch/>
        </p:blipFill>
        <p:spPr>
          <a:xfrm>
            <a:off x="10161289" y="447441"/>
            <a:ext cx="1510966" cy="81184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4" name="Espace réservé du contenu 12"/>
          <p:cNvPicPr>
            <a:picLocks noGrp="1" noChangeAspect="1"/>
          </p:cNvPicPr>
          <p:nvPr>
            <p:ph sz="half" idx="2"/>
            <p:custDataLst>
              <p:tags r:id="rId7"/>
            </p:custDataLst>
          </p:nvPr>
        </p:nvPicPr>
        <p:blipFill rotWithShape="1">
          <a:blip r:embed="rId33">
            <a:extLst>
              <a:ext uri="{28A0092B-C50C-407E-A947-70E740481C1C}">
                <a14:useLocalDpi xmlns:a14="http://schemas.microsoft.com/office/drawing/2010/main" val="0"/>
              </a:ext>
            </a:extLst>
          </a:blip>
          <a:srcRect/>
          <a:stretch/>
        </p:blipFill>
        <p:spPr>
          <a:xfrm>
            <a:off x="2504167" y="4931664"/>
            <a:ext cx="1496333" cy="88352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0" name="Espace réservé du contenu 12"/>
          <p:cNvPicPr>
            <a:picLocks noGrp="1" noChangeAspect="1"/>
          </p:cNvPicPr>
          <p:nvPr>
            <p:ph sz="half" idx="2"/>
            <p:custDataLst>
              <p:tags r:id="rId8"/>
            </p:custDataLst>
          </p:nvPr>
        </p:nvPicPr>
        <p:blipFill rotWithShape="1">
          <a:blip r:embed="rId34">
            <a:extLst>
              <a:ext uri="{28A0092B-C50C-407E-A947-70E740481C1C}">
                <a14:useLocalDpi xmlns:a14="http://schemas.microsoft.com/office/drawing/2010/main" val="0"/>
              </a:ext>
            </a:extLst>
          </a:blip>
          <a:srcRect/>
          <a:stretch/>
        </p:blipFill>
        <p:spPr>
          <a:xfrm>
            <a:off x="711652" y="4307407"/>
            <a:ext cx="1213088" cy="716282"/>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5" name="Espace réservé du contenu 1"/>
          <p:cNvPicPr>
            <a:picLocks noGrp="1" noChangeAspect="1"/>
          </p:cNvPicPr>
          <p:nvPr>
            <p:ph sz="half" idx="2"/>
            <p:custDataLst>
              <p:tags r:id="rId9"/>
            </p:custDataLst>
          </p:nvPr>
        </p:nvPicPr>
        <p:blipFill rotWithShape="1">
          <a:blip r:embed="rId35">
            <a:extLst>
              <a:ext uri="{28A0092B-C50C-407E-A947-70E740481C1C}">
                <a14:useLocalDpi xmlns:a14="http://schemas.microsoft.com/office/drawing/2010/main" val="0"/>
              </a:ext>
            </a:extLst>
          </a:blip>
          <a:srcRect/>
          <a:stretch/>
        </p:blipFill>
        <p:spPr>
          <a:xfrm>
            <a:off x="467275" y="1277391"/>
            <a:ext cx="1456776" cy="78919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10" name="Connecteur droit avec flèche 9"/>
          <p:cNvCxnSpPr>
            <a:stCxn id="25" idx="3"/>
          </p:cNvCxnSpPr>
          <p:nvPr>
            <p:custDataLst>
              <p:tags r:id="rId10"/>
            </p:custDataLst>
          </p:nvPr>
        </p:nvCxnSpPr>
        <p:spPr>
          <a:xfrm>
            <a:off x="1924051" y="1671988"/>
            <a:ext cx="2822277" cy="1247920"/>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8" name="Connecteur droit avec flèche 27"/>
          <p:cNvCxnSpPr>
            <a:stCxn id="22" idx="1"/>
          </p:cNvCxnSpPr>
          <p:nvPr>
            <p:custDataLst>
              <p:tags r:id="rId11"/>
            </p:custDataLst>
          </p:nvPr>
        </p:nvCxnSpPr>
        <p:spPr>
          <a:xfrm flipH="1">
            <a:off x="6000750" y="853366"/>
            <a:ext cx="4160539" cy="1242557"/>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34" name="Espace réservé du contenu 1"/>
          <p:cNvPicPr>
            <a:picLocks noGrp="1" noChangeAspect="1"/>
          </p:cNvPicPr>
          <p:nvPr>
            <p:ph sz="half" idx="2"/>
            <p:custDataLst>
              <p:tags r:id="rId12"/>
            </p:custDataLst>
          </p:nvPr>
        </p:nvPicPr>
        <p:blipFill rotWithShape="1">
          <a:blip r:embed="rId36">
            <a:extLst>
              <a:ext uri="{28A0092B-C50C-407E-A947-70E740481C1C}">
                <a14:useLocalDpi xmlns:a14="http://schemas.microsoft.com/office/drawing/2010/main" val="0"/>
              </a:ext>
            </a:extLst>
          </a:blip>
          <a:srcRect/>
          <a:stretch/>
        </p:blipFill>
        <p:spPr>
          <a:xfrm>
            <a:off x="669629" y="2747125"/>
            <a:ext cx="1558460" cy="83736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35" name="Connecteur droit avec flèche 34"/>
          <p:cNvCxnSpPr>
            <a:stCxn id="34" idx="3"/>
          </p:cNvCxnSpPr>
          <p:nvPr>
            <p:custDataLst>
              <p:tags r:id="rId13"/>
            </p:custDataLst>
          </p:nvPr>
        </p:nvCxnSpPr>
        <p:spPr>
          <a:xfrm flipV="1">
            <a:off x="2228089" y="2758934"/>
            <a:ext cx="973292" cy="406875"/>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38" name="Espace réservé du contenu 1"/>
          <p:cNvPicPr>
            <a:picLocks noGrp="1" noChangeAspect="1"/>
          </p:cNvPicPr>
          <p:nvPr>
            <p:ph sz="half" idx="2"/>
            <p:custDataLst>
              <p:tags r:id="rId14"/>
            </p:custDataLst>
          </p:nvPr>
        </p:nvPicPr>
        <p:blipFill rotWithShape="1">
          <a:blip r:embed="rId37">
            <a:extLst>
              <a:ext uri="{28A0092B-C50C-407E-A947-70E740481C1C}">
                <a14:useLocalDpi xmlns:a14="http://schemas.microsoft.com/office/drawing/2010/main" val="0"/>
              </a:ext>
            </a:extLst>
          </a:blip>
          <a:srcRect/>
          <a:stretch/>
        </p:blipFill>
        <p:spPr>
          <a:xfrm>
            <a:off x="10364306" y="4129646"/>
            <a:ext cx="1392935" cy="121452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39" name="Connecteur droit avec flèche 38"/>
          <p:cNvCxnSpPr>
            <a:stCxn id="38" idx="1"/>
          </p:cNvCxnSpPr>
          <p:nvPr>
            <p:custDataLst>
              <p:tags r:id="rId15"/>
            </p:custDataLst>
          </p:nvPr>
        </p:nvCxnSpPr>
        <p:spPr>
          <a:xfrm flipH="1" flipV="1">
            <a:off x="6783542" y="2531363"/>
            <a:ext cx="3580764" cy="2205548"/>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9" name="Connecteur droit avec flèche 48"/>
          <p:cNvCxnSpPr>
            <a:stCxn id="21" idx="1"/>
          </p:cNvCxnSpPr>
          <p:nvPr>
            <p:custDataLst>
              <p:tags r:id="rId16"/>
            </p:custDataLst>
          </p:nvPr>
        </p:nvCxnSpPr>
        <p:spPr>
          <a:xfrm flipH="1">
            <a:off x="9045050" y="2680801"/>
            <a:ext cx="1212408" cy="446848"/>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53" name="Connecteur droit avec flèche 52"/>
          <p:cNvCxnSpPr>
            <a:stCxn id="20" idx="3"/>
          </p:cNvCxnSpPr>
          <p:nvPr>
            <p:custDataLst>
              <p:tags r:id="rId17"/>
            </p:custDataLst>
          </p:nvPr>
        </p:nvCxnSpPr>
        <p:spPr>
          <a:xfrm flipV="1">
            <a:off x="1924740" y="4307407"/>
            <a:ext cx="3783910" cy="358141"/>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58" name="Connecteur droit avec flèche 57"/>
          <p:cNvCxnSpPr>
            <a:stCxn id="24" idx="3"/>
          </p:cNvCxnSpPr>
          <p:nvPr>
            <p:custDataLst>
              <p:tags r:id="rId18"/>
            </p:custDataLst>
          </p:nvPr>
        </p:nvCxnSpPr>
        <p:spPr>
          <a:xfrm>
            <a:off x="4000500" y="5373427"/>
            <a:ext cx="1854200" cy="671773"/>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61" name="Connecteur droit avec flèche 60"/>
          <p:cNvCxnSpPr>
            <a:stCxn id="17" idx="0"/>
          </p:cNvCxnSpPr>
          <p:nvPr>
            <p:custDataLst>
              <p:tags r:id="rId19"/>
            </p:custDataLst>
          </p:nvPr>
        </p:nvCxnSpPr>
        <p:spPr>
          <a:xfrm flipH="1" flipV="1">
            <a:off x="7437329" y="4103462"/>
            <a:ext cx="1452335" cy="758319"/>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67" name="ZoneTexte 66"/>
          <p:cNvSpPr txBox="1"/>
          <p:nvPr>
            <p:custDataLst>
              <p:tags r:id="rId20"/>
            </p:custDataLst>
          </p:nvPr>
        </p:nvSpPr>
        <p:spPr>
          <a:xfrm>
            <a:off x="428865" y="2142058"/>
            <a:ext cx="1574347" cy="461665"/>
          </a:xfrm>
          <a:prstGeom prst="rect">
            <a:avLst/>
          </a:prstGeom>
          <a:solidFill>
            <a:schemeClr val="bg1"/>
          </a:solidFill>
        </p:spPr>
        <p:txBody>
          <a:bodyPr wrap="square" rtlCol="0">
            <a:spAutoFit/>
          </a:bodyPr>
          <a:lstStyle/>
          <a:p>
            <a:pPr algn="ctr"/>
            <a:r>
              <a:rPr lang="fr-CA" sz="1200" dirty="0" smtClean="0"/>
              <a:t>Système de filtration de l’Usine - (Q</a:t>
            </a:r>
            <a:r>
              <a:rPr lang="fr-CA" sz="1200" baseline="-25000" dirty="0" smtClean="0"/>
              <a:t>S1_EP</a:t>
            </a:r>
            <a:r>
              <a:rPr lang="fr-CA" sz="1200" dirty="0" smtClean="0"/>
              <a:t>)</a:t>
            </a:r>
            <a:endParaRPr lang="fr-CA" sz="1200" baseline="-25000" dirty="0"/>
          </a:p>
        </p:txBody>
      </p:sp>
      <p:sp>
        <p:nvSpPr>
          <p:cNvPr id="76" name="ZoneTexte 75"/>
          <p:cNvSpPr txBox="1"/>
          <p:nvPr>
            <p:custDataLst>
              <p:tags r:id="rId21"/>
            </p:custDataLst>
          </p:nvPr>
        </p:nvSpPr>
        <p:spPr>
          <a:xfrm>
            <a:off x="493251" y="3673702"/>
            <a:ext cx="2075302" cy="461665"/>
          </a:xfrm>
          <a:prstGeom prst="rect">
            <a:avLst/>
          </a:prstGeom>
          <a:solidFill>
            <a:schemeClr val="bg1"/>
          </a:solidFill>
        </p:spPr>
        <p:txBody>
          <a:bodyPr wrap="square" rtlCol="0">
            <a:spAutoFit/>
          </a:bodyPr>
          <a:lstStyle/>
          <a:p>
            <a:pPr algn="ctr"/>
            <a:r>
              <a:rPr lang="fr-CA" sz="1200" dirty="0" smtClean="0"/>
              <a:t>Usine de filtration</a:t>
            </a:r>
          </a:p>
          <a:p>
            <a:pPr algn="ctr"/>
            <a:r>
              <a:rPr lang="fr-CA" sz="1200" dirty="0" smtClean="0"/>
              <a:t>Évacuation d’air chaud - (Q</a:t>
            </a:r>
            <a:r>
              <a:rPr lang="fr-CA" sz="1200" baseline="-25000" dirty="0" smtClean="0"/>
              <a:t>S2b</a:t>
            </a:r>
            <a:r>
              <a:rPr lang="fr-CA" sz="1200" dirty="0" smtClean="0"/>
              <a:t>)</a:t>
            </a:r>
            <a:endParaRPr lang="fr-CA" sz="1200" baseline="-25000" dirty="0"/>
          </a:p>
        </p:txBody>
      </p:sp>
      <p:sp>
        <p:nvSpPr>
          <p:cNvPr id="78" name="ZoneTexte 77"/>
          <p:cNvSpPr txBox="1"/>
          <p:nvPr>
            <p:custDataLst>
              <p:tags r:id="rId22"/>
            </p:custDataLst>
          </p:nvPr>
        </p:nvSpPr>
        <p:spPr>
          <a:xfrm>
            <a:off x="9943074" y="1354813"/>
            <a:ext cx="2050196" cy="461665"/>
          </a:xfrm>
          <a:prstGeom prst="rect">
            <a:avLst/>
          </a:prstGeom>
          <a:solidFill>
            <a:schemeClr val="bg1"/>
          </a:solidFill>
        </p:spPr>
        <p:txBody>
          <a:bodyPr wrap="square" rtlCol="0">
            <a:spAutoFit/>
          </a:bodyPr>
          <a:lstStyle/>
          <a:p>
            <a:pPr algn="ctr"/>
            <a:r>
              <a:rPr lang="fr-CA" sz="1200" dirty="0" smtClean="0"/>
              <a:t>Usine de traitement</a:t>
            </a:r>
          </a:p>
          <a:p>
            <a:pPr algn="ctr"/>
            <a:r>
              <a:rPr lang="fr-CA" sz="1200" dirty="0" smtClean="0"/>
              <a:t>Évacuation d’air chaud - (Q</a:t>
            </a:r>
            <a:r>
              <a:rPr lang="fr-CA" sz="1200" baseline="-25000" dirty="0" smtClean="0"/>
              <a:t>S2a</a:t>
            </a:r>
            <a:r>
              <a:rPr lang="fr-CA" sz="1200" dirty="0" smtClean="0"/>
              <a:t>)</a:t>
            </a:r>
          </a:p>
        </p:txBody>
      </p:sp>
      <p:sp>
        <p:nvSpPr>
          <p:cNvPr id="79" name="ZoneTexte 78"/>
          <p:cNvSpPr txBox="1"/>
          <p:nvPr>
            <p:custDataLst>
              <p:tags r:id="rId23"/>
            </p:custDataLst>
          </p:nvPr>
        </p:nvSpPr>
        <p:spPr>
          <a:xfrm>
            <a:off x="10160000" y="5412323"/>
            <a:ext cx="1951735" cy="461665"/>
          </a:xfrm>
          <a:prstGeom prst="rect">
            <a:avLst/>
          </a:prstGeom>
          <a:solidFill>
            <a:schemeClr val="bg1"/>
          </a:solidFill>
        </p:spPr>
        <p:txBody>
          <a:bodyPr wrap="square" rtlCol="0">
            <a:spAutoFit/>
          </a:bodyPr>
          <a:lstStyle/>
          <a:p>
            <a:pPr algn="ctr"/>
            <a:r>
              <a:rPr lang="fr-CA" sz="1200" dirty="0" smtClean="0"/>
              <a:t>Salle électrique</a:t>
            </a:r>
          </a:p>
          <a:p>
            <a:pPr algn="ctr"/>
            <a:r>
              <a:rPr lang="fr-CA" sz="1200" dirty="0" smtClean="0"/>
              <a:t>Refroidissement local - (Q</a:t>
            </a:r>
            <a:r>
              <a:rPr lang="fr-CA" sz="1200" baseline="-25000" dirty="0" smtClean="0"/>
              <a:t>S3</a:t>
            </a:r>
            <a:r>
              <a:rPr lang="fr-CA" sz="1200" dirty="0" smtClean="0"/>
              <a:t>)</a:t>
            </a:r>
            <a:endParaRPr lang="fr-CA" sz="1200" baseline="-25000" dirty="0"/>
          </a:p>
        </p:txBody>
      </p:sp>
      <p:sp>
        <p:nvSpPr>
          <p:cNvPr id="80" name="ZoneTexte 79"/>
          <p:cNvSpPr txBox="1"/>
          <p:nvPr>
            <p:custDataLst>
              <p:tags r:id="rId24"/>
            </p:custDataLst>
          </p:nvPr>
        </p:nvSpPr>
        <p:spPr>
          <a:xfrm>
            <a:off x="10042428" y="3355544"/>
            <a:ext cx="1854947" cy="646331"/>
          </a:xfrm>
          <a:prstGeom prst="rect">
            <a:avLst/>
          </a:prstGeom>
          <a:solidFill>
            <a:schemeClr val="bg1"/>
          </a:solidFill>
        </p:spPr>
        <p:txBody>
          <a:bodyPr wrap="square" rtlCol="0">
            <a:spAutoFit/>
          </a:bodyPr>
          <a:lstStyle/>
          <a:p>
            <a:pPr algn="ctr"/>
            <a:r>
              <a:rPr lang="fr-CA" sz="1200" dirty="0" smtClean="0"/>
              <a:t>Garage de surface</a:t>
            </a:r>
          </a:p>
          <a:p>
            <a:pPr algn="ctr"/>
            <a:r>
              <a:rPr lang="fr-CA" sz="1200" dirty="0" smtClean="0"/>
              <a:t>Chauffage du bâtiment - (Q</a:t>
            </a:r>
            <a:r>
              <a:rPr lang="fr-CA" sz="1200" baseline="-25000" dirty="0" smtClean="0"/>
              <a:t>C1</a:t>
            </a:r>
            <a:r>
              <a:rPr lang="fr-CA" sz="1200" dirty="0" smtClean="0"/>
              <a:t>)</a:t>
            </a:r>
          </a:p>
        </p:txBody>
      </p:sp>
      <p:sp>
        <p:nvSpPr>
          <p:cNvPr id="81" name="ZoneTexte 80"/>
          <p:cNvSpPr txBox="1"/>
          <p:nvPr>
            <p:custDataLst>
              <p:tags r:id="rId25"/>
            </p:custDataLst>
          </p:nvPr>
        </p:nvSpPr>
        <p:spPr>
          <a:xfrm>
            <a:off x="461462" y="5130932"/>
            <a:ext cx="1779227" cy="461665"/>
          </a:xfrm>
          <a:prstGeom prst="rect">
            <a:avLst/>
          </a:prstGeom>
          <a:solidFill>
            <a:schemeClr val="bg1"/>
          </a:solidFill>
        </p:spPr>
        <p:txBody>
          <a:bodyPr wrap="square" rtlCol="0">
            <a:spAutoFit/>
          </a:bodyPr>
          <a:lstStyle/>
          <a:p>
            <a:pPr algn="ctr"/>
            <a:r>
              <a:rPr lang="fr-CA" sz="1200" dirty="0" smtClean="0"/>
              <a:t>Entrée d’air de la mine</a:t>
            </a:r>
          </a:p>
          <a:p>
            <a:pPr algn="ctr"/>
            <a:r>
              <a:rPr lang="fr-CA" sz="1200" dirty="0" smtClean="0"/>
              <a:t>Chauffage de l’air - (Q</a:t>
            </a:r>
            <a:r>
              <a:rPr lang="fr-CA" sz="1200" baseline="-25000" dirty="0" smtClean="0"/>
              <a:t>C2A</a:t>
            </a:r>
            <a:r>
              <a:rPr lang="fr-CA" sz="1200" dirty="0" smtClean="0"/>
              <a:t>)</a:t>
            </a:r>
            <a:endParaRPr lang="fr-CA" sz="1200" baseline="-25000" dirty="0"/>
          </a:p>
        </p:txBody>
      </p:sp>
      <p:sp>
        <p:nvSpPr>
          <p:cNvPr id="82" name="ZoneTexte 81"/>
          <p:cNvSpPr txBox="1"/>
          <p:nvPr>
            <p:custDataLst>
              <p:tags r:id="rId26"/>
            </p:custDataLst>
          </p:nvPr>
        </p:nvSpPr>
        <p:spPr>
          <a:xfrm>
            <a:off x="2406026" y="5873988"/>
            <a:ext cx="1816723" cy="461665"/>
          </a:xfrm>
          <a:prstGeom prst="rect">
            <a:avLst/>
          </a:prstGeom>
          <a:solidFill>
            <a:schemeClr val="bg1"/>
          </a:solidFill>
        </p:spPr>
        <p:txBody>
          <a:bodyPr wrap="square" rtlCol="0">
            <a:spAutoFit/>
          </a:bodyPr>
          <a:lstStyle/>
          <a:p>
            <a:pPr algn="ctr"/>
            <a:r>
              <a:rPr lang="fr-CA" sz="1200" dirty="0" smtClean="0"/>
              <a:t>Entrée d’air de la mine</a:t>
            </a:r>
          </a:p>
          <a:p>
            <a:pPr algn="ctr"/>
            <a:r>
              <a:rPr lang="fr-CA" sz="1200" dirty="0" smtClean="0"/>
              <a:t> Chauffage de l’air- (Q</a:t>
            </a:r>
            <a:r>
              <a:rPr lang="fr-CA" sz="1200" baseline="-25000" dirty="0" smtClean="0"/>
              <a:t>C2b</a:t>
            </a:r>
            <a:r>
              <a:rPr lang="fr-CA" sz="1200" dirty="0"/>
              <a:t>)</a:t>
            </a:r>
            <a:endParaRPr lang="fr-CA" sz="1200" baseline="-25000" dirty="0"/>
          </a:p>
        </p:txBody>
      </p:sp>
      <p:sp>
        <p:nvSpPr>
          <p:cNvPr id="83" name="ZoneTexte 82"/>
          <p:cNvSpPr txBox="1"/>
          <p:nvPr>
            <p:custDataLst>
              <p:tags r:id="rId27"/>
            </p:custDataLst>
          </p:nvPr>
        </p:nvSpPr>
        <p:spPr>
          <a:xfrm>
            <a:off x="7997941" y="5884337"/>
            <a:ext cx="1880269" cy="461665"/>
          </a:xfrm>
          <a:prstGeom prst="rect">
            <a:avLst/>
          </a:prstGeom>
          <a:solidFill>
            <a:schemeClr val="bg1"/>
          </a:solidFill>
        </p:spPr>
        <p:txBody>
          <a:bodyPr wrap="square" rtlCol="0">
            <a:spAutoFit/>
          </a:bodyPr>
          <a:lstStyle/>
          <a:p>
            <a:pPr algn="ctr"/>
            <a:r>
              <a:rPr lang="fr-CA" sz="1200" dirty="0" smtClean="0"/>
              <a:t>Vestiaire</a:t>
            </a:r>
          </a:p>
          <a:p>
            <a:pPr algn="ctr"/>
            <a:r>
              <a:rPr lang="fr-CA" sz="1200" dirty="0" smtClean="0"/>
              <a:t>Chauffage d’eau - (Q</a:t>
            </a:r>
            <a:r>
              <a:rPr lang="fr-CA" sz="1200" baseline="-25000" dirty="0" smtClean="0"/>
              <a:t>C3</a:t>
            </a:r>
            <a:r>
              <a:rPr lang="fr-CA" sz="1200" dirty="0" smtClean="0"/>
              <a:t>)</a:t>
            </a:r>
          </a:p>
        </p:txBody>
      </p:sp>
    </p:spTree>
    <p:extLst>
      <p:ext uri="{BB962C8B-B14F-4D97-AF65-F5344CB8AC3E}">
        <p14:creationId xmlns:p14="http://schemas.microsoft.com/office/powerpoint/2010/main" val="1224068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half" idx="2"/>
            <p:custDataLst>
              <p:tags r:id="rId1"/>
            </p:custDataLst>
          </p:nvPr>
        </p:nvPicPr>
        <p:blipFill rotWithShape="1">
          <a:blip r:embed="rId29">
            <a:extLst>
              <a:ext uri="{28A0092B-C50C-407E-A947-70E740481C1C}">
                <a14:useLocalDpi xmlns:a14="http://schemas.microsoft.com/office/drawing/2010/main" val="0"/>
              </a:ext>
            </a:extLst>
          </a:blip>
          <a:srcRect/>
          <a:stretch/>
        </p:blipFill>
        <p:spPr>
          <a:xfrm>
            <a:off x="428865" y="1235220"/>
            <a:ext cx="10981864" cy="5159232"/>
          </a:xfrm>
          <a:ln>
            <a:noFill/>
          </a:ln>
        </p:spPr>
      </p:pic>
      <p:sp>
        <p:nvSpPr>
          <p:cNvPr id="2" name="Titre 1"/>
          <p:cNvSpPr>
            <a:spLocks noGrp="1"/>
          </p:cNvSpPr>
          <p:nvPr>
            <p:ph type="title"/>
            <p:custDataLst>
              <p:tags r:id="rId2"/>
            </p:custDataLst>
          </p:nvPr>
        </p:nvSpPr>
        <p:spPr>
          <a:xfrm>
            <a:off x="353570" y="238155"/>
            <a:ext cx="10972800" cy="1143000"/>
          </a:xfrm>
        </p:spPr>
        <p:txBody>
          <a:bodyPr/>
          <a:lstStyle/>
          <a:p>
            <a:r>
              <a:rPr lang="fr-FR" altLang="fr-FR" sz="2400" dirty="0" smtClean="0">
                <a:solidFill>
                  <a:srgbClr val="45697B"/>
                </a:solidFill>
              </a:rPr>
              <a:t>4. Exemple de simulation</a:t>
            </a:r>
            <a:br>
              <a:rPr lang="fr-FR" altLang="fr-FR" sz="2400" dirty="0" smtClean="0">
                <a:solidFill>
                  <a:srgbClr val="45697B"/>
                </a:solidFill>
              </a:rPr>
            </a:br>
            <a:r>
              <a:rPr lang="fr-FR" altLang="fr-FR" sz="2400" dirty="0" smtClean="0">
                <a:solidFill>
                  <a:srgbClr val="45697B"/>
                </a:solidFill>
              </a:rPr>
              <a:t>Énergie disponible ou consommée par les systèmes</a:t>
            </a:r>
            <a:endParaRPr lang="fr-CA" sz="2400" dirty="0"/>
          </a:p>
        </p:txBody>
      </p:sp>
      <p:sp>
        <p:nvSpPr>
          <p:cNvPr id="7" name="Espace réservé du numéro de diapositive 6"/>
          <p:cNvSpPr>
            <a:spLocks noGrp="1"/>
          </p:cNvSpPr>
          <p:nvPr>
            <p:ph type="sldNum" sz="quarter" idx="12"/>
            <p:custDataLst>
              <p:tags r:id="rId3"/>
            </p:custDataLst>
          </p:nvPr>
        </p:nvSpPr>
        <p:spPr>
          <a:xfrm>
            <a:off x="8696692" y="6356351"/>
            <a:ext cx="2844800" cy="365125"/>
          </a:xfrm>
        </p:spPr>
        <p:txBody>
          <a:bodyPr/>
          <a:lstStyle/>
          <a:p>
            <a:pPr>
              <a:defRPr/>
            </a:pPr>
            <a:fld id="{9077198E-AA1E-49BE-9293-1EADDC5DA5E8}" type="slidenum">
              <a:rPr lang="fr-CA" smtClean="0"/>
              <a:pPr>
                <a:defRPr/>
              </a:pPr>
              <a:t>23</a:t>
            </a:fld>
            <a:endParaRPr lang="fr-CA" dirty="0"/>
          </a:p>
        </p:txBody>
      </p:sp>
      <p:pic>
        <p:nvPicPr>
          <p:cNvPr id="17" name="Espace réservé du contenu 12"/>
          <p:cNvPicPr>
            <a:picLocks noGrp="1" noChangeAspect="1"/>
          </p:cNvPicPr>
          <p:nvPr>
            <p:ph sz="half" idx="2"/>
            <p:custDataLst>
              <p:tags r:id="rId4"/>
            </p:custDataLst>
          </p:nvPr>
        </p:nvPicPr>
        <p:blipFill rotWithShape="1">
          <a:blip r:embed="rId30">
            <a:extLst>
              <a:ext uri="{28A0092B-C50C-407E-A947-70E740481C1C}">
                <a14:useLocalDpi xmlns:a14="http://schemas.microsoft.com/office/drawing/2010/main" val="0"/>
              </a:ext>
            </a:extLst>
          </a:blip>
          <a:srcRect/>
          <a:stretch/>
        </p:blipFill>
        <p:spPr>
          <a:xfrm>
            <a:off x="8241024" y="4792808"/>
            <a:ext cx="1297280" cy="94230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1" name="Espace réservé du contenu 12"/>
          <p:cNvPicPr>
            <a:picLocks noGrp="1" noChangeAspect="1"/>
          </p:cNvPicPr>
          <p:nvPr>
            <p:ph sz="half" idx="2"/>
            <p:custDataLst>
              <p:tags r:id="rId5"/>
            </p:custDataLst>
          </p:nvPr>
        </p:nvPicPr>
        <p:blipFill rotWithShape="1">
          <a:blip r:embed="rId31">
            <a:extLst>
              <a:ext uri="{28A0092B-C50C-407E-A947-70E740481C1C}">
                <a14:useLocalDpi xmlns:a14="http://schemas.microsoft.com/office/drawing/2010/main" val="0"/>
              </a:ext>
            </a:extLst>
          </a:blip>
          <a:srcRect/>
          <a:stretch/>
        </p:blipFill>
        <p:spPr>
          <a:xfrm>
            <a:off x="10257458" y="2095923"/>
            <a:ext cx="1425865" cy="116975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2" name="Espace réservé du contenu 1"/>
          <p:cNvPicPr>
            <a:picLocks noGrp="1" noChangeAspect="1"/>
          </p:cNvPicPr>
          <p:nvPr>
            <p:ph sz="half" idx="2"/>
            <p:custDataLst>
              <p:tags r:id="rId6"/>
            </p:custDataLst>
          </p:nvPr>
        </p:nvPicPr>
        <p:blipFill rotWithShape="1">
          <a:blip r:embed="rId32">
            <a:extLst>
              <a:ext uri="{28A0092B-C50C-407E-A947-70E740481C1C}">
                <a14:useLocalDpi xmlns:a14="http://schemas.microsoft.com/office/drawing/2010/main" val="0"/>
              </a:ext>
            </a:extLst>
          </a:blip>
          <a:srcRect/>
          <a:stretch/>
        </p:blipFill>
        <p:spPr>
          <a:xfrm>
            <a:off x="10161289" y="447441"/>
            <a:ext cx="1510966" cy="81184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4" name="Espace réservé du contenu 12"/>
          <p:cNvPicPr>
            <a:picLocks noGrp="1" noChangeAspect="1"/>
          </p:cNvPicPr>
          <p:nvPr>
            <p:ph sz="half" idx="2"/>
            <p:custDataLst>
              <p:tags r:id="rId7"/>
            </p:custDataLst>
          </p:nvPr>
        </p:nvPicPr>
        <p:blipFill rotWithShape="1">
          <a:blip r:embed="rId33">
            <a:extLst>
              <a:ext uri="{28A0092B-C50C-407E-A947-70E740481C1C}">
                <a14:useLocalDpi xmlns:a14="http://schemas.microsoft.com/office/drawing/2010/main" val="0"/>
              </a:ext>
            </a:extLst>
          </a:blip>
          <a:srcRect/>
          <a:stretch/>
        </p:blipFill>
        <p:spPr>
          <a:xfrm>
            <a:off x="3665697" y="4949691"/>
            <a:ext cx="1496333" cy="883526"/>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0" name="Espace réservé du contenu 12"/>
          <p:cNvPicPr>
            <a:picLocks noGrp="1" noChangeAspect="1"/>
          </p:cNvPicPr>
          <p:nvPr>
            <p:ph sz="half" idx="2"/>
            <p:custDataLst>
              <p:tags r:id="rId8"/>
            </p:custDataLst>
          </p:nvPr>
        </p:nvPicPr>
        <p:blipFill rotWithShape="1">
          <a:blip r:embed="rId34">
            <a:extLst>
              <a:ext uri="{28A0092B-C50C-407E-A947-70E740481C1C}">
                <a14:useLocalDpi xmlns:a14="http://schemas.microsoft.com/office/drawing/2010/main" val="0"/>
              </a:ext>
            </a:extLst>
          </a:blip>
          <a:srcRect/>
          <a:stretch/>
        </p:blipFill>
        <p:spPr>
          <a:xfrm>
            <a:off x="488113" y="4699016"/>
            <a:ext cx="1639962" cy="96833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25" name="Espace réservé du contenu 1"/>
          <p:cNvPicPr>
            <a:picLocks noGrp="1" noChangeAspect="1"/>
          </p:cNvPicPr>
          <p:nvPr>
            <p:ph sz="half" idx="2"/>
            <p:custDataLst>
              <p:tags r:id="rId9"/>
            </p:custDataLst>
          </p:nvPr>
        </p:nvPicPr>
        <p:blipFill rotWithShape="1">
          <a:blip r:embed="rId35">
            <a:extLst>
              <a:ext uri="{28A0092B-C50C-407E-A947-70E740481C1C}">
                <a14:useLocalDpi xmlns:a14="http://schemas.microsoft.com/office/drawing/2010/main" val="0"/>
              </a:ext>
            </a:extLst>
          </a:blip>
          <a:srcRect/>
          <a:stretch/>
        </p:blipFill>
        <p:spPr>
          <a:xfrm>
            <a:off x="467274" y="1222677"/>
            <a:ext cx="1729443" cy="93690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10" name="Connecteur droit avec flèche 9"/>
          <p:cNvCxnSpPr>
            <a:stCxn id="25" idx="3"/>
          </p:cNvCxnSpPr>
          <p:nvPr>
            <p:custDataLst>
              <p:tags r:id="rId10"/>
            </p:custDataLst>
          </p:nvPr>
        </p:nvCxnSpPr>
        <p:spPr>
          <a:xfrm>
            <a:off x="2196717" y="1691131"/>
            <a:ext cx="2549611" cy="1246303"/>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8" name="Connecteur droit avec flèche 27"/>
          <p:cNvCxnSpPr>
            <a:stCxn id="22" idx="1"/>
          </p:cNvCxnSpPr>
          <p:nvPr>
            <p:custDataLst>
              <p:tags r:id="rId11"/>
            </p:custDataLst>
          </p:nvPr>
        </p:nvCxnSpPr>
        <p:spPr>
          <a:xfrm flipH="1">
            <a:off x="6000750" y="853366"/>
            <a:ext cx="4160539" cy="1242557"/>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34" name="Espace réservé du contenu 1"/>
          <p:cNvPicPr>
            <a:picLocks noGrp="1" noChangeAspect="1"/>
          </p:cNvPicPr>
          <p:nvPr>
            <p:ph sz="half" idx="2"/>
            <p:custDataLst>
              <p:tags r:id="rId12"/>
            </p:custDataLst>
          </p:nvPr>
        </p:nvPicPr>
        <p:blipFill rotWithShape="1">
          <a:blip r:embed="rId36">
            <a:extLst>
              <a:ext uri="{28A0092B-C50C-407E-A947-70E740481C1C}">
                <a14:useLocalDpi xmlns:a14="http://schemas.microsoft.com/office/drawing/2010/main" val="0"/>
              </a:ext>
            </a:extLst>
          </a:blip>
          <a:srcRect/>
          <a:stretch/>
        </p:blipFill>
        <p:spPr>
          <a:xfrm>
            <a:off x="533400" y="2932250"/>
            <a:ext cx="1637756" cy="879974"/>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35" name="Connecteur droit avec flèche 34"/>
          <p:cNvCxnSpPr>
            <a:stCxn id="34" idx="3"/>
          </p:cNvCxnSpPr>
          <p:nvPr>
            <p:custDataLst>
              <p:tags r:id="rId13"/>
            </p:custDataLst>
          </p:nvPr>
        </p:nvCxnSpPr>
        <p:spPr>
          <a:xfrm flipV="1">
            <a:off x="2171156" y="2758937"/>
            <a:ext cx="1030225" cy="613300"/>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38" name="Espace réservé du contenu 1"/>
          <p:cNvPicPr>
            <a:picLocks noGrp="1" noChangeAspect="1"/>
          </p:cNvPicPr>
          <p:nvPr>
            <p:ph sz="half" idx="2"/>
            <p:custDataLst>
              <p:tags r:id="rId14"/>
            </p:custDataLst>
          </p:nvPr>
        </p:nvPicPr>
        <p:blipFill rotWithShape="1">
          <a:blip r:embed="rId37">
            <a:extLst>
              <a:ext uri="{28A0092B-C50C-407E-A947-70E740481C1C}">
                <a14:useLocalDpi xmlns:a14="http://schemas.microsoft.com/office/drawing/2010/main" val="0"/>
              </a:ext>
            </a:extLst>
          </a:blip>
          <a:srcRect/>
          <a:stretch/>
        </p:blipFill>
        <p:spPr>
          <a:xfrm>
            <a:off x="10364306" y="4129646"/>
            <a:ext cx="1392935" cy="121452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cxnSp>
        <p:nvCxnSpPr>
          <p:cNvPr id="39" name="Connecteur droit avec flèche 38"/>
          <p:cNvCxnSpPr>
            <a:stCxn id="38" idx="1"/>
          </p:cNvCxnSpPr>
          <p:nvPr>
            <p:custDataLst>
              <p:tags r:id="rId15"/>
            </p:custDataLst>
          </p:nvPr>
        </p:nvCxnSpPr>
        <p:spPr>
          <a:xfrm flipH="1" flipV="1">
            <a:off x="6783542" y="2531363"/>
            <a:ext cx="3580764" cy="2205548"/>
          </a:xfrm>
          <a:prstGeom prst="straightConnector1">
            <a:avLst/>
          </a:prstGeom>
          <a:ln w="762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9" name="Connecteur droit avec flèche 48"/>
          <p:cNvCxnSpPr>
            <a:stCxn id="21" idx="1"/>
          </p:cNvCxnSpPr>
          <p:nvPr>
            <p:custDataLst>
              <p:tags r:id="rId16"/>
            </p:custDataLst>
          </p:nvPr>
        </p:nvCxnSpPr>
        <p:spPr>
          <a:xfrm flipH="1">
            <a:off x="9045050" y="2680801"/>
            <a:ext cx="1212408" cy="446848"/>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53" name="Connecteur droit avec flèche 52"/>
          <p:cNvCxnSpPr>
            <a:stCxn id="20" idx="3"/>
          </p:cNvCxnSpPr>
          <p:nvPr>
            <p:custDataLst>
              <p:tags r:id="rId17"/>
            </p:custDataLst>
          </p:nvPr>
        </p:nvCxnSpPr>
        <p:spPr>
          <a:xfrm flipV="1">
            <a:off x="2128075" y="4216400"/>
            <a:ext cx="3694875" cy="966783"/>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58" name="Connecteur droit avec flèche 57"/>
          <p:cNvCxnSpPr>
            <a:stCxn id="24" idx="3"/>
          </p:cNvCxnSpPr>
          <p:nvPr>
            <p:custDataLst>
              <p:tags r:id="rId18"/>
            </p:custDataLst>
          </p:nvPr>
        </p:nvCxnSpPr>
        <p:spPr>
          <a:xfrm>
            <a:off x="5162030" y="5391454"/>
            <a:ext cx="1035570" cy="647396"/>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cxnSp>
        <p:nvCxnSpPr>
          <p:cNvPr id="61" name="Connecteur droit avec flèche 60"/>
          <p:cNvCxnSpPr>
            <a:stCxn id="17" idx="0"/>
          </p:cNvCxnSpPr>
          <p:nvPr>
            <p:custDataLst>
              <p:tags r:id="rId19"/>
            </p:custDataLst>
          </p:nvPr>
        </p:nvCxnSpPr>
        <p:spPr>
          <a:xfrm flipH="1" flipV="1">
            <a:off x="7437330" y="4103463"/>
            <a:ext cx="1452334" cy="689345"/>
          </a:xfrm>
          <a:prstGeom prst="straightConnector1">
            <a:avLst/>
          </a:prstGeom>
          <a:ln w="76200">
            <a:solidFill>
              <a:srgbClr val="0070C0"/>
            </a:solidFill>
            <a:tailEnd type="triangle"/>
          </a:ln>
        </p:spPr>
        <p:style>
          <a:lnRef idx="2">
            <a:schemeClr val="dk1"/>
          </a:lnRef>
          <a:fillRef idx="0">
            <a:schemeClr val="dk1"/>
          </a:fillRef>
          <a:effectRef idx="1">
            <a:schemeClr val="dk1"/>
          </a:effectRef>
          <a:fontRef idx="minor">
            <a:schemeClr val="tx1"/>
          </a:fontRef>
        </p:style>
      </p:cxnSp>
      <p:sp>
        <p:nvSpPr>
          <p:cNvPr id="67" name="ZoneTexte 66"/>
          <p:cNvSpPr txBox="1"/>
          <p:nvPr>
            <p:custDataLst>
              <p:tags r:id="rId20"/>
            </p:custDataLst>
          </p:nvPr>
        </p:nvSpPr>
        <p:spPr>
          <a:xfrm>
            <a:off x="428865" y="2192809"/>
            <a:ext cx="1811243" cy="677108"/>
          </a:xfrm>
          <a:prstGeom prst="rect">
            <a:avLst/>
          </a:prstGeom>
          <a:solidFill>
            <a:srgbClr val="FFFF00"/>
          </a:solidFill>
        </p:spPr>
        <p:txBody>
          <a:bodyPr wrap="square" rtlCol="0">
            <a:spAutoFit/>
          </a:bodyPr>
          <a:lstStyle/>
          <a:p>
            <a:pPr algn="ctr"/>
            <a:r>
              <a:rPr lang="fr-CA" sz="1200" dirty="0" smtClean="0"/>
              <a:t>Système de filtration de l’usine - (Q</a:t>
            </a:r>
            <a:r>
              <a:rPr lang="fr-CA" sz="1200" baseline="-25000" dirty="0" smtClean="0"/>
              <a:t>S1_EP</a:t>
            </a:r>
            <a:r>
              <a:rPr lang="fr-CA" sz="1200" dirty="0" smtClean="0"/>
              <a:t>)</a:t>
            </a:r>
          </a:p>
          <a:p>
            <a:pPr algn="ctr"/>
            <a:r>
              <a:rPr lang="fr-CA" sz="1400" b="1" dirty="0" smtClean="0"/>
              <a:t>40 650 </a:t>
            </a:r>
            <a:r>
              <a:rPr lang="fr-CA" sz="1400" b="1" dirty="0" err="1" smtClean="0"/>
              <a:t>MWh</a:t>
            </a:r>
            <a:r>
              <a:rPr lang="fr-CA" sz="1400" b="1" dirty="0" smtClean="0"/>
              <a:t> </a:t>
            </a:r>
            <a:r>
              <a:rPr lang="fr-CA" sz="1400" b="1" dirty="0"/>
              <a:t>/ </a:t>
            </a:r>
            <a:r>
              <a:rPr lang="fr-CA" sz="1400" b="1" dirty="0" smtClean="0"/>
              <a:t>année</a:t>
            </a:r>
            <a:endParaRPr lang="fr-CA" sz="1400" b="1" dirty="0"/>
          </a:p>
        </p:txBody>
      </p:sp>
      <p:sp>
        <p:nvSpPr>
          <p:cNvPr id="76" name="ZoneTexte 75"/>
          <p:cNvSpPr txBox="1"/>
          <p:nvPr>
            <p:custDataLst>
              <p:tags r:id="rId21"/>
            </p:custDataLst>
          </p:nvPr>
        </p:nvSpPr>
        <p:spPr>
          <a:xfrm>
            <a:off x="436318" y="3901433"/>
            <a:ext cx="2075302" cy="677108"/>
          </a:xfrm>
          <a:prstGeom prst="rect">
            <a:avLst/>
          </a:prstGeom>
          <a:solidFill>
            <a:schemeClr val="bg1"/>
          </a:solidFill>
        </p:spPr>
        <p:txBody>
          <a:bodyPr wrap="square" rtlCol="0">
            <a:spAutoFit/>
          </a:bodyPr>
          <a:lstStyle/>
          <a:p>
            <a:pPr algn="ctr"/>
            <a:r>
              <a:rPr lang="fr-CA" sz="1200" dirty="0" smtClean="0"/>
              <a:t>Usine de filtration</a:t>
            </a:r>
          </a:p>
          <a:p>
            <a:pPr algn="ctr"/>
            <a:r>
              <a:rPr lang="fr-CA" sz="1200" dirty="0" smtClean="0"/>
              <a:t>Évacuation d’air chaud - (Q</a:t>
            </a:r>
            <a:r>
              <a:rPr lang="fr-CA" sz="1200" baseline="-25000" dirty="0" smtClean="0"/>
              <a:t>S2b</a:t>
            </a:r>
            <a:r>
              <a:rPr lang="fr-CA" sz="1200" dirty="0" smtClean="0"/>
              <a:t>)</a:t>
            </a:r>
          </a:p>
          <a:p>
            <a:pPr algn="ctr"/>
            <a:r>
              <a:rPr lang="fr-CA" sz="1400" b="1" dirty="0" smtClean="0"/>
              <a:t>3 250 </a:t>
            </a:r>
            <a:r>
              <a:rPr lang="fr-CA" sz="1400" b="1" dirty="0" err="1" smtClean="0"/>
              <a:t>MWh</a:t>
            </a:r>
            <a:r>
              <a:rPr lang="fr-CA" sz="1400" b="1" dirty="0" smtClean="0"/>
              <a:t> </a:t>
            </a:r>
            <a:r>
              <a:rPr lang="fr-CA" sz="1400" b="1" dirty="0"/>
              <a:t>/ </a:t>
            </a:r>
            <a:r>
              <a:rPr lang="fr-CA" sz="1400" b="1" dirty="0" smtClean="0"/>
              <a:t>année</a:t>
            </a:r>
            <a:endParaRPr lang="fr-CA" sz="1400" b="1" dirty="0"/>
          </a:p>
        </p:txBody>
      </p:sp>
      <p:sp>
        <p:nvSpPr>
          <p:cNvPr id="78" name="ZoneTexte 77"/>
          <p:cNvSpPr txBox="1"/>
          <p:nvPr>
            <p:custDataLst>
              <p:tags r:id="rId22"/>
            </p:custDataLst>
          </p:nvPr>
        </p:nvSpPr>
        <p:spPr>
          <a:xfrm>
            <a:off x="9943074" y="1354813"/>
            <a:ext cx="2050196" cy="677108"/>
          </a:xfrm>
          <a:prstGeom prst="rect">
            <a:avLst/>
          </a:prstGeom>
          <a:solidFill>
            <a:schemeClr val="bg1"/>
          </a:solidFill>
        </p:spPr>
        <p:txBody>
          <a:bodyPr wrap="square" rtlCol="0">
            <a:spAutoFit/>
          </a:bodyPr>
          <a:lstStyle/>
          <a:p>
            <a:pPr algn="ctr"/>
            <a:r>
              <a:rPr lang="fr-CA" sz="1200" dirty="0" smtClean="0"/>
              <a:t>Usine de traitement</a:t>
            </a:r>
          </a:p>
          <a:p>
            <a:pPr algn="ctr"/>
            <a:r>
              <a:rPr lang="fr-CA" sz="1200" dirty="0" smtClean="0"/>
              <a:t>Évacuation d’air chaud - (Q</a:t>
            </a:r>
            <a:r>
              <a:rPr lang="fr-CA" sz="1200" baseline="-25000" dirty="0" smtClean="0"/>
              <a:t>S2a</a:t>
            </a:r>
            <a:r>
              <a:rPr lang="fr-CA" sz="1200" dirty="0" smtClean="0"/>
              <a:t>)</a:t>
            </a:r>
          </a:p>
          <a:p>
            <a:pPr algn="ctr"/>
            <a:r>
              <a:rPr lang="fr-CA" sz="1400" b="1" dirty="0" smtClean="0"/>
              <a:t>2 710 MWH </a:t>
            </a:r>
            <a:r>
              <a:rPr lang="fr-CA" sz="1400" b="1" dirty="0"/>
              <a:t>/ </a:t>
            </a:r>
            <a:r>
              <a:rPr lang="fr-CA" sz="1400" b="1" dirty="0" smtClean="0"/>
              <a:t>année</a:t>
            </a:r>
            <a:endParaRPr lang="fr-CA" sz="1400" b="1" dirty="0"/>
          </a:p>
        </p:txBody>
      </p:sp>
      <p:sp>
        <p:nvSpPr>
          <p:cNvPr id="79" name="ZoneTexte 78"/>
          <p:cNvSpPr txBox="1"/>
          <p:nvPr>
            <p:custDataLst>
              <p:tags r:id="rId23"/>
            </p:custDataLst>
          </p:nvPr>
        </p:nvSpPr>
        <p:spPr>
          <a:xfrm>
            <a:off x="10160000" y="5412323"/>
            <a:ext cx="1951735" cy="677108"/>
          </a:xfrm>
          <a:prstGeom prst="rect">
            <a:avLst/>
          </a:prstGeom>
          <a:solidFill>
            <a:schemeClr val="bg1"/>
          </a:solidFill>
        </p:spPr>
        <p:txBody>
          <a:bodyPr wrap="square" rtlCol="0">
            <a:spAutoFit/>
          </a:bodyPr>
          <a:lstStyle/>
          <a:p>
            <a:pPr algn="ctr"/>
            <a:r>
              <a:rPr lang="fr-CA" sz="1200" dirty="0" smtClean="0"/>
              <a:t>Salle électrique</a:t>
            </a:r>
          </a:p>
          <a:p>
            <a:pPr algn="ctr"/>
            <a:r>
              <a:rPr lang="fr-CA" sz="1200" dirty="0" smtClean="0"/>
              <a:t>Refroidissement local - (Q</a:t>
            </a:r>
            <a:r>
              <a:rPr lang="fr-CA" sz="1200" baseline="-25000" dirty="0" smtClean="0"/>
              <a:t>S3</a:t>
            </a:r>
            <a:r>
              <a:rPr lang="fr-CA" sz="1200" dirty="0" smtClean="0"/>
              <a:t>)</a:t>
            </a:r>
          </a:p>
          <a:p>
            <a:pPr algn="ctr"/>
            <a:r>
              <a:rPr lang="fr-CA" sz="1400" b="1" dirty="0" smtClean="0"/>
              <a:t>5 820 MWH </a:t>
            </a:r>
            <a:r>
              <a:rPr lang="fr-CA" sz="1400" b="1" dirty="0"/>
              <a:t>/ </a:t>
            </a:r>
            <a:r>
              <a:rPr lang="fr-CA" sz="1400" b="1" dirty="0" smtClean="0"/>
              <a:t>année</a:t>
            </a:r>
            <a:endParaRPr lang="fr-CA" sz="1400" b="1" dirty="0"/>
          </a:p>
        </p:txBody>
      </p:sp>
      <p:sp>
        <p:nvSpPr>
          <p:cNvPr id="80" name="ZoneTexte 79"/>
          <p:cNvSpPr txBox="1"/>
          <p:nvPr>
            <p:custDataLst>
              <p:tags r:id="rId24"/>
            </p:custDataLst>
          </p:nvPr>
        </p:nvSpPr>
        <p:spPr>
          <a:xfrm>
            <a:off x="10042428" y="3277087"/>
            <a:ext cx="1854947" cy="861774"/>
          </a:xfrm>
          <a:prstGeom prst="rect">
            <a:avLst/>
          </a:prstGeom>
          <a:solidFill>
            <a:schemeClr val="bg1"/>
          </a:solidFill>
        </p:spPr>
        <p:txBody>
          <a:bodyPr wrap="square" rtlCol="0">
            <a:spAutoFit/>
          </a:bodyPr>
          <a:lstStyle/>
          <a:p>
            <a:pPr algn="ctr"/>
            <a:r>
              <a:rPr lang="fr-CA" sz="1200" dirty="0" smtClean="0"/>
              <a:t>Garage de surface</a:t>
            </a:r>
          </a:p>
          <a:p>
            <a:pPr algn="ctr"/>
            <a:r>
              <a:rPr lang="fr-CA" sz="1200" dirty="0" smtClean="0"/>
              <a:t>Chauffage de bâtiment - (Q</a:t>
            </a:r>
            <a:r>
              <a:rPr lang="fr-CA" sz="1200" baseline="-25000" dirty="0" smtClean="0"/>
              <a:t>C1</a:t>
            </a:r>
            <a:r>
              <a:rPr lang="fr-CA" sz="1200" dirty="0" smtClean="0"/>
              <a:t>)</a:t>
            </a:r>
          </a:p>
          <a:p>
            <a:pPr algn="ctr"/>
            <a:r>
              <a:rPr lang="fr-CA" sz="1400" b="1" dirty="0" smtClean="0"/>
              <a:t>5 100 MWH / année</a:t>
            </a:r>
            <a:endParaRPr lang="fr-CA" sz="1400" b="1" dirty="0"/>
          </a:p>
        </p:txBody>
      </p:sp>
      <p:sp>
        <p:nvSpPr>
          <p:cNvPr id="81" name="ZoneTexte 80"/>
          <p:cNvSpPr txBox="1"/>
          <p:nvPr>
            <p:custDataLst>
              <p:tags r:id="rId25"/>
            </p:custDataLst>
          </p:nvPr>
        </p:nvSpPr>
        <p:spPr>
          <a:xfrm>
            <a:off x="460881" y="5735112"/>
            <a:ext cx="1779227" cy="677108"/>
          </a:xfrm>
          <a:prstGeom prst="rect">
            <a:avLst/>
          </a:prstGeom>
          <a:solidFill>
            <a:schemeClr val="bg1"/>
          </a:solidFill>
        </p:spPr>
        <p:txBody>
          <a:bodyPr wrap="square" rtlCol="0">
            <a:spAutoFit/>
          </a:bodyPr>
          <a:lstStyle/>
          <a:p>
            <a:pPr algn="ctr"/>
            <a:r>
              <a:rPr lang="fr-CA" sz="1200" dirty="0" smtClean="0"/>
              <a:t>Entrée d’air de la mine</a:t>
            </a:r>
          </a:p>
          <a:p>
            <a:pPr algn="ctr"/>
            <a:r>
              <a:rPr lang="fr-CA" sz="1200" dirty="0" smtClean="0"/>
              <a:t>Chauffage de l’air - (Q</a:t>
            </a:r>
            <a:r>
              <a:rPr lang="fr-CA" sz="1200" baseline="-25000" dirty="0" smtClean="0"/>
              <a:t>C2A</a:t>
            </a:r>
            <a:r>
              <a:rPr lang="fr-CA" sz="1200" dirty="0" smtClean="0"/>
              <a:t>)</a:t>
            </a:r>
          </a:p>
          <a:p>
            <a:pPr algn="ctr"/>
            <a:r>
              <a:rPr lang="fr-CA" sz="1400" b="1" dirty="0" smtClean="0"/>
              <a:t>13 560 </a:t>
            </a:r>
            <a:r>
              <a:rPr lang="fr-CA" sz="1400" b="1" dirty="0" err="1" smtClean="0"/>
              <a:t>MWh</a:t>
            </a:r>
            <a:r>
              <a:rPr lang="fr-CA" sz="1400" b="1" dirty="0" smtClean="0"/>
              <a:t> / année</a:t>
            </a:r>
            <a:endParaRPr lang="fr-CA" sz="1400" b="1" dirty="0"/>
          </a:p>
        </p:txBody>
      </p:sp>
      <p:sp>
        <p:nvSpPr>
          <p:cNvPr id="82" name="ZoneTexte 81"/>
          <p:cNvSpPr txBox="1"/>
          <p:nvPr>
            <p:custDataLst>
              <p:tags r:id="rId26"/>
            </p:custDataLst>
          </p:nvPr>
        </p:nvSpPr>
        <p:spPr>
          <a:xfrm>
            <a:off x="3505502" y="5880576"/>
            <a:ext cx="2025637" cy="677108"/>
          </a:xfrm>
          <a:prstGeom prst="rect">
            <a:avLst/>
          </a:prstGeom>
          <a:solidFill>
            <a:srgbClr val="FFFF00"/>
          </a:solidFill>
        </p:spPr>
        <p:txBody>
          <a:bodyPr wrap="square" rtlCol="0">
            <a:spAutoFit/>
          </a:bodyPr>
          <a:lstStyle/>
          <a:p>
            <a:pPr algn="ctr"/>
            <a:r>
              <a:rPr lang="fr-CA" sz="1200" dirty="0" smtClean="0"/>
              <a:t>Entrée d’air de la mine</a:t>
            </a:r>
          </a:p>
          <a:p>
            <a:pPr algn="ctr"/>
            <a:r>
              <a:rPr lang="fr-CA" sz="1200" dirty="0" smtClean="0"/>
              <a:t> Chauffage de l’air- (Q</a:t>
            </a:r>
            <a:r>
              <a:rPr lang="fr-CA" sz="1200" baseline="-25000" dirty="0" smtClean="0"/>
              <a:t>C2b</a:t>
            </a:r>
            <a:r>
              <a:rPr lang="fr-CA" sz="1200" dirty="0" smtClean="0"/>
              <a:t>)</a:t>
            </a:r>
          </a:p>
          <a:p>
            <a:pPr algn="ctr"/>
            <a:r>
              <a:rPr lang="fr-CA" sz="1400" b="1" dirty="0" smtClean="0"/>
              <a:t>22 450 </a:t>
            </a:r>
            <a:r>
              <a:rPr lang="fr-CA" sz="1400" b="1" dirty="0" err="1" smtClean="0"/>
              <a:t>MWh</a:t>
            </a:r>
            <a:r>
              <a:rPr lang="fr-CA" sz="1400" b="1" dirty="0" smtClean="0"/>
              <a:t> </a:t>
            </a:r>
            <a:r>
              <a:rPr lang="fr-CA" sz="1400" b="1" dirty="0"/>
              <a:t>/ </a:t>
            </a:r>
            <a:r>
              <a:rPr lang="fr-CA" sz="1400" b="1" dirty="0" smtClean="0"/>
              <a:t>année</a:t>
            </a:r>
            <a:endParaRPr lang="fr-CA" sz="1400" b="1" dirty="0"/>
          </a:p>
        </p:txBody>
      </p:sp>
      <p:sp>
        <p:nvSpPr>
          <p:cNvPr id="83" name="ZoneTexte 82"/>
          <p:cNvSpPr txBox="1"/>
          <p:nvPr>
            <p:custDataLst>
              <p:tags r:id="rId27"/>
            </p:custDataLst>
          </p:nvPr>
        </p:nvSpPr>
        <p:spPr>
          <a:xfrm>
            <a:off x="7997941" y="5786359"/>
            <a:ext cx="1880269" cy="677108"/>
          </a:xfrm>
          <a:prstGeom prst="rect">
            <a:avLst/>
          </a:prstGeom>
          <a:solidFill>
            <a:schemeClr val="bg1"/>
          </a:solidFill>
        </p:spPr>
        <p:txBody>
          <a:bodyPr wrap="square" rtlCol="0">
            <a:spAutoFit/>
          </a:bodyPr>
          <a:lstStyle/>
          <a:p>
            <a:pPr algn="ctr"/>
            <a:r>
              <a:rPr lang="fr-CA" sz="1200" dirty="0" smtClean="0"/>
              <a:t>Vestiaire</a:t>
            </a:r>
          </a:p>
          <a:p>
            <a:pPr algn="ctr"/>
            <a:r>
              <a:rPr lang="fr-CA" sz="1200" dirty="0" smtClean="0"/>
              <a:t>Chauffage d’eau - (Q</a:t>
            </a:r>
            <a:r>
              <a:rPr lang="fr-CA" sz="1200" baseline="-25000" dirty="0" smtClean="0"/>
              <a:t>C3</a:t>
            </a:r>
            <a:r>
              <a:rPr lang="fr-CA" sz="1200" dirty="0" smtClean="0"/>
              <a:t>)</a:t>
            </a:r>
          </a:p>
          <a:p>
            <a:pPr algn="ctr"/>
            <a:r>
              <a:rPr lang="fr-CA" sz="1400" b="1" dirty="0" smtClean="0"/>
              <a:t>230 </a:t>
            </a:r>
            <a:r>
              <a:rPr lang="fr-CA" sz="1400" b="1" dirty="0" err="1" smtClean="0"/>
              <a:t>MWh</a:t>
            </a:r>
            <a:r>
              <a:rPr lang="fr-CA" sz="1400" b="1" dirty="0" smtClean="0"/>
              <a:t> </a:t>
            </a:r>
            <a:r>
              <a:rPr lang="fr-CA" sz="1400" b="1" dirty="0"/>
              <a:t>/ </a:t>
            </a:r>
            <a:r>
              <a:rPr lang="fr-CA" sz="1400" b="1" dirty="0" smtClean="0"/>
              <a:t>année</a:t>
            </a:r>
            <a:endParaRPr lang="fr-CA" sz="1400" b="1" dirty="0"/>
          </a:p>
        </p:txBody>
      </p:sp>
    </p:spTree>
    <p:extLst>
      <p:ext uri="{BB962C8B-B14F-4D97-AF65-F5344CB8AC3E}">
        <p14:creationId xmlns:p14="http://schemas.microsoft.com/office/powerpoint/2010/main" val="3052200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39844" y="275706"/>
            <a:ext cx="10972800" cy="1143000"/>
          </a:xfrm>
        </p:spPr>
        <p:txBody>
          <a:bodyPr/>
          <a:lstStyle/>
          <a:p>
            <a:r>
              <a:rPr lang="fr-FR" altLang="fr-FR" sz="2400" dirty="0" smtClean="0">
                <a:solidFill>
                  <a:srgbClr val="45697B"/>
                </a:solidFill>
              </a:rPr>
              <a:t>4. Exemple de simulation </a:t>
            </a:r>
            <a:br>
              <a:rPr lang="fr-FR" altLang="fr-FR" sz="2400" dirty="0" smtClean="0">
                <a:solidFill>
                  <a:srgbClr val="45697B"/>
                </a:solidFill>
              </a:rPr>
            </a:br>
            <a:r>
              <a:rPr lang="fr-FR" altLang="fr-FR" sz="2000" dirty="0" smtClean="0">
                <a:solidFill>
                  <a:srgbClr val="45697B"/>
                </a:solidFill>
              </a:rPr>
              <a:t>Transfère d’énergie </a:t>
            </a:r>
            <a:r>
              <a:rPr lang="fr-FR" altLang="fr-FR" sz="2000" dirty="0">
                <a:solidFill>
                  <a:srgbClr val="45697B"/>
                </a:solidFill>
              </a:rPr>
              <a:t>entre les systèmes Q</a:t>
            </a:r>
            <a:r>
              <a:rPr lang="fr-FR" altLang="fr-FR" sz="2000" baseline="-25000" dirty="0">
                <a:solidFill>
                  <a:srgbClr val="45697B"/>
                </a:solidFill>
              </a:rPr>
              <a:t>S1_EP</a:t>
            </a:r>
            <a:r>
              <a:rPr lang="fr-FR" altLang="fr-FR" sz="2000" dirty="0">
                <a:solidFill>
                  <a:srgbClr val="45697B"/>
                </a:solidFill>
              </a:rPr>
              <a:t> et </a:t>
            </a:r>
            <a:r>
              <a:rPr lang="fr-FR" altLang="fr-FR" sz="2000" dirty="0" smtClean="0">
                <a:solidFill>
                  <a:srgbClr val="45697B"/>
                </a:solidFill>
              </a:rPr>
              <a:t>Q</a:t>
            </a:r>
            <a:r>
              <a:rPr lang="fr-FR" altLang="fr-FR" sz="2000" baseline="-25000" dirty="0" smtClean="0">
                <a:solidFill>
                  <a:srgbClr val="45697B"/>
                </a:solidFill>
              </a:rPr>
              <a:t>C2B</a:t>
            </a:r>
            <a:r>
              <a:rPr lang="fr-FR" altLang="fr-FR" sz="2000" dirty="0" smtClean="0">
                <a:solidFill>
                  <a:srgbClr val="45697B"/>
                </a:solidFill>
              </a:rPr>
              <a:t>  et effet du « NTU » des échangeurs</a:t>
            </a:r>
            <a:r>
              <a:rPr lang="fr-FR" altLang="fr-FR" sz="2400" dirty="0" smtClean="0">
                <a:solidFill>
                  <a:srgbClr val="45697B"/>
                </a:solidFill>
              </a:rPr>
              <a:t/>
            </a:r>
            <a:br>
              <a:rPr lang="fr-FR" altLang="fr-FR" sz="2400" dirty="0" smtClean="0">
                <a:solidFill>
                  <a:srgbClr val="45697B"/>
                </a:solidFill>
              </a:rPr>
            </a:br>
            <a:endParaRPr lang="fr-CA" sz="2400" baseline="-250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24</a:t>
            </a:fld>
            <a:endParaRPr lang="fr-CA" dirty="0"/>
          </a:p>
        </p:txBody>
      </p:sp>
      <p:graphicFrame>
        <p:nvGraphicFramePr>
          <p:cNvPr id="13" name="Tableau 12"/>
          <p:cNvGraphicFramePr>
            <a:graphicFrameLocks noGrp="1"/>
          </p:cNvGraphicFramePr>
          <p:nvPr>
            <p:custDataLst>
              <p:tags r:id="rId3"/>
            </p:custDataLst>
            <p:extLst>
              <p:ext uri="{D42A27DB-BD31-4B8C-83A1-F6EECF244321}">
                <p14:modId xmlns:p14="http://schemas.microsoft.com/office/powerpoint/2010/main" val="240924735"/>
              </p:ext>
            </p:extLst>
          </p:nvPr>
        </p:nvGraphicFramePr>
        <p:xfrm>
          <a:off x="6120626" y="3194349"/>
          <a:ext cx="5782320" cy="2752596"/>
        </p:xfrm>
        <a:graphic>
          <a:graphicData uri="http://schemas.openxmlformats.org/drawingml/2006/table">
            <a:tbl>
              <a:tblPr>
                <a:tableStyleId>{616DA210-FB5B-4158-B5E0-FEB733F419BA}</a:tableStyleId>
              </a:tblPr>
              <a:tblGrid>
                <a:gridCol w="2564976">
                  <a:extLst>
                    <a:ext uri="{9D8B030D-6E8A-4147-A177-3AD203B41FA5}">
                      <a16:colId xmlns:a16="http://schemas.microsoft.com/office/drawing/2014/main" val="3990112812"/>
                    </a:ext>
                  </a:extLst>
                </a:gridCol>
                <a:gridCol w="1072448">
                  <a:extLst>
                    <a:ext uri="{9D8B030D-6E8A-4147-A177-3AD203B41FA5}">
                      <a16:colId xmlns:a16="http://schemas.microsoft.com/office/drawing/2014/main" val="3710861971"/>
                    </a:ext>
                  </a:extLst>
                </a:gridCol>
                <a:gridCol w="1072448">
                  <a:extLst>
                    <a:ext uri="{9D8B030D-6E8A-4147-A177-3AD203B41FA5}">
                      <a16:colId xmlns:a16="http://schemas.microsoft.com/office/drawing/2014/main" val="212876016"/>
                    </a:ext>
                  </a:extLst>
                </a:gridCol>
                <a:gridCol w="1072448">
                  <a:extLst>
                    <a:ext uri="{9D8B030D-6E8A-4147-A177-3AD203B41FA5}">
                      <a16:colId xmlns:a16="http://schemas.microsoft.com/office/drawing/2014/main" val="3809289526"/>
                    </a:ext>
                  </a:extLst>
                </a:gridCol>
              </a:tblGrid>
              <a:tr h="426720">
                <a:tc>
                  <a:txBody>
                    <a:bodyPr/>
                    <a:lstStyle/>
                    <a:p>
                      <a:pPr algn="ctr" fontAlgn="b"/>
                      <a:r>
                        <a:rPr lang="fr-CA" sz="1400" b="1" u="none" strike="noStrike" dirty="0">
                          <a:effectLst/>
                        </a:rPr>
                        <a:t>Nombre d'unité de transfert de l'échangeur</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b="1" u="none" strike="noStrike" dirty="0">
                          <a:effectLst/>
                        </a:rPr>
                        <a:t>NTU = 1,25</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b="1" u="none" strike="noStrike" dirty="0">
                          <a:effectLst/>
                        </a:rPr>
                        <a:t>NTU = 0,5</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b="1" u="none" strike="noStrike" dirty="0">
                          <a:effectLst/>
                        </a:rPr>
                        <a:t>Différence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2661319945"/>
                  </a:ext>
                </a:extLst>
              </a:tr>
              <a:tr h="640080">
                <a:tc>
                  <a:txBody>
                    <a:bodyPr/>
                    <a:lstStyle/>
                    <a:p>
                      <a:pPr algn="ctr" fontAlgn="b"/>
                      <a:r>
                        <a:rPr lang="fr-CA" sz="1400" b="0" i="0" u="none" strike="noStrike" dirty="0" smtClean="0">
                          <a:solidFill>
                            <a:srgbClr val="000000"/>
                          </a:solidFill>
                          <a:effectLst/>
                          <a:latin typeface="Calibri" panose="020F0502020204030204" pitchFamily="34" charset="0"/>
                        </a:rPr>
                        <a:t>Énergie transférée entre les systèmes </a:t>
                      </a:r>
                    </a:p>
                    <a:p>
                      <a:pPr algn="ctr" fontAlgn="b"/>
                      <a:r>
                        <a:rPr lang="fr-CA" sz="1400" b="0" i="0" u="none" strike="noStrike" dirty="0" smtClean="0">
                          <a:solidFill>
                            <a:srgbClr val="000000"/>
                          </a:solidFill>
                          <a:effectLst/>
                          <a:latin typeface="Calibri" panose="020F0502020204030204" pitchFamily="34" charset="0"/>
                        </a:rPr>
                        <a:t>(</a:t>
                      </a:r>
                      <a:r>
                        <a:rPr lang="fr-CA" sz="1400" b="0" i="0" u="none" strike="noStrike" dirty="0" err="1" smtClean="0">
                          <a:solidFill>
                            <a:srgbClr val="000000"/>
                          </a:solidFill>
                          <a:effectLst/>
                          <a:latin typeface="Calibri" panose="020F0502020204030204" pitchFamily="34" charset="0"/>
                        </a:rPr>
                        <a:t>MWh</a:t>
                      </a:r>
                      <a:r>
                        <a:rPr lang="fr-CA" sz="1400" b="0" i="0" u="none" strike="noStrike" dirty="0" smtClean="0">
                          <a:solidFill>
                            <a:srgbClr val="000000"/>
                          </a:solidFill>
                          <a:effectLst/>
                          <a:latin typeface="Calibri" panose="020F0502020204030204" pitchFamily="34" charset="0"/>
                        </a:rPr>
                        <a:t> / année)</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solidFill>
                  </a:tcPr>
                </a:tc>
                <a:tc>
                  <a:txBody>
                    <a:bodyPr/>
                    <a:lstStyle/>
                    <a:p>
                      <a:pPr algn="ctr" fontAlgn="b"/>
                      <a:r>
                        <a:rPr lang="fr-CA" sz="1400" b="1" i="0" u="none" strike="noStrike" dirty="0" smtClean="0">
                          <a:solidFill>
                            <a:schemeClr val="tx1"/>
                          </a:solidFill>
                          <a:effectLst/>
                          <a:latin typeface="Calibri" panose="020F0502020204030204" pitchFamily="34" charset="0"/>
                        </a:rPr>
                        <a:t>14 405</a:t>
                      </a:r>
                    </a:p>
                    <a:p>
                      <a:pPr algn="ctr" fontAlgn="b"/>
                      <a:r>
                        <a:rPr lang="fr-CA" sz="1400" b="1" i="0" u="none" strike="noStrike" dirty="0" smtClean="0">
                          <a:solidFill>
                            <a:schemeClr val="tx1"/>
                          </a:solidFill>
                          <a:effectLst/>
                          <a:latin typeface="Calibri" panose="020F0502020204030204" pitchFamily="34" charset="0"/>
                        </a:rPr>
                        <a:t>( 64% )</a:t>
                      </a:r>
                      <a:endParaRPr lang="fr-CA" sz="1400" b="1" i="0" u="none" strike="noStrike" dirty="0">
                        <a:solidFill>
                          <a:schemeClr val="tx1"/>
                        </a:solidFill>
                        <a:effectLst/>
                        <a:latin typeface="Calibri" panose="020F0502020204030204" pitchFamily="34" charset="0"/>
                      </a:endParaRPr>
                    </a:p>
                  </a:txBody>
                  <a:tcPr marL="0" marR="0" marT="0" marB="0" anchor="ctr">
                    <a:solidFill>
                      <a:schemeClr val="bg1"/>
                    </a:solidFill>
                  </a:tcPr>
                </a:tc>
                <a:tc>
                  <a:txBody>
                    <a:bodyPr/>
                    <a:lstStyle/>
                    <a:p>
                      <a:pPr algn="ctr" fontAlgn="b"/>
                      <a:r>
                        <a:rPr lang="fr-CA" sz="1400" b="1" i="0" u="none" strike="noStrike" dirty="0" smtClean="0">
                          <a:solidFill>
                            <a:schemeClr val="tx1"/>
                          </a:solidFill>
                          <a:effectLst/>
                          <a:latin typeface="Calibri" panose="020F0502020204030204" pitchFamily="34" charset="0"/>
                        </a:rPr>
                        <a:t>7 044</a:t>
                      </a:r>
                    </a:p>
                    <a:p>
                      <a:pPr marL="0" marR="0" lvl="0" indent="0" algn="ctr" defTabSz="457200" rtl="0" eaLnBrk="1" fontAlgn="b" latinLnBrk="0" hangingPunct="1">
                        <a:lnSpc>
                          <a:spcPct val="100000"/>
                        </a:lnSpc>
                        <a:spcBef>
                          <a:spcPts val="0"/>
                        </a:spcBef>
                        <a:spcAft>
                          <a:spcPts val="0"/>
                        </a:spcAft>
                        <a:buClrTx/>
                        <a:buSzTx/>
                        <a:buFontTx/>
                        <a:buNone/>
                        <a:tabLst/>
                        <a:defRPr/>
                      </a:pPr>
                      <a:r>
                        <a:rPr lang="fr-CA" sz="1400" b="1" i="0" u="none" strike="noStrike" dirty="0" smtClean="0">
                          <a:solidFill>
                            <a:schemeClr val="tx1"/>
                          </a:solidFill>
                          <a:effectLst/>
                          <a:latin typeface="Calibri" panose="020F0502020204030204" pitchFamily="34" charset="0"/>
                        </a:rPr>
                        <a:t>( 31 % )</a:t>
                      </a:r>
                    </a:p>
                  </a:txBody>
                  <a:tcPr marL="0" marR="0" marT="0" marB="0" anchor="ctr">
                    <a:solidFill>
                      <a:schemeClr val="bg1"/>
                    </a:solidFill>
                  </a:tcPr>
                </a:tc>
                <a:tc>
                  <a:txBody>
                    <a:bodyPr/>
                    <a:lstStyle/>
                    <a:p>
                      <a:pPr algn="ctr" fontAlgn="b"/>
                      <a:r>
                        <a:rPr lang="fr-CA" sz="1400" b="1" i="0" u="none" strike="noStrike" dirty="0" smtClean="0">
                          <a:solidFill>
                            <a:srgbClr val="000000"/>
                          </a:solidFill>
                          <a:effectLst/>
                          <a:latin typeface="Calibri" panose="020F0502020204030204" pitchFamily="34" charset="0"/>
                        </a:rPr>
                        <a:t>7 361</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883986800"/>
                  </a:ext>
                </a:extLst>
              </a:tr>
              <a:tr h="405636">
                <a:tc>
                  <a:txBody>
                    <a:bodyPr/>
                    <a:lstStyle/>
                    <a:p>
                      <a:pPr algn="ctr" fontAlgn="b"/>
                      <a:r>
                        <a:rPr lang="fr-CA" sz="1400" b="1" u="none" strike="noStrike" dirty="0">
                          <a:effectLst/>
                        </a:rPr>
                        <a:t>Type combustible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solidFill>
                  </a:tcPr>
                </a:tc>
                <a:tc gridSpan="3">
                  <a:txBody>
                    <a:bodyPr/>
                    <a:lstStyle/>
                    <a:p>
                      <a:pPr algn="ctr" fontAlgn="b"/>
                      <a:r>
                        <a:rPr lang="fr-CA" sz="1400" b="1" u="none" strike="noStrike" dirty="0">
                          <a:effectLst/>
                        </a:rPr>
                        <a:t>Propane</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solidFill>
                  </a:tcPr>
                </a:tc>
                <a:tc hMerge="1">
                  <a:txBody>
                    <a:bodyPr/>
                    <a:lstStyle/>
                    <a:p>
                      <a:endParaRPr lang="fr-CA"/>
                    </a:p>
                  </a:txBody>
                  <a:tcPr>
                    <a:solidFill>
                      <a:schemeClr val="bg1"/>
                    </a:solidFill>
                  </a:tcPr>
                </a:tc>
                <a:tc hMerge="1">
                  <a:txBody>
                    <a:bodyPr/>
                    <a:lstStyle/>
                    <a:p>
                      <a:endParaRPr lang="fr-CA"/>
                    </a:p>
                  </a:txBody>
                  <a:tcPr>
                    <a:solidFill>
                      <a:schemeClr val="bg1">
                        <a:lumMod val="85000"/>
                      </a:schemeClr>
                    </a:solidFill>
                  </a:tcPr>
                </a:tc>
                <a:extLst>
                  <a:ext uri="{0D108BD9-81ED-4DB2-BD59-A6C34878D82A}">
                    <a16:rowId xmlns:a16="http://schemas.microsoft.com/office/drawing/2014/main" val="3260373450"/>
                  </a:ext>
                </a:extLst>
              </a:tr>
              <a:tr h="640080">
                <a:tc>
                  <a:txBody>
                    <a:bodyPr/>
                    <a:lstStyle/>
                    <a:p>
                      <a:pPr algn="ctr" fontAlgn="b"/>
                      <a:r>
                        <a:rPr lang="fr-CA" sz="1400" u="none" strike="noStrike" dirty="0" smtClean="0">
                          <a:effectLst/>
                        </a:rPr>
                        <a:t>Combustible </a:t>
                      </a:r>
                      <a:r>
                        <a:rPr lang="fr-CA" sz="1400" u="none" strike="noStrike" dirty="0">
                          <a:effectLst/>
                        </a:rPr>
                        <a:t>économisé par année </a:t>
                      </a:r>
                      <a:endParaRPr lang="fr-CA" sz="1400" u="none" strike="noStrike" dirty="0" smtClean="0">
                        <a:effectLst/>
                      </a:endParaRPr>
                    </a:p>
                    <a:p>
                      <a:pPr algn="ctr" fontAlgn="b"/>
                      <a:r>
                        <a:rPr lang="fr-CA" sz="1400" u="none" strike="noStrike" dirty="0" smtClean="0">
                          <a:effectLst/>
                        </a:rPr>
                        <a:t>(L / année)</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1 945 000</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951 500</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b="1" u="none" strike="noStrike" dirty="0">
                          <a:effectLst/>
                        </a:rPr>
                        <a:t>993 500</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857273517"/>
                  </a:ext>
                </a:extLst>
              </a:tr>
              <a:tr h="640080">
                <a:tc>
                  <a:txBody>
                    <a:bodyPr/>
                    <a:lstStyle/>
                    <a:p>
                      <a:pPr algn="ctr" fontAlgn="b"/>
                      <a:r>
                        <a:rPr lang="fr-CA" sz="1400" u="none" strike="noStrike" dirty="0">
                          <a:effectLst/>
                        </a:rPr>
                        <a:t>Réduction des GES </a:t>
                      </a:r>
                      <a:endParaRPr lang="fr-CA" sz="1400" u="none" strike="noStrike" dirty="0" smtClean="0">
                        <a:effectLst/>
                      </a:endParaRPr>
                    </a:p>
                    <a:p>
                      <a:pPr algn="ctr" fontAlgn="b"/>
                      <a:r>
                        <a:rPr lang="fr-CA" sz="1400" u="none" strike="noStrike" dirty="0" smtClean="0">
                          <a:effectLst/>
                        </a:rPr>
                        <a:t>(</a:t>
                      </a:r>
                      <a:r>
                        <a:rPr lang="fr-CA" sz="1400" u="none" strike="noStrike" dirty="0">
                          <a:effectLst/>
                        </a:rPr>
                        <a:t>tonnes / année)</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3 000</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1 470</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b="1" u="none" strike="noStrike" dirty="0">
                          <a:effectLst/>
                        </a:rPr>
                        <a:t>1 530</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60857719"/>
                  </a:ext>
                </a:extLst>
              </a:tr>
            </a:tbl>
          </a:graphicData>
        </a:graphic>
      </p:graphicFrame>
      <p:pic>
        <p:nvPicPr>
          <p:cNvPr id="5" name="Espace réservé du contenu 4"/>
          <p:cNvPicPr>
            <a:picLocks noGrp="1" noChangeAspect="1"/>
          </p:cNvPicPr>
          <p:nvPr>
            <p:ph sz="quarter" idx="4"/>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144965" y="2886119"/>
            <a:ext cx="5975661" cy="3652794"/>
          </a:xfrm>
          <a:prstGeom prst="rect">
            <a:avLst/>
          </a:prstGeom>
        </p:spPr>
      </p:pic>
      <p:pic>
        <p:nvPicPr>
          <p:cNvPr id="4" name="Espace réservé du contenu 3"/>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t="8820" b="73742"/>
          <a:stretch/>
        </p:blipFill>
        <p:spPr>
          <a:xfrm>
            <a:off x="240070" y="1204333"/>
            <a:ext cx="11761112" cy="1326995"/>
          </a:xfrm>
        </p:spPr>
      </p:pic>
    </p:spTree>
    <p:extLst>
      <p:ext uri="{BB962C8B-B14F-4D97-AF65-F5344CB8AC3E}">
        <p14:creationId xmlns:p14="http://schemas.microsoft.com/office/powerpoint/2010/main" val="3887288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smtClean="0">
                <a:solidFill>
                  <a:srgbClr val="45697B"/>
                </a:solidFill>
              </a:rPr>
              <a:t>4. </a:t>
            </a:r>
            <a:r>
              <a:rPr lang="fr-FR" altLang="fr-FR" sz="2400" dirty="0">
                <a:solidFill>
                  <a:srgbClr val="45697B"/>
                </a:solidFill>
              </a:rPr>
              <a:t>Exemple de simulation</a:t>
            </a:r>
            <a:br>
              <a:rPr lang="fr-FR" altLang="fr-FR" sz="2400" dirty="0">
                <a:solidFill>
                  <a:srgbClr val="45697B"/>
                </a:solidFill>
              </a:rPr>
            </a:br>
            <a:r>
              <a:rPr lang="fr-FR" altLang="fr-FR" sz="2400" dirty="0" smtClean="0">
                <a:solidFill>
                  <a:srgbClr val="45697B"/>
                </a:solidFill>
              </a:rPr>
              <a:t>Performance du réseau </a:t>
            </a:r>
            <a:r>
              <a:rPr lang="fr-FR" altLang="fr-FR" sz="2400" dirty="0">
                <a:solidFill>
                  <a:srgbClr val="45697B"/>
                </a:solidFill>
              </a:rPr>
              <a:t>caloporteur </a:t>
            </a:r>
            <a:r>
              <a:rPr lang="fr-FR" altLang="fr-FR" sz="2400" dirty="0" smtClean="0">
                <a:solidFill>
                  <a:srgbClr val="45697B"/>
                </a:solidFill>
              </a:rPr>
              <a:t>et effet </a:t>
            </a:r>
            <a:r>
              <a:rPr lang="fr-FR" altLang="fr-FR" sz="2400" dirty="0">
                <a:solidFill>
                  <a:srgbClr val="45697B"/>
                </a:solidFill>
              </a:rPr>
              <a:t>de la conduite </a:t>
            </a:r>
            <a:r>
              <a:rPr lang="fr-FR" altLang="fr-FR" sz="2400" dirty="0" smtClean="0">
                <a:solidFill>
                  <a:srgbClr val="45697B"/>
                </a:solidFill>
              </a:rPr>
              <a:t>principale</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25</a:t>
            </a:fld>
            <a:endParaRPr lang="fr-CA"/>
          </a:p>
        </p:txBody>
      </p:sp>
      <p:graphicFrame>
        <p:nvGraphicFramePr>
          <p:cNvPr id="3" name="Tableau 2"/>
          <p:cNvGraphicFramePr>
            <a:graphicFrameLocks noGrp="1"/>
          </p:cNvGraphicFramePr>
          <p:nvPr>
            <p:custDataLst>
              <p:tags r:id="rId3"/>
            </p:custDataLst>
            <p:extLst>
              <p:ext uri="{D42A27DB-BD31-4B8C-83A1-F6EECF244321}">
                <p14:modId xmlns:p14="http://schemas.microsoft.com/office/powerpoint/2010/main" val="3325955966"/>
              </p:ext>
            </p:extLst>
          </p:nvPr>
        </p:nvGraphicFramePr>
        <p:xfrm>
          <a:off x="494675" y="1323825"/>
          <a:ext cx="5330391" cy="1931372"/>
        </p:xfrm>
        <a:graphic>
          <a:graphicData uri="http://schemas.openxmlformats.org/drawingml/2006/table">
            <a:tbl>
              <a:tblPr>
                <a:tableStyleId>{616DA210-FB5B-4158-B5E0-FEB733F419BA}</a:tableStyleId>
              </a:tblPr>
              <a:tblGrid>
                <a:gridCol w="3864491">
                  <a:extLst>
                    <a:ext uri="{9D8B030D-6E8A-4147-A177-3AD203B41FA5}">
                      <a16:colId xmlns:a16="http://schemas.microsoft.com/office/drawing/2014/main" val="2110732475"/>
                    </a:ext>
                  </a:extLst>
                </a:gridCol>
                <a:gridCol w="732950">
                  <a:extLst>
                    <a:ext uri="{9D8B030D-6E8A-4147-A177-3AD203B41FA5}">
                      <a16:colId xmlns:a16="http://schemas.microsoft.com/office/drawing/2014/main" val="2271442695"/>
                    </a:ext>
                  </a:extLst>
                </a:gridCol>
                <a:gridCol w="732950">
                  <a:extLst>
                    <a:ext uri="{9D8B030D-6E8A-4147-A177-3AD203B41FA5}">
                      <a16:colId xmlns:a16="http://schemas.microsoft.com/office/drawing/2014/main" val="3722619526"/>
                    </a:ext>
                  </a:extLst>
                </a:gridCol>
              </a:tblGrid>
              <a:tr h="270268">
                <a:tc gridSpan="3">
                  <a:txBody>
                    <a:bodyPr/>
                    <a:lstStyle/>
                    <a:p>
                      <a:pPr algn="ctr" fontAlgn="b"/>
                      <a:r>
                        <a:rPr lang="fr-CA" sz="1400" u="none" strike="noStrike" dirty="0">
                          <a:effectLst/>
                        </a:rPr>
                        <a:t>Information sur le réseau caloporteur</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l" fontAlgn="b"/>
                      <a:endParaRPr lang="fr-CA" sz="1100" b="0" i="0" u="none" strike="noStrike">
                        <a:solidFill>
                          <a:srgbClr val="000000"/>
                        </a:solidFill>
                        <a:effectLst/>
                        <a:latin typeface="Calibri" panose="020F0502020204030204" pitchFamily="34" charset="0"/>
                      </a:endParaRPr>
                    </a:p>
                  </a:txBody>
                  <a:tcPr marL="0" marR="0" marT="0" marB="0" anchor="b"/>
                </a:tc>
                <a:tc hMerge="1">
                  <a:txBody>
                    <a:bodyPr/>
                    <a:lstStyle/>
                    <a:p>
                      <a:pPr algn="l" fontAlgn="b"/>
                      <a:endParaRPr lang="fr-CA"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36024436"/>
                  </a:ext>
                </a:extLst>
              </a:tr>
              <a:tr h="270268">
                <a:tc>
                  <a:txBody>
                    <a:bodyPr/>
                    <a:lstStyle/>
                    <a:p>
                      <a:pPr algn="ctr" fontAlgn="b"/>
                      <a:r>
                        <a:rPr lang="fr-CA" sz="1400" u="none" strike="noStrike" dirty="0">
                          <a:effectLst/>
                        </a:rPr>
                        <a:t>Description</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u="none" strike="noStrike">
                          <a:effectLst/>
                        </a:rPr>
                        <a:t>Variable</a:t>
                      </a:r>
                      <a:endParaRPr lang="fr-CA" sz="1400" b="0" i="0" u="none" strike="noStrike">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u="none" strike="noStrike" dirty="0">
                          <a:effectLst/>
                        </a:rPr>
                        <a:t>Valeur</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803965200"/>
                  </a:ext>
                </a:extLst>
              </a:tr>
              <a:tr h="316307">
                <a:tc>
                  <a:txBody>
                    <a:bodyPr/>
                    <a:lstStyle/>
                    <a:p>
                      <a:pPr algn="ctr" fontAlgn="b"/>
                      <a:r>
                        <a:rPr lang="fr-CA" sz="1400" u="none" strike="noStrike" dirty="0">
                          <a:effectLst/>
                        </a:rPr>
                        <a:t>Type de glycol (Éthylène /propylène )</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solidFill>
                  </a:tcPr>
                </a:tc>
                <a:tc>
                  <a:txBody>
                    <a:bodyPr/>
                    <a:lstStyle/>
                    <a:p>
                      <a:pPr algn="ctr" fontAlgn="b"/>
                      <a:r>
                        <a:rPr lang="fr-CA" sz="1400" u="none" strike="noStrike" dirty="0">
                          <a:effectLst/>
                        </a:rPr>
                        <a:t>K</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solidFill>
                  </a:tcPr>
                </a:tc>
                <a:tc>
                  <a:txBody>
                    <a:bodyPr/>
                    <a:lstStyle/>
                    <a:p>
                      <a:pPr algn="ctr" fontAlgn="b"/>
                      <a:r>
                        <a:rPr lang="fr-CA" sz="1400" u="none" strike="noStrike" dirty="0">
                          <a:effectLst/>
                        </a:rPr>
                        <a:t>Éthylène</a:t>
                      </a:r>
                      <a:endParaRPr lang="fr-CA" sz="1400" b="0" i="0" u="none" strike="noStrike" dirty="0">
                        <a:solidFill>
                          <a:srgbClr val="000000"/>
                        </a:solidFill>
                        <a:effectLst/>
                        <a:latin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2070434529"/>
                  </a:ext>
                </a:extLst>
              </a:tr>
              <a:tr h="441915">
                <a:tc>
                  <a:txBody>
                    <a:bodyPr/>
                    <a:lstStyle/>
                    <a:p>
                      <a:pPr algn="ctr" fontAlgn="b"/>
                      <a:r>
                        <a:rPr lang="fr-CA" sz="1400" u="none" strike="noStrike" dirty="0">
                          <a:effectLst/>
                        </a:rPr>
                        <a:t>Facteur de sécurité pour le calcul des pertes de </a:t>
                      </a:r>
                      <a:r>
                        <a:rPr lang="fr-CA" sz="1400" u="none" strike="noStrike" dirty="0" smtClean="0">
                          <a:effectLst/>
                        </a:rPr>
                        <a:t>charge</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F.S.</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25 %</a:t>
                      </a:r>
                      <a:endParaRPr lang="fr-CA"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65457936"/>
                  </a:ext>
                </a:extLst>
              </a:tr>
              <a:tr h="316307">
                <a:tc>
                  <a:txBody>
                    <a:bodyPr/>
                    <a:lstStyle/>
                    <a:p>
                      <a:pPr algn="ctr" fontAlgn="b"/>
                      <a:r>
                        <a:rPr lang="fr-CA" sz="1400" u="none" strike="noStrike" dirty="0">
                          <a:effectLst/>
                        </a:rPr>
                        <a:t>Efficacité de la pompe du réseau de glycol</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a:effectLst/>
                        </a:rPr>
                        <a:t>Rpom</a:t>
                      </a:r>
                      <a:endParaRPr lang="fr-CA"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75 %</a:t>
                      </a:r>
                      <a:endParaRPr lang="fr-CA"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12722872"/>
                  </a:ext>
                </a:extLst>
              </a:tr>
              <a:tr h="316307">
                <a:tc>
                  <a:txBody>
                    <a:bodyPr/>
                    <a:lstStyle/>
                    <a:p>
                      <a:pPr algn="ctr" fontAlgn="b"/>
                      <a:r>
                        <a:rPr lang="fr-CA" sz="1400" u="none" strike="noStrike" dirty="0">
                          <a:effectLst/>
                        </a:rPr>
                        <a:t>Distance entre la source et la charge thermique [m]</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DIS</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152</a:t>
                      </a:r>
                      <a:endParaRPr lang="fr-CA"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48411852"/>
                  </a:ext>
                </a:extLst>
              </a:tr>
            </a:tbl>
          </a:graphicData>
        </a:graphic>
      </p:graphicFrame>
      <p:graphicFrame>
        <p:nvGraphicFramePr>
          <p:cNvPr id="5" name="Tableau 4"/>
          <p:cNvGraphicFramePr>
            <a:graphicFrameLocks noGrp="1"/>
          </p:cNvGraphicFramePr>
          <p:nvPr>
            <p:custDataLst>
              <p:tags r:id="rId4"/>
            </p:custDataLst>
            <p:extLst>
              <p:ext uri="{D42A27DB-BD31-4B8C-83A1-F6EECF244321}">
                <p14:modId xmlns:p14="http://schemas.microsoft.com/office/powerpoint/2010/main" val="2269640955"/>
              </p:ext>
            </p:extLst>
          </p:nvPr>
        </p:nvGraphicFramePr>
        <p:xfrm>
          <a:off x="6028267" y="1323824"/>
          <a:ext cx="5821458" cy="1931374"/>
        </p:xfrm>
        <a:graphic>
          <a:graphicData uri="http://schemas.openxmlformats.org/drawingml/2006/table">
            <a:tbl>
              <a:tblPr>
                <a:tableStyleId>{616DA210-FB5B-4158-B5E0-FEB733F419BA}</a:tableStyleId>
              </a:tblPr>
              <a:tblGrid>
                <a:gridCol w="3456093">
                  <a:extLst>
                    <a:ext uri="{9D8B030D-6E8A-4147-A177-3AD203B41FA5}">
                      <a16:colId xmlns:a16="http://schemas.microsoft.com/office/drawing/2014/main" val="2282201080"/>
                    </a:ext>
                  </a:extLst>
                </a:gridCol>
                <a:gridCol w="788455">
                  <a:extLst>
                    <a:ext uri="{9D8B030D-6E8A-4147-A177-3AD203B41FA5}">
                      <a16:colId xmlns:a16="http://schemas.microsoft.com/office/drawing/2014/main" val="396268769"/>
                    </a:ext>
                  </a:extLst>
                </a:gridCol>
                <a:gridCol w="788455">
                  <a:extLst>
                    <a:ext uri="{9D8B030D-6E8A-4147-A177-3AD203B41FA5}">
                      <a16:colId xmlns:a16="http://schemas.microsoft.com/office/drawing/2014/main" val="1231552201"/>
                    </a:ext>
                  </a:extLst>
                </a:gridCol>
                <a:gridCol w="788455">
                  <a:extLst>
                    <a:ext uri="{9D8B030D-6E8A-4147-A177-3AD203B41FA5}">
                      <a16:colId xmlns:a16="http://schemas.microsoft.com/office/drawing/2014/main" val="3119633911"/>
                    </a:ext>
                  </a:extLst>
                </a:gridCol>
              </a:tblGrid>
              <a:tr h="52496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400" u="none" strike="noStrike" dirty="0" smtClean="0">
                          <a:solidFill>
                            <a:srgbClr val="FF0000"/>
                          </a:solidFill>
                          <a:effectLst/>
                        </a:rPr>
                        <a:t>Diamètre minimal de la conduite principale</a:t>
                      </a:r>
                      <a:r>
                        <a:rPr lang="fr-CA" sz="1400" u="none" strike="noStrike" baseline="0" dirty="0" smtClean="0">
                          <a:solidFill>
                            <a:srgbClr val="FF0000"/>
                          </a:solidFill>
                          <a:effectLst/>
                        </a:rPr>
                        <a:t> </a:t>
                      </a:r>
                    </a:p>
                    <a:p>
                      <a:pPr marL="0" marR="0" lvl="0" indent="0" algn="ctr" defTabSz="457200" rtl="0" eaLnBrk="1" fontAlgn="b" latinLnBrk="0" hangingPunct="1">
                        <a:lnSpc>
                          <a:spcPct val="100000"/>
                        </a:lnSpc>
                        <a:spcBef>
                          <a:spcPts val="0"/>
                        </a:spcBef>
                        <a:spcAft>
                          <a:spcPts val="0"/>
                        </a:spcAft>
                        <a:buClrTx/>
                        <a:buSzTx/>
                        <a:buFontTx/>
                        <a:buNone/>
                        <a:tabLst/>
                        <a:defRPr/>
                      </a:pPr>
                      <a:r>
                        <a:rPr lang="fr-CA" sz="1400" u="none" strike="noStrike" baseline="0" dirty="0" smtClean="0">
                          <a:solidFill>
                            <a:srgbClr val="FF0000"/>
                          </a:solidFill>
                          <a:effectLst/>
                        </a:rPr>
                        <a:t>Valeur calculée par le simulateur </a:t>
                      </a:r>
                      <a:r>
                        <a:rPr lang="fr-CA" sz="1400" u="none" strike="noStrike" dirty="0" smtClean="0">
                          <a:solidFill>
                            <a:srgbClr val="FF0000"/>
                          </a:solidFill>
                          <a:effectLst/>
                        </a:rPr>
                        <a:t>(mm)</a:t>
                      </a:r>
                      <a:endParaRPr lang="fr-CA" sz="1400" b="0" i="0" u="none" strike="noStrike" dirty="0" smtClean="0">
                        <a:solidFill>
                          <a:srgbClr val="FF0000"/>
                        </a:solidFill>
                        <a:effectLst/>
                        <a:latin typeface="Calibri" panose="020F0502020204030204" pitchFamily="34" charset="0"/>
                      </a:endParaRPr>
                    </a:p>
                  </a:txBody>
                  <a:tcPr marL="0" marR="0" marT="0" marB="0" anchor="ctr">
                    <a:solidFill>
                      <a:schemeClr val="bg1">
                        <a:lumMod val="85000"/>
                      </a:schemeClr>
                    </a:solidFill>
                  </a:tcPr>
                </a:tc>
                <a:tc gridSpan="3">
                  <a:txBody>
                    <a:bodyPr/>
                    <a:lstStyle/>
                    <a:p>
                      <a:pPr algn="ctr" fontAlgn="b"/>
                      <a:r>
                        <a:rPr lang="fr-CA" sz="1400" b="0" i="1" u="none" strike="noStrike" dirty="0" smtClean="0">
                          <a:solidFill>
                            <a:srgbClr val="FF0000"/>
                          </a:solidFill>
                          <a:effectLst/>
                          <a:latin typeface="Calibri" panose="020F0502020204030204" pitchFamily="34" charset="0"/>
                        </a:rPr>
                        <a:t>150 mm</a:t>
                      </a:r>
                      <a:endParaRPr lang="fr-CA" sz="1400" b="0" i="1" u="none" strike="noStrike" dirty="0">
                        <a:solidFill>
                          <a:srgbClr val="FF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ctr" fontAlgn="b"/>
                      <a:endParaRPr lang="fr-CA" sz="1200" b="0"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hMerge="1">
                  <a:txBody>
                    <a:bodyPr/>
                    <a:lstStyle/>
                    <a:p>
                      <a:pPr algn="ctr" fontAlgn="b"/>
                      <a:endParaRPr lang="fr-CA" sz="1200" b="0"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2287981112"/>
                  </a:ext>
                </a:extLst>
              </a:tr>
              <a:tr h="468802">
                <a:tc>
                  <a:txBody>
                    <a:bodyPr/>
                    <a:lstStyle/>
                    <a:p>
                      <a:pPr algn="ctr" fontAlgn="b"/>
                      <a:r>
                        <a:rPr lang="fr-CA" sz="1400" b="1" u="none" strike="noStrike" dirty="0" smtClean="0">
                          <a:effectLst/>
                        </a:rPr>
                        <a:t>Conduite </a:t>
                      </a:r>
                      <a:r>
                        <a:rPr lang="fr-CA" sz="1400" b="1" u="none" strike="noStrike" dirty="0">
                          <a:effectLst/>
                        </a:rPr>
                        <a:t>sélectionnée</a:t>
                      </a:r>
                      <a:endParaRPr lang="fr-CA" sz="1400" b="1"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b="1" u="none" strike="noStrike" dirty="0" smtClean="0">
                          <a:effectLst/>
                        </a:rPr>
                        <a:t>150 </a:t>
                      </a:r>
                    </a:p>
                    <a:p>
                      <a:pPr algn="ctr" fontAlgn="b"/>
                      <a:r>
                        <a:rPr lang="fr-CA" sz="1400" b="1" u="none" strike="noStrike" dirty="0" smtClean="0">
                          <a:effectLst/>
                        </a:rPr>
                        <a:t>mm</a:t>
                      </a:r>
                      <a:endParaRPr lang="fr-CA" sz="1400" b="1"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b="1" u="none" strike="noStrike" dirty="0" smtClean="0">
                          <a:effectLst/>
                        </a:rPr>
                        <a:t>200 </a:t>
                      </a:r>
                    </a:p>
                    <a:p>
                      <a:pPr algn="ctr" fontAlgn="b"/>
                      <a:r>
                        <a:rPr lang="fr-CA" sz="1400" b="1" u="none" strike="noStrike" dirty="0" smtClean="0">
                          <a:effectLst/>
                        </a:rPr>
                        <a:t>mm</a:t>
                      </a:r>
                      <a:endParaRPr lang="fr-CA" sz="1400" b="1"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algn="ctr" fontAlgn="b"/>
                      <a:r>
                        <a:rPr lang="fr-CA" sz="1400" b="1" u="none" strike="noStrike" dirty="0">
                          <a:effectLst/>
                        </a:rPr>
                        <a:t>Différence</a:t>
                      </a:r>
                      <a:endParaRPr lang="fr-CA" sz="1400" b="1" i="1"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2137911232"/>
                  </a:ext>
                </a:extLst>
              </a:tr>
              <a:tr h="468802">
                <a:tc>
                  <a:txBody>
                    <a:bodyPr/>
                    <a:lstStyle/>
                    <a:p>
                      <a:pPr algn="ctr" fontAlgn="b"/>
                      <a:r>
                        <a:rPr lang="fr-CA" sz="1400" u="none" strike="noStrike" dirty="0">
                          <a:effectLst/>
                        </a:rPr>
                        <a:t>Puissance maximale de la pompe [kW]</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135</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a:effectLst/>
                        </a:rPr>
                        <a:t>45</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b="1" u="none" strike="noStrike" dirty="0" smtClean="0">
                          <a:effectLst/>
                        </a:rPr>
                        <a:t>90</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583751118"/>
                  </a:ext>
                </a:extLst>
              </a:tr>
              <a:tr h="468802">
                <a:tc>
                  <a:txBody>
                    <a:bodyPr/>
                    <a:lstStyle/>
                    <a:p>
                      <a:pPr algn="ctr" fontAlgn="b"/>
                      <a:r>
                        <a:rPr lang="fr-CA" sz="1400" u="none" strike="noStrike" dirty="0">
                          <a:effectLst/>
                        </a:rPr>
                        <a:t>Énergie annuelle consommée par la pompe </a:t>
                      </a:r>
                      <a:endParaRPr lang="fr-CA" sz="1400" u="none" strike="noStrike" dirty="0" smtClean="0">
                        <a:effectLst/>
                      </a:endParaRPr>
                    </a:p>
                    <a:p>
                      <a:pPr algn="ctr" fontAlgn="b"/>
                      <a:r>
                        <a:rPr lang="fr-CA" sz="1400" u="none" strike="noStrike" dirty="0" smtClean="0">
                          <a:effectLst/>
                        </a:rPr>
                        <a:t>(</a:t>
                      </a:r>
                      <a:r>
                        <a:rPr lang="fr-CA" sz="1400" u="none" strike="noStrike" dirty="0" err="1">
                          <a:effectLst/>
                        </a:rPr>
                        <a:t>M</a:t>
                      </a:r>
                      <a:r>
                        <a:rPr lang="fr-CA" sz="1400" u="none" strike="noStrike" dirty="0" err="1" smtClean="0">
                          <a:effectLst/>
                        </a:rPr>
                        <a:t>Wh</a:t>
                      </a:r>
                      <a:r>
                        <a:rPr lang="fr-CA" sz="1400" u="none" strike="noStrike" dirty="0">
                          <a:effectLst/>
                        </a:rPr>
                        <a:t>)</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385</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u="none" strike="noStrike" dirty="0" smtClean="0">
                          <a:effectLst/>
                        </a:rPr>
                        <a:t>135</a:t>
                      </a:r>
                      <a:endParaRPr lang="fr-CA"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CA" sz="1400" b="1" u="none" strike="noStrike" dirty="0" smtClean="0">
                          <a:effectLst/>
                        </a:rPr>
                        <a:t>250</a:t>
                      </a:r>
                      <a:endParaRPr lang="fr-CA" sz="1400" b="1"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39824026"/>
                  </a:ext>
                </a:extLst>
              </a:tr>
            </a:tbl>
          </a:graphicData>
        </a:graphic>
      </p:graphicFrame>
      <p:pic>
        <p:nvPicPr>
          <p:cNvPr id="6" name="Espace réservé du contenu 5"/>
          <p:cNvPicPr>
            <a:picLocks noGrp="1" noChangeAspect="1"/>
          </p:cNvPicPr>
          <p:nvPr>
            <p:ph sz="half" idx="2"/>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296030" y="3347276"/>
            <a:ext cx="5386388" cy="3320793"/>
          </a:xfrm>
          <a:prstGeom prst="rect">
            <a:avLst/>
          </a:prstGeom>
        </p:spPr>
      </p:pic>
      <p:pic>
        <p:nvPicPr>
          <p:cNvPr id="11" name="Espace réservé du contenu 10"/>
          <p:cNvPicPr>
            <a:picLocks noGrp="1" noChangeAspect="1"/>
          </p:cNvPicPr>
          <p:nvPr>
            <p:ph sz="quarter" idx="4"/>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5798315" y="3479180"/>
            <a:ext cx="5902768" cy="3019411"/>
          </a:xfrm>
          <a:prstGeom prst="rect">
            <a:avLst/>
          </a:prstGeom>
        </p:spPr>
      </p:pic>
    </p:spTree>
    <p:extLst>
      <p:ext uri="{BB962C8B-B14F-4D97-AF65-F5344CB8AC3E}">
        <p14:creationId xmlns:p14="http://schemas.microsoft.com/office/powerpoint/2010/main" val="910952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half" idx="2"/>
            <p:custDataLst>
              <p:tags r:id="rId1"/>
            </p:custDataLst>
          </p:nvPr>
        </p:nvPicPr>
        <p:blipFill rotWithShape="1">
          <a:blip r:embed="rId8">
            <a:extLst>
              <a:ext uri="{28A0092B-C50C-407E-A947-70E740481C1C}">
                <a14:useLocalDpi xmlns:a14="http://schemas.microsoft.com/office/drawing/2010/main" val="0"/>
              </a:ext>
            </a:extLst>
          </a:blip>
          <a:srcRect/>
          <a:stretch/>
        </p:blipFill>
        <p:spPr>
          <a:xfrm>
            <a:off x="139701" y="1154433"/>
            <a:ext cx="11969750" cy="2491289"/>
          </a:xfrm>
        </p:spPr>
      </p:pic>
      <p:sp>
        <p:nvSpPr>
          <p:cNvPr id="2" name="Titre 1"/>
          <p:cNvSpPr>
            <a:spLocks noGrp="1"/>
          </p:cNvSpPr>
          <p:nvPr>
            <p:ph type="title"/>
            <p:custDataLst>
              <p:tags r:id="rId2"/>
            </p:custDataLst>
          </p:nvPr>
        </p:nvSpPr>
        <p:spPr/>
        <p:txBody>
          <a:bodyPr/>
          <a:lstStyle/>
          <a:p>
            <a:r>
              <a:rPr lang="fr-FR" altLang="fr-FR" sz="2400" dirty="0" smtClean="0">
                <a:solidFill>
                  <a:srgbClr val="45697B"/>
                </a:solidFill>
              </a:rPr>
              <a:t>5. Exemple de simulation </a:t>
            </a:r>
            <a:br>
              <a:rPr lang="fr-FR" altLang="fr-FR" sz="2400" dirty="0" smtClean="0">
                <a:solidFill>
                  <a:srgbClr val="45697B"/>
                </a:solidFill>
              </a:rPr>
            </a:br>
            <a:r>
              <a:rPr lang="fr-FR" altLang="fr-FR" sz="2200" dirty="0">
                <a:solidFill>
                  <a:srgbClr val="45697B"/>
                </a:solidFill>
              </a:rPr>
              <a:t>Ajout du système « charge » (Q</a:t>
            </a:r>
            <a:r>
              <a:rPr lang="fr-FR" altLang="fr-FR" sz="2200" baseline="-25000" dirty="0">
                <a:solidFill>
                  <a:srgbClr val="45697B"/>
                </a:solidFill>
              </a:rPr>
              <a:t>C3</a:t>
            </a:r>
            <a:r>
              <a:rPr lang="fr-FR" altLang="fr-FR" sz="2200" dirty="0" smtClean="0">
                <a:solidFill>
                  <a:srgbClr val="45697B"/>
                </a:solidFill>
              </a:rPr>
              <a:t>) </a:t>
            </a:r>
            <a:r>
              <a:rPr lang="fr-FR" altLang="fr-FR" sz="2200" dirty="0">
                <a:solidFill>
                  <a:srgbClr val="45697B"/>
                </a:solidFill>
              </a:rPr>
              <a:t>et effet de la </a:t>
            </a:r>
            <a:r>
              <a:rPr lang="fr-FR" altLang="fr-FR" sz="2200" dirty="0" smtClean="0">
                <a:solidFill>
                  <a:srgbClr val="45697B"/>
                </a:solidFill>
              </a:rPr>
              <a:t>thermopompe</a:t>
            </a:r>
            <a:r>
              <a:rPr lang="fr-FR" altLang="fr-FR" sz="2400" dirty="0" smtClean="0">
                <a:solidFill>
                  <a:srgbClr val="45697B"/>
                </a:solidFill>
              </a:rPr>
              <a:t/>
            </a:r>
            <a:br>
              <a:rPr lang="fr-FR" altLang="fr-FR" sz="2400" dirty="0" smtClean="0">
                <a:solidFill>
                  <a:srgbClr val="45697B"/>
                </a:solidFill>
              </a:rPr>
            </a:br>
            <a:endParaRPr lang="fr-CA" sz="2400" baseline="-25000" dirty="0"/>
          </a:p>
        </p:txBody>
      </p:sp>
      <p:sp>
        <p:nvSpPr>
          <p:cNvPr id="7" name="Espace réservé du numéro de diapositive 6"/>
          <p:cNvSpPr>
            <a:spLocks noGrp="1"/>
          </p:cNvSpPr>
          <p:nvPr>
            <p:ph type="sldNum" sz="quarter" idx="12"/>
            <p:custDataLst>
              <p:tags r:id="rId3"/>
            </p:custDataLst>
          </p:nvPr>
        </p:nvSpPr>
        <p:spPr/>
        <p:txBody>
          <a:bodyPr/>
          <a:lstStyle/>
          <a:p>
            <a:pPr>
              <a:defRPr/>
            </a:pPr>
            <a:fld id="{9077198E-AA1E-49BE-9293-1EADDC5DA5E8}" type="slidenum">
              <a:rPr lang="fr-CA" smtClean="0"/>
              <a:pPr>
                <a:defRPr/>
              </a:pPr>
              <a:t>26</a:t>
            </a:fld>
            <a:endParaRPr lang="fr-CA" dirty="0"/>
          </a:p>
        </p:txBody>
      </p:sp>
      <p:graphicFrame>
        <p:nvGraphicFramePr>
          <p:cNvPr id="12" name="Tableau 11"/>
          <p:cNvGraphicFramePr>
            <a:graphicFrameLocks noGrp="1"/>
          </p:cNvGraphicFramePr>
          <p:nvPr>
            <p:custDataLst>
              <p:tags r:id="rId4"/>
            </p:custDataLst>
            <p:extLst>
              <p:ext uri="{D42A27DB-BD31-4B8C-83A1-F6EECF244321}">
                <p14:modId xmlns:p14="http://schemas.microsoft.com/office/powerpoint/2010/main" val="1449956330"/>
              </p:ext>
            </p:extLst>
          </p:nvPr>
        </p:nvGraphicFramePr>
        <p:xfrm>
          <a:off x="406745" y="3634570"/>
          <a:ext cx="5886105" cy="2780642"/>
        </p:xfrm>
        <a:graphic>
          <a:graphicData uri="http://schemas.openxmlformats.org/drawingml/2006/table">
            <a:tbl>
              <a:tblPr>
                <a:tableStyleId>{616DA210-FB5B-4158-B5E0-FEB733F419BA}</a:tableStyleId>
              </a:tblPr>
              <a:tblGrid>
                <a:gridCol w="2426511">
                  <a:extLst>
                    <a:ext uri="{9D8B030D-6E8A-4147-A177-3AD203B41FA5}">
                      <a16:colId xmlns:a16="http://schemas.microsoft.com/office/drawing/2014/main" val="2709074794"/>
                    </a:ext>
                  </a:extLst>
                </a:gridCol>
                <a:gridCol w="1289413">
                  <a:extLst>
                    <a:ext uri="{9D8B030D-6E8A-4147-A177-3AD203B41FA5}">
                      <a16:colId xmlns:a16="http://schemas.microsoft.com/office/drawing/2014/main" val="2725790091"/>
                    </a:ext>
                  </a:extLst>
                </a:gridCol>
                <a:gridCol w="1095328">
                  <a:extLst>
                    <a:ext uri="{9D8B030D-6E8A-4147-A177-3AD203B41FA5}">
                      <a16:colId xmlns:a16="http://schemas.microsoft.com/office/drawing/2014/main" val="1577234577"/>
                    </a:ext>
                  </a:extLst>
                </a:gridCol>
                <a:gridCol w="1074853">
                  <a:extLst>
                    <a:ext uri="{9D8B030D-6E8A-4147-A177-3AD203B41FA5}">
                      <a16:colId xmlns:a16="http://schemas.microsoft.com/office/drawing/2014/main" val="3092137569"/>
                    </a:ext>
                  </a:extLst>
                </a:gridCol>
              </a:tblGrid>
              <a:tr h="313381">
                <a:tc gridSpan="4">
                  <a:txBody>
                    <a:bodyPr/>
                    <a:lstStyle/>
                    <a:p>
                      <a:pPr algn="ctr" fontAlgn="b"/>
                      <a:r>
                        <a:rPr lang="fr-CA" sz="1400" b="1" i="0" u="none" strike="noStrike" dirty="0" smtClean="0">
                          <a:solidFill>
                            <a:srgbClr val="000000"/>
                          </a:solidFill>
                          <a:effectLst/>
                          <a:latin typeface="Calibri" panose="020F0502020204030204" pitchFamily="34" charset="0"/>
                        </a:rPr>
                        <a:t>Analyse</a:t>
                      </a:r>
                      <a:r>
                        <a:rPr lang="fr-CA" sz="1400" b="1" i="0" u="none" strike="noStrike" baseline="0" dirty="0" smtClean="0">
                          <a:solidFill>
                            <a:srgbClr val="000000"/>
                          </a:solidFill>
                          <a:effectLst/>
                          <a:latin typeface="Calibri" panose="020F0502020204030204" pitchFamily="34" charset="0"/>
                        </a:rPr>
                        <a:t> du transfert d’énergie vers le système « charge » Q</a:t>
                      </a:r>
                      <a:r>
                        <a:rPr lang="fr-CA" sz="1400" b="1" i="0" u="none" strike="noStrike" baseline="-25000" dirty="0" smtClean="0">
                          <a:solidFill>
                            <a:srgbClr val="000000"/>
                          </a:solidFill>
                          <a:effectLst/>
                          <a:latin typeface="Calibri" panose="020F0502020204030204" pitchFamily="34" charset="0"/>
                        </a:rPr>
                        <a:t>C3</a:t>
                      </a:r>
                      <a:endParaRPr lang="fr-CA" sz="1400" b="1" i="0" u="none" strike="noStrike" baseline="-25000"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pPr algn="ctr" fontAlgn="b"/>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232487275"/>
                  </a:ext>
                </a:extLst>
              </a:tr>
              <a:tr h="348950">
                <a:tc>
                  <a:txBody>
                    <a:bodyPr/>
                    <a:lstStyle/>
                    <a:p>
                      <a:pPr algn="ctr" fontAlgn="b"/>
                      <a:r>
                        <a:rPr lang="fr-CA" sz="1400" b="1" u="none" strike="noStrike" dirty="0">
                          <a:effectLst/>
                        </a:rPr>
                        <a:t>Équipement </a:t>
                      </a:r>
                      <a:r>
                        <a:rPr lang="fr-CA" sz="1400" b="1" u="none" strike="noStrike" dirty="0" smtClean="0">
                          <a:effectLst/>
                        </a:rPr>
                        <a:t>utilisé pour transférer l’énergie</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b"/>
                      <a:r>
                        <a:rPr lang="fr-CA" sz="1400" b="1" u="none" strike="noStrike" dirty="0" smtClean="0">
                          <a:effectLst/>
                        </a:rPr>
                        <a:t>Thermopompe</a:t>
                      </a:r>
                    </a:p>
                    <a:p>
                      <a:pPr algn="ctr" fontAlgn="b"/>
                      <a:r>
                        <a:rPr lang="fr-CA" sz="1400" b="1" u="none" strike="noStrike" dirty="0" smtClean="0">
                          <a:effectLst/>
                        </a:rPr>
                        <a:t>(TP</a:t>
                      </a:r>
                      <a:r>
                        <a:rPr lang="fr-CA" sz="1400" b="1" i="0" u="none" strike="noStrike" dirty="0">
                          <a:solidFill>
                            <a:srgbClr val="000000"/>
                          </a:solidFill>
                          <a:effectLst/>
                          <a:latin typeface="Calibri" panose="020F0502020204030204" pitchFamily="34" charset="0"/>
                        </a:rPr>
                        <a:t>)</a:t>
                      </a:r>
                      <a:endParaRPr lang="fr-CA" sz="1400" b="1" u="none" strike="noStrike" dirty="0" smtClean="0">
                        <a:effectLst/>
                      </a:endParaRPr>
                    </a:p>
                  </a:txBody>
                  <a:tcPr marL="6350" marR="6350" marT="6350" marB="0" anchor="ctr">
                    <a:solidFill>
                      <a:schemeClr val="bg1">
                        <a:lumMod val="85000"/>
                      </a:schemeClr>
                    </a:solidFill>
                  </a:tcPr>
                </a:tc>
                <a:tc>
                  <a:txBody>
                    <a:bodyPr/>
                    <a:lstStyle/>
                    <a:p>
                      <a:pPr algn="ctr" fontAlgn="b"/>
                      <a:r>
                        <a:rPr lang="fr-CA" sz="1400" b="1" u="none" strike="noStrike" dirty="0">
                          <a:effectLst/>
                        </a:rPr>
                        <a:t>Échangeur </a:t>
                      </a:r>
                      <a:endParaRPr lang="fr-CA" sz="1400" b="1" u="none" strike="noStrike" dirty="0" smtClean="0">
                        <a:effectLst/>
                      </a:endParaRPr>
                    </a:p>
                    <a:p>
                      <a:pPr algn="ctr" fontAlgn="b"/>
                      <a:r>
                        <a:rPr lang="fr-CA" sz="1400" b="1" u="none" strike="noStrike" dirty="0" smtClean="0">
                          <a:effectLst/>
                        </a:rPr>
                        <a:t>NTU </a:t>
                      </a:r>
                      <a:r>
                        <a:rPr lang="fr-CA" sz="1400" b="1" u="none" strike="noStrike" dirty="0">
                          <a:effectLst/>
                        </a:rPr>
                        <a:t>= 1</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b"/>
                      <a:r>
                        <a:rPr lang="fr-CA" sz="1400" b="1" u="none" strike="noStrike" dirty="0">
                          <a:effectLst/>
                        </a:rPr>
                        <a:t>Différence</a:t>
                      </a:r>
                      <a:endParaRPr lang="fr-CA" sz="1400" b="1"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71126156"/>
                  </a:ext>
                </a:extLst>
              </a:tr>
              <a:tr h="422589">
                <a:tc>
                  <a:txBody>
                    <a:bodyPr/>
                    <a:lstStyle/>
                    <a:p>
                      <a:pPr algn="ctr" fontAlgn="b"/>
                      <a:r>
                        <a:rPr lang="fr-CA" sz="1200" b="0" u="none" strike="noStrike" dirty="0" smtClean="0">
                          <a:effectLst/>
                        </a:rPr>
                        <a:t>Énergie économisé</a:t>
                      </a:r>
                    </a:p>
                    <a:p>
                      <a:pPr algn="ctr" fontAlgn="b"/>
                      <a:r>
                        <a:rPr lang="fr-CA" sz="1200" b="0" i="0" u="none" strike="noStrike" dirty="0" smtClean="0">
                          <a:solidFill>
                            <a:srgbClr val="000000"/>
                          </a:solidFill>
                          <a:effectLst/>
                          <a:latin typeface="Calibri" panose="020F0502020204030204" pitchFamily="34" charset="0"/>
                        </a:rPr>
                        <a:t>(</a:t>
                      </a:r>
                      <a:r>
                        <a:rPr lang="fr-CA" sz="1200" b="0" i="0" u="none" strike="noStrike" dirty="0" err="1" smtClean="0">
                          <a:solidFill>
                            <a:srgbClr val="000000"/>
                          </a:solidFill>
                          <a:effectLst/>
                          <a:latin typeface="Calibri" panose="020F0502020204030204" pitchFamily="34" charset="0"/>
                        </a:rPr>
                        <a:t>MWh</a:t>
                      </a:r>
                      <a:r>
                        <a:rPr lang="fr-CA" sz="1200" b="0" i="0" u="none" strike="noStrike" dirty="0" smtClean="0">
                          <a:solidFill>
                            <a:srgbClr val="000000"/>
                          </a:solidFill>
                          <a:effectLst/>
                          <a:latin typeface="Calibri" panose="020F0502020204030204" pitchFamily="34" charset="0"/>
                        </a:rPr>
                        <a:t> /année)</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smtClean="0">
                          <a:solidFill>
                            <a:schemeClr val="tx1"/>
                          </a:solidFill>
                          <a:effectLst/>
                        </a:rPr>
                        <a:t>181</a:t>
                      </a:r>
                    </a:p>
                    <a:p>
                      <a:pPr algn="ctr" fontAlgn="b"/>
                      <a:r>
                        <a:rPr lang="fr-CA" sz="1200" b="0" u="none" strike="noStrike" dirty="0" smtClean="0">
                          <a:solidFill>
                            <a:schemeClr val="tx1"/>
                          </a:solidFill>
                          <a:effectLst/>
                        </a:rPr>
                        <a:t>( 79 % )</a:t>
                      </a:r>
                    </a:p>
                  </a:txBody>
                  <a:tcPr marL="6350" marR="6350" marT="6350" marB="0" anchor="ctr"/>
                </a:tc>
                <a:tc>
                  <a:txBody>
                    <a:bodyPr/>
                    <a:lstStyle/>
                    <a:p>
                      <a:pPr algn="ctr" fontAlgn="b"/>
                      <a:r>
                        <a:rPr lang="fr-CA" sz="1200" b="0" u="none" strike="noStrike" dirty="0" smtClean="0">
                          <a:solidFill>
                            <a:schemeClr val="tx1"/>
                          </a:solidFill>
                          <a:effectLst/>
                        </a:rPr>
                        <a:t>45</a:t>
                      </a:r>
                    </a:p>
                    <a:p>
                      <a:pPr algn="ctr" fontAlgn="b"/>
                      <a:r>
                        <a:rPr lang="fr-CA" sz="1200" b="0" u="none" strike="noStrike" dirty="0" smtClean="0">
                          <a:solidFill>
                            <a:schemeClr val="tx1"/>
                          </a:solidFill>
                          <a:effectLst/>
                        </a:rPr>
                        <a:t>( 19 % )</a:t>
                      </a:r>
                    </a:p>
                  </a:txBody>
                  <a:tcPr marL="6350" marR="6350" marT="6350" marB="0" anchor="ctr"/>
                </a:tc>
                <a:tc>
                  <a:txBody>
                    <a:bodyPr/>
                    <a:lstStyle/>
                    <a:p>
                      <a:pPr algn="ctr" fontAlgn="b"/>
                      <a:r>
                        <a:rPr lang="fr-CA" sz="1200" b="0" u="none" strike="noStrike" dirty="0" smtClean="0">
                          <a:solidFill>
                            <a:schemeClr val="tx1"/>
                          </a:solidFill>
                          <a:effectLst/>
                        </a:rPr>
                        <a:t>136</a:t>
                      </a:r>
                    </a:p>
                  </a:txBody>
                  <a:tcPr marL="6350" marR="6350" marT="6350" marB="0" anchor="ctr">
                    <a:solidFill>
                      <a:schemeClr val="bg1">
                        <a:lumMod val="85000"/>
                      </a:schemeClr>
                    </a:solidFill>
                  </a:tcPr>
                </a:tc>
                <a:extLst>
                  <a:ext uri="{0D108BD9-81ED-4DB2-BD59-A6C34878D82A}">
                    <a16:rowId xmlns:a16="http://schemas.microsoft.com/office/drawing/2014/main" val="3296327484"/>
                  </a:ext>
                </a:extLst>
              </a:tr>
              <a:tr h="422589">
                <a:tc>
                  <a:txBody>
                    <a:bodyPr/>
                    <a:lstStyle/>
                    <a:p>
                      <a:pPr algn="ctr" fontAlgn="b"/>
                      <a:r>
                        <a:rPr lang="fr-CA" sz="1200" b="0" i="0" u="none" strike="noStrike" dirty="0" smtClean="0">
                          <a:solidFill>
                            <a:srgbClr val="000000"/>
                          </a:solidFill>
                          <a:effectLst/>
                          <a:latin typeface="Calibri" panose="020F0502020204030204" pitchFamily="34" charset="0"/>
                        </a:rPr>
                        <a:t>Consommation électrique</a:t>
                      </a:r>
                      <a:r>
                        <a:rPr lang="fr-CA" sz="1200" b="0" i="0" u="none" strike="noStrike" baseline="0" dirty="0" smtClean="0">
                          <a:solidFill>
                            <a:srgbClr val="000000"/>
                          </a:solidFill>
                          <a:effectLst/>
                          <a:latin typeface="Calibri" panose="020F0502020204030204" pitchFamily="34" charset="0"/>
                        </a:rPr>
                        <a:t> </a:t>
                      </a:r>
                    </a:p>
                    <a:p>
                      <a:pPr algn="ctr" fontAlgn="b"/>
                      <a:r>
                        <a:rPr lang="fr-CA" sz="1200" b="0" i="0" u="none" strike="noStrike" baseline="0" dirty="0" smtClean="0">
                          <a:solidFill>
                            <a:srgbClr val="000000"/>
                          </a:solidFill>
                          <a:effectLst/>
                          <a:latin typeface="Calibri" panose="020F0502020204030204" pitchFamily="34" charset="0"/>
                        </a:rPr>
                        <a:t>(</a:t>
                      </a:r>
                      <a:r>
                        <a:rPr lang="fr-CA" sz="1200" b="0" i="0" u="none" strike="noStrike" baseline="0" dirty="0" err="1" smtClean="0">
                          <a:solidFill>
                            <a:srgbClr val="000000"/>
                          </a:solidFill>
                          <a:effectLst/>
                          <a:latin typeface="Calibri" panose="020F0502020204030204" pitchFamily="34" charset="0"/>
                        </a:rPr>
                        <a:t>MWh</a:t>
                      </a:r>
                      <a:r>
                        <a:rPr lang="fr-CA" sz="1200" b="0" i="0" u="none" strike="noStrike" baseline="0" dirty="0" smtClean="0">
                          <a:solidFill>
                            <a:srgbClr val="000000"/>
                          </a:solidFill>
                          <a:effectLst/>
                          <a:latin typeface="Calibri" panose="020F0502020204030204" pitchFamily="34" charset="0"/>
                        </a:rPr>
                        <a:t> / année)</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smtClean="0">
                          <a:solidFill>
                            <a:schemeClr val="tx1"/>
                          </a:solidFill>
                          <a:effectLst/>
                        </a:rPr>
                        <a:t>33</a:t>
                      </a:r>
                    </a:p>
                    <a:p>
                      <a:pPr algn="ctr" fontAlgn="b"/>
                      <a:r>
                        <a:rPr lang="fr-CA" sz="1200" b="0" u="none" strike="noStrike" dirty="0" smtClean="0">
                          <a:solidFill>
                            <a:schemeClr val="tx1"/>
                          </a:solidFill>
                          <a:effectLst/>
                        </a:rPr>
                        <a:t>( + 14</a:t>
                      </a:r>
                      <a:r>
                        <a:rPr lang="fr-CA" sz="1200" b="0" u="none" strike="noStrike" baseline="0" dirty="0" smtClean="0">
                          <a:solidFill>
                            <a:schemeClr val="tx1"/>
                          </a:solidFill>
                          <a:effectLst/>
                        </a:rPr>
                        <a:t> % )</a:t>
                      </a:r>
                      <a:endParaRPr lang="fr-CA" sz="1200" b="0" u="none" strike="noStrike" dirty="0" smtClean="0">
                        <a:solidFill>
                          <a:schemeClr val="tx1"/>
                        </a:solidFill>
                        <a:effectLst/>
                      </a:endParaRPr>
                    </a:p>
                  </a:txBody>
                  <a:tcPr marL="6350" marR="6350" marT="635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200" b="0" u="none" strike="noStrike" dirty="0" smtClean="0">
                          <a:solidFill>
                            <a:schemeClr val="tx1"/>
                          </a:solidFill>
                          <a:effectLst/>
                        </a:rPr>
                        <a:t>0</a:t>
                      </a:r>
                    </a:p>
                  </a:txBody>
                  <a:tcPr marL="6350" marR="6350" marT="6350" marB="0" anchor="ctr"/>
                </a:tc>
                <a:tc>
                  <a:txBody>
                    <a:bodyPr/>
                    <a:lstStyle/>
                    <a:p>
                      <a:pPr algn="ctr" fontAlgn="b"/>
                      <a:r>
                        <a:rPr lang="fr-CA" sz="1200" b="0" u="none" strike="noStrike" dirty="0" smtClean="0">
                          <a:solidFill>
                            <a:schemeClr val="tx1"/>
                          </a:solidFill>
                          <a:effectLst/>
                        </a:rPr>
                        <a:t>-33</a:t>
                      </a:r>
                    </a:p>
                  </a:txBody>
                  <a:tcPr marL="6350" marR="6350" marT="6350" marB="0" anchor="ctr">
                    <a:solidFill>
                      <a:schemeClr val="bg1">
                        <a:lumMod val="85000"/>
                      </a:schemeClr>
                    </a:solidFill>
                  </a:tcPr>
                </a:tc>
                <a:extLst>
                  <a:ext uri="{0D108BD9-81ED-4DB2-BD59-A6C34878D82A}">
                    <a16:rowId xmlns:a16="http://schemas.microsoft.com/office/drawing/2014/main" val="964252850"/>
                  </a:ext>
                </a:extLst>
              </a:tr>
              <a:tr h="343835">
                <a:tc>
                  <a:txBody>
                    <a:bodyPr/>
                    <a:lstStyle/>
                    <a:p>
                      <a:pPr algn="ctr" fontAlgn="b"/>
                      <a:r>
                        <a:rPr lang="fr-CA" sz="1400" b="1" u="none" strike="noStrike" dirty="0">
                          <a:effectLst/>
                        </a:rPr>
                        <a:t>Type combustible</a:t>
                      </a:r>
                      <a:endParaRPr lang="fr-CA" sz="1400" b="1" i="0" u="none" strike="noStrike" dirty="0">
                        <a:solidFill>
                          <a:srgbClr val="000000"/>
                        </a:solidFill>
                        <a:effectLst/>
                        <a:latin typeface="Calibri" panose="020F0502020204030204" pitchFamily="34" charset="0"/>
                      </a:endParaRPr>
                    </a:p>
                  </a:txBody>
                  <a:tcPr marL="6350" marR="6350" marT="6350" marB="0" anchor="ctr"/>
                </a:tc>
                <a:tc gridSpan="3">
                  <a:txBody>
                    <a:bodyPr/>
                    <a:lstStyle/>
                    <a:p>
                      <a:pPr algn="ctr" fontAlgn="b"/>
                      <a:r>
                        <a:rPr lang="fr-CA" sz="1400" b="1" u="none" strike="noStrike" dirty="0">
                          <a:effectLst/>
                        </a:rPr>
                        <a:t>Propane</a:t>
                      </a:r>
                      <a:endParaRPr lang="fr-CA" sz="14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fr-CA"/>
                    </a:p>
                  </a:txBody>
                  <a:tcPr/>
                </a:tc>
                <a:tc hMerge="1">
                  <a:txBody>
                    <a:bodyPr/>
                    <a:lstStyle/>
                    <a:p>
                      <a:endParaRPr lang="fr-CA"/>
                    </a:p>
                  </a:txBody>
                  <a:tcPr>
                    <a:solidFill>
                      <a:schemeClr val="bg1">
                        <a:lumMod val="85000"/>
                      </a:schemeClr>
                    </a:solidFill>
                  </a:tcPr>
                </a:tc>
                <a:extLst>
                  <a:ext uri="{0D108BD9-81ED-4DB2-BD59-A6C34878D82A}">
                    <a16:rowId xmlns:a16="http://schemas.microsoft.com/office/drawing/2014/main" val="3510589485"/>
                  </a:ext>
                </a:extLst>
              </a:tr>
              <a:tr h="422589">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200" b="0" u="none" strike="noStrike" dirty="0" smtClean="0">
                          <a:effectLst/>
                        </a:rPr>
                        <a:t>Combustible économisé </a:t>
                      </a:r>
                    </a:p>
                    <a:p>
                      <a:pPr marL="0" marR="0" lvl="0" indent="0" algn="ctr" defTabSz="457200" rtl="0" eaLnBrk="1" fontAlgn="b" latinLnBrk="0" hangingPunct="1">
                        <a:lnSpc>
                          <a:spcPct val="100000"/>
                        </a:lnSpc>
                        <a:spcBef>
                          <a:spcPts val="0"/>
                        </a:spcBef>
                        <a:spcAft>
                          <a:spcPts val="0"/>
                        </a:spcAft>
                        <a:buClrTx/>
                        <a:buSzTx/>
                        <a:buFontTx/>
                        <a:buNone/>
                        <a:tabLst/>
                        <a:defRPr/>
                      </a:pPr>
                      <a:r>
                        <a:rPr lang="fr-CA" sz="1200" b="0" i="0" u="none" strike="noStrike" dirty="0" smtClean="0">
                          <a:solidFill>
                            <a:srgbClr val="000000"/>
                          </a:solidFill>
                          <a:effectLst/>
                          <a:latin typeface="Calibri" panose="020F0502020204030204" pitchFamily="34" charset="0"/>
                        </a:rPr>
                        <a:t>(L / année)</a:t>
                      </a:r>
                    </a:p>
                  </a:txBody>
                  <a:tcPr marL="6350" marR="6350" marT="6350" marB="0" anchor="ctr"/>
                </a:tc>
                <a:tc>
                  <a:txBody>
                    <a:bodyPr/>
                    <a:lstStyle/>
                    <a:p>
                      <a:pPr algn="ctr" fontAlgn="b"/>
                      <a:r>
                        <a:rPr lang="fr-CA" sz="1200" b="0" u="none" strike="noStrike" dirty="0" smtClean="0">
                          <a:solidFill>
                            <a:schemeClr val="tx1"/>
                          </a:solidFill>
                          <a:effectLst/>
                        </a:rPr>
                        <a:t>24 400</a:t>
                      </a:r>
                    </a:p>
                  </a:txBody>
                  <a:tcPr marL="6350" marR="6350" marT="6350"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200" b="0" u="none" strike="noStrike" dirty="0" smtClean="0">
                          <a:solidFill>
                            <a:schemeClr val="tx1"/>
                          </a:solidFill>
                          <a:effectLst/>
                        </a:rPr>
                        <a:t>6 000</a:t>
                      </a:r>
                    </a:p>
                  </a:txBody>
                  <a:tcPr marL="6350" marR="6350" marT="6350" marB="0" anchor="ctr"/>
                </a:tc>
                <a:tc>
                  <a:txBody>
                    <a:bodyPr/>
                    <a:lstStyle/>
                    <a:p>
                      <a:pPr algn="ctr" fontAlgn="b"/>
                      <a:r>
                        <a:rPr lang="fr-CA" sz="1200" b="0" u="none" strike="noStrike" dirty="0" smtClean="0">
                          <a:solidFill>
                            <a:schemeClr val="tx1"/>
                          </a:solidFill>
                          <a:effectLst/>
                        </a:rPr>
                        <a:t>18 400</a:t>
                      </a:r>
                    </a:p>
                  </a:txBody>
                  <a:tcPr marL="6350" marR="6350" marT="6350" marB="0" anchor="ctr">
                    <a:solidFill>
                      <a:schemeClr val="bg1">
                        <a:lumMod val="85000"/>
                      </a:schemeClr>
                    </a:solidFill>
                  </a:tcPr>
                </a:tc>
                <a:extLst>
                  <a:ext uri="{0D108BD9-81ED-4DB2-BD59-A6C34878D82A}">
                    <a16:rowId xmlns:a16="http://schemas.microsoft.com/office/drawing/2014/main" val="543203011"/>
                  </a:ext>
                </a:extLst>
              </a:tr>
              <a:tr h="422589">
                <a:tc>
                  <a:txBody>
                    <a:bodyPr/>
                    <a:lstStyle/>
                    <a:p>
                      <a:pPr algn="ctr" fontAlgn="b"/>
                      <a:r>
                        <a:rPr lang="fr-CA" sz="1200" b="0" u="none" strike="noStrike" dirty="0">
                          <a:effectLst/>
                        </a:rPr>
                        <a:t>Réduction des GES </a:t>
                      </a:r>
                      <a:endParaRPr lang="fr-CA" sz="1200" b="0" u="none" strike="noStrike" dirty="0" smtClean="0">
                        <a:effectLst/>
                      </a:endParaRPr>
                    </a:p>
                    <a:p>
                      <a:pPr algn="ctr" fontAlgn="b"/>
                      <a:r>
                        <a:rPr lang="fr-CA" sz="1200" b="0" u="none" strike="noStrike" dirty="0" smtClean="0">
                          <a:effectLst/>
                        </a:rPr>
                        <a:t>(</a:t>
                      </a:r>
                      <a:r>
                        <a:rPr lang="fr-CA" sz="1200" b="0" u="none" strike="noStrike" dirty="0">
                          <a:effectLst/>
                        </a:rPr>
                        <a:t>tonnes / année)</a:t>
                      </a:r>
                      <a:endParaRPr lang="fr-CA" sz="12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a:solidFill>
                            <a:schemeClr val="tx1"/>
                          </a:solidFill>
                          <a:effectLst/>
                        </a:rPr>
                        <a:t>40</a:t>
                      </a:r>
                      <a:endParaRPr lang="fr-CA" sz="12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a:solidFill>
                            <a:schemeClr val="tx1"/>
                          </a:solidFill>
                          <a:effectLst/>
                        </a:rPr>
                        <a:t>10</a:t>
                      </a:r>
                      <a:endParaRPr lang="fr-CA" sz="12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b"/>
                      <a:r>
                        <a:rPr lang="fr-CA" sz="1200" b="0" u="none" strike="noStrike" dirty="0">
                          <a:solidFill>
                            <a:schemeClr val="tx1"/>
                          </a:solidFill>
                          <a:effectLst/>
                        </a:rPr>
                        <a:t>30</a:t>
                      </a:r>
                      <a:endParaRPr lang="fr-CA" sz="1200" b="0"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1495990776"/>
                  </a:ext>
                </a:extLst>
              </a:tr>
            </a:tbl>
          </a:graphicData>
        </a:graphic>
      </p:graphicFrame>
      <p:sp>
        <p:nvSpPr>
          <p:cNvPr id="5" name="ZoneTexte 4"/>
          <p:cNvSpPr txBox="1"/>
          <p:nvPr>
            <p:custDataLst>
              <p:tags r:id="rId5"/>
            </p:custDataLst>
          </p:nvPr>
        </p:nvSpPr>
        <p:spPr>
          <a:xfrm>
            <a:off x="0" y="0"/>
            <a:ext cx="3810000" cy="1270000"/>
          </a:xfrm>
          <a:prstGeom prst="rect">
            <a:avLst/>
          </a:prstGeom>
          <a:noFill/>
        </p:spPr>
        <p:txBody>
          <a:bodyPr vert="horz" rtlCol="0">
            <a:spAutoFit/>
          </a:bodyPr>
          <a:lstStyle/>
          <a:p>
            <a:endParaRPr lang="fr-CA"/>
          </a:p>
        </p:txBody>
      </p:sp>
      <p:pic>
        <p:nvPicPr>
          <p:cNvPr id="6" name="Espace réservé du contenu 5"/>
          <p:cNvPicPr>
            <a:picLocks noGrp="1" noChangeAspect="1"/>
          </p:cNvPicPr>
          <p:nvPr>
            <p:ph sz="quarter" idx="4"/>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6292850" y="2564960"/>
            <a:ext cx="5749848" cy="3887739"/>
          </a:xfrm>
          <a:prstGeom prst="rect">
            <a:avLst/>
          </a:prstGeom>
        </p:spPr>
      </p:pic>
    </p:spTree>
    <p:extLst>
      <p:ext uri="{BB962C8B-B14F-4D97-AF65-F5344CB8AC3E}">
        <p14:creationId xmlns:p14="http://schemas.microsoft.com/office/powerpoint/2010/main" val="4144251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rotWithShape="1">
          <a:blip r:embed="rId6">
            <a:extLst>
              <a:ext uri="{28A0092B-C50C-407E-A947-70E740481C1C}">
                <a14:useLocalDpi xmlns:a14="http://schemas.microsoft.com/office/drawing/2010/main" val="0"/>
              </a:ext>
            </a:extLst>
          </a:blip>
          <a:srcRect l="648" t="8650" b="24607"/>
          <a:stretch/>
        </p:blipFill>
        <p:spPr>
          <a:xfrm>
            <a:off x="78059" y="1157794"/>
            <a:ext cx="11959681" cy="5198557"/>
          </a:xfrm>
        </p:spPr>
      </p:pic>
      <p:sp>
        <p:nvSpPr>
          <p:cNvPr id="8" name="Titre 7"/>
          <p:cNvSpPr>
            <a:spLocks noGrp="1"/>
          </p:cNvSpPr>
          <p:nvPr>
            <p:ph type="title"/>
            <p:custDataLst>
              <p:tags r:id="rId1"/>
            </p:custDataLst>
          </p:nvPr>
        </p:nvSpPr>
        <p:spPr/>
        <p:txBody>
          <a:bodyPr/>
          <a:lstStyle/>
          <a:p>
            <a:r>
              <a:rPr lang="fr-FR" altLang="fr-FR" sz="2400" dirty="0" smtClean="0">
                <a:solidFill>
                  <a:srgbClr val="45697B"/>
                </a:solidFill>
              </a:rPr>
              <a:t>4</a:t>
            </a:r>
            <a:r>
              <a:rPr lang="fr-FR" altLang="fr-FR" sz="2400" dirty="0">
                <a:solidFill>
                  <a:srgbClr val="45697B"/>
                </a:solidFill>
              </a:rPr>
              <a:t>. Exemple de simulation </a:t>
            </a:r>
            <a:br>
              <a:rPr lang="fr-FR" altLang="fr-FR" sz="2400" dirty="0">
                <a:solidFill>
                  <a:srgbClr val="45697B"/>
                </a:solidFill>
              </a:rPr>
            </a:br>
            <a:r>
              <a:rPr lang="fr-FR" altLang="fr-FR" sz="2400" dirty="0" smtClean="0">
                <a:solidFill>
                  <a:srgbClr val="45697B"/>
                </a:solidFill>
              </a:rPr>
              <a:t>Système disponible pour les associations</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27</a:t>
            </a:fld>
            <a:endParaRPr lang="fr-CA"/>
          </a:p>
        </p:txBody>
      </p:sp>
      <p:sp>
        <p:nvSpPr>
          <p:cNvPr id="9" name="Espace réservé du texte 4"/>
          <p:cNvSpPr txBox="1">
            <a:spLocks/>
          </p:cNvSpPr>
          <p:nvPr>
            <p:custDataLst>
              <p:tags r:id="rId3"/>
            </p:custDataLst>
          </p:nvPr>
        </p:nvSpPr>
        <p:spPr>
          <a:xfrm>
            <a:off x="3462102" y="5218939"/>
            <a:ext cx="4005498" cy="1053622"/>
          </a:xfrm>
          <a:prstGeom prst="rect">
            <a:avLst/>
          </a:prstGeom>
        </p:spPr>
        <p:txBody>
          <a:bodyPr/>
          <a:lst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1200" dirty="0" smtClean="0"/>
              <a:t>T</a:t>
            </a:r>
            <a:r>
              <a:rPr lang="fr-CA" sz="1200" baseline="-25000" dirty="0" smtClean="0"/>
              <a:t>FC</a:t>
            </a:r>
            <a:r>
              <a:rPr lang="fr-CA" sz="1200" dirty="0" smtClean="0"/>
              <a:t> : Température chaude du réseau (°C)</a:t>
            </a:r>
          </a:p>
          <a:p>
            <a:r>
              <a:rPr lang="fr-CA" sz="1200" dirty="0" smtClean="0"/>
              <a:t>T</a:t>
            </a:r>
            <a:r>
              <a:rPr lang="fr-CA" sz="1200" baseline="-25000" dirty="0" smtClean="0"/>
              <a:t>FF</a:t>
            </a:r>
            <a:r>
              <a:rPr lang="fr-CA" sz="1200" dirty="0" smtClean="0"/>
              <a:t> </a:t>
            </a:r>
            <a:r>
              <a:rPr lang="fr-CA" sz="1200" dirty="0"/>
              <a:t>: Température </a:t>
            </a:r>
            <a:r>
              <a:rPr lang="fr-CA" sz="1200" dirty="0" smtClean="0"/>
              <a:t>froide </a:t>
            </a:r>
            <a:r>
              <a:rPr lang="fr-CA" sz="1200" dirty="0"/>
              <a:t>du réseau (°C)</a:t>
            </a:r>
          </a:p>
          <a:p>
            <a:r>
              <a:rPr lang="fr-CA" sz="1200" dirty="0" smtClean="0"/>
              <a:t>C : Débit capacitif du côté du réseau (kW /°C)</a:t>
            </a:r>
          </a:p>
          <a:p>
            <a:r>
              <a:rPr lang="fr-CA" sz="1200" dirty="0"/>
              <a:t>NTU : Nombre d’unités de transfert de l’échangeur</a:t>
            </a:r>
          </a:p>
          <a:p>
            <a:pPr marL="0" indent="0">
              <a:buNone/>
            </a:pPr>
            <a:endParaRPr lang="fr-CA" sz="1200" dirty="0"/>
          </a:p>
          <a:p>
            <a:endParaRPr lang="fr-CA" sz="1200" dirty="0" smtClean="0"/>
          </a:p>
        </p:txBody>
      </p:sp>
      <p:graphicFrame>
        <p:nvGraphicFramePr>
          <p:cNvPr id="10" name="Espace réservé du contenu 8"/>
          <p:cNvGraphicFramePr>
            <a:graphicFrameLocks/>
          </p:cNvGraphicFramePr>
          <p:nvPr>
            <p:custDataLst>
              <p:tags r:id="rId4"/>
            </p:custDataLst>
            <p:extLst>
              <p:ext uri="{D42A27DB-BD31-4B8C-83A1-F6EECF244321}">
                <p14:modId xmlns:p14="http://schemas.microsoft.com/office/powerpoint/2010/main" val="1581973995"/>
              </p:ext>
            </p:extLst>
          </p:nvPr>
        </p:nvGraphicFramePr>
        <p:xfrm>
          <a:off x="3393441" y="2758772"/>
          <a:ext cx="6421118" cy="2270442"/>
        </p:xfrm>
        <a:graphic>
          <a:graphicData uri="http://schemas.openxmlformats.org/drawingml/2006/table">
            <a:tbl>
              <a:tblPr firstRow="1" firstCol="1" bandRow="1">
                <a:tableStyleId>{5940675A-B579-460E-94D1-54222C63F5DA}</a:tableStyleId>
              </a:tblPr>
              <a:tblGrid>
                <a:gridCol w="857451">
                  <a:extLst>
                    <a:ext uri="{9D8B030D-6E8A-4147-A177-3AD203B41FA5}">
                      <a16:colId xmlns:a16="http://schemas.microsoft.com/office/drawing/2014/main" val="3057608344"/>
                    </a:ext>
                  </a:extLst>
                </a:gridCol>
                <a:gridCol w="2226108">
                  <a:extLst>
                    <a:ext uri="{9D8B030D-6E8A-4147-A177-3AD203B41FA5}">
                      <a16:colId xmlns:a16="http://schemas.microsoft.com/office/drawing/2014/main" val="2629839648"/>
                    </a:ext>
                  </a:extLst>
                </a:gridCol>
                <a:gridCol w="203200">
                  <a:extLst>
                    <a:ext uri="{9D8B030D-6E8A-4147-A177-3AD203B41FA5}">
                      <a16:colId xmlns:a16="http://schemas.microsoft.com/office/drawing/2014/main" val="925016959"/>
                    </a:ext>
                  </a:extLst>
                </a:gridCol>
                <a:gridCol w="868680">
                  <a:extLst>
                    <a:ext uri="{9D8B030D-6E8A-4147-A177-3AD203B41FA5}">
                      <a16:colId xmlns:a16="http://schemas.microsoft.com/office/drawing/2014/main" val="1780674443"/>
                    </a:ext>
                  </a:extLst>
                </a:gridCol>
                <a:gridCol w="2265679">
                  <a:extLst>
                    <a:ext uri="{9D8B030D-6E8A-4147-A177-3AD203B41FA5}">
                      <a16:colId xmlns:a16="http://schemas.microsoft.com/office/drawing/2014/main" val="3066793821"/>
                    </a:ext>
                  </a:extLst>
                </a:gridCol>
              </a:tblGrid>
              <a:tr h="407920">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fr-CA" sz="1200" dirty="0" smtClean="0">
                          <a:effectLst/>
                        </a:rPr>
                        <a:t>Systèmes « Charges »</a:t>
                      </a: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fr-CA" sz="1200" dirty="0" smtClean="0">
                          <a:effectLst/>
                        </a:rPr>
                        <a:t>Description</a:t>
                      </a:r>
                      <a:endParaRPr lang="fr-CA" sz="12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endParaRPr lang="fr-CA" sz="12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fr-CA" sz="1200" dirty="0" smtClean="0">
                          <a:effectLst/>
                        </a:rPr>
                        <a:t>Systèmes « sources »</a:t>
                      </a:r>
                      <a:endParaRPr lang="fr-CA" sz="12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fr-CA" sz="1200" dirty="0" smtClean="0">
                          <a:effectLst/>
                        </a:rPr>
                        <a:t>Description</a:t>
                      </a:r>
                      <a:endParaRPr lang="fr-CA" sz="12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32650411"/>
                  </a:ext>
                </a:extLst>
              </a:tr>
              <a:tr h="587946">
                <a:tc>
                  <a:txBody>
                    <a:bodyPr/>
                    <a:lstStyle/>
                    <a:p>
                      <a:pPr algn="ctr">
                        <a:lnSpc>
                          <a:spcPct val="115000"/>
                        </a:lnSpc>
                        <a:spcAft>
                          <a:spcPts val="0"/>
                        </a:spcAft>
                      </a:pPr>
                      <a:r>
                        <a:rPr lang="fr-CA" sz="1200" dirty="0" smtClean="0">
                          <a:effectLst/>
                        </a:rPr>
                        <a:t>Q</a:t>
                      </a:r>
                      <a:r>
                        <a:rPr lang="fr-CA" sz="1200" baseline="-25000" dirty="0" smtClean="0">
                          <a:effectLst/>
                        </a:rPr>
                        <a:t>C2b</a:t>
                      </a:r>
                      <a:endParaRPr lang="fr-CA" sz="1200" b="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200" dirty="0">
                          <a:effectLst/>
                        </a:rPr>
                        <a:t>Système de ventilation de la </a:t>
                      </a:r>
                      <a:r>
                        <a:rPr lang="fr-CA" sz="1200" dirty="0" smtClean="0">
                          <a:effectLst/>
                        </a:rPr>
                        <a:t>mine puit de service</a:t>
                      </a:r>
                      <a:endParaRPr lang="fr-CA" sz="120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fr-CA" sz="1200" b="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fr-CA" sz="1200" dirty="0" smtClean="0">
                          <a:effectLst/>
                        </a:rPr>
                        <a:t>Q</a:t>
                      </a:r>
                      <a:r>
                        <a:rPr lang="fr-CA" sz="1200" baseline="-25000" dirty="0" smtClean="0">
                          <a:effectLst/>
                        </a:rPr>
                        <a:t>S1_EP</a:t>
                      </a:r>
                      <a:endParaRPr lang="fr-CA" sz="1200" b="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200" dirty="0">
                          <a:effectLst/>
                        </a:rPr>
                        <a:t>Système de filtration à la sortie de l’usine de traitement</a:t>
                      </a:r>
                      <a:endParaRPr lang="fr-CA" sz="12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855098"/>
                  </a:ext>
                </a:extLst>
              </a:tr>
              <a:tr h="407920">
                <a:tc>
                  <a:txBody>
                    <a:bodyPr/>
                    <a:lstStyle/>
                    <a:p>
                      <a:pPr algn="ctr">
                        <a:lnSpc>
                          <a:spcPct val="115000"/>
                        </a:lnSpc>
                        <a:spcAft>
                          <a:spcPts val="0"/>
                        </a:spcAft>
                      </a:pPr>
                      <a:r>
                        <a:rPr lang="fr-CA" sz="1200" dirty="0" smtClean="0">
                          <a:effectLst/>
                        </a:rPr>
                        <a:t>Q</a:t>
                      </a:r>
                      <a:r>
                        <a:rPr lang="fr-CA" sz="1200" baseline="-25000" dirty="0" smtClean="0">
                          <a:effectLst/>
                        </a:rPr>
                        <a:t>C3</a:t>
                      </a:r>
                      <a:endParaRPr lang="fr-CA" sz="1200" b="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200" dirty="0" smtClean="0">
                          <a:effectLst/>
                        </a:rPr>
                        <a:t>Système de chauffe-eau des vestiaires</a:t>
                      </a:r>
                      <a:endParaRPr lang="fr-CA" sz="120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fr-CA" sz="1200" b="0" baseline="-250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fr-CA" sz="1200" dirty="0" smtClean="0">
                          <a:effectLst/>
                        </a:rPr>
                        <a:t>Q</a:t>
                      </a:r>
                      <a:r>
                        <a:rPr lang="fr-CA" sz="1200" baseline="-25000" dirty="0" smtClean="0">
                          <a:effectLst/>
                        </a:rPr>
                        <a:t>S2a</a:t>
                      </a:r>
                      <a:endParaRPr lang="fr-CA" sz="1200" b="0" baseline="-250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200" dirty="0">
                          <a:effectLst/>
                        </a:rPr>
                        <a:t>Système d’évacuation </a:t>
                      </a:r>
                      <a:r>
                        <a:rPr lang="fr-CA" sz="1200" dirty="0" smtClean="0">
                          <a:effectLst/>
                        </a:rPr>
                        <a:t>d’air de l’usine de traitement</a:t>
                      </a:r>
                      <a:endParaRPr lang="fr-CA" sz="12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0396292"/>
                  </a:ext>
                </a:extLst>
              </a:tr>
              <a:tr h="407920">
                <a:tc>
                  <a:txBody>
                    <a:bodyPr/>
                    <a:lstStyle/>
                    <a:p>
                      <a:pPr algn="ctr">
                        <a:lnSpc>
                          <a:spcPct val="115000"/>
                        </a:lnSpc>
                        <a:spcAft>
                          <a:spcPts val="0"/>
                        </a:spcAft>
                      </a:pPr>
                      <a:r>
                        <a:rPr lang="fr-CA" sz="1200" dirty="0" smtClean="0">
                          <a:effectLst/>
                        </a:rPr>
                        <a:t>Q</a:t>
                      </a:r>
                      <a:r>
                        <a:rPr lang="fr-CA" sz="1200" baseline="-25000" dirty="0" smtClean="0">
                          <a:effectLst/>
                        </a:rPr>
                        <a:t>C2a</a:t>
                      </a:r>
                      <a:endParaRPr lang="fr-CA" sz="1200" b="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200" dirty="0">
                          <a:effectLst/>
                        </a:rPr>
                        <a:t>Système de ventilation de la mine </a:t>
                      </a:r>
                      <a:r>
                        <a:rPr lang="fr-CA" sz="1200" dirty="0" smtClean="0">
                          <a:effectLst/>
                        </a:rPr>
                        <a:t>puit de production</a:t>
                      </a:r>
                      <a:endParaRPr lang="fr-CA" sz="120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fr-CA" sz="1200" b="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fr-CA" sz="1200" dirty="0" smtClean="0">
                          <a:effectLst/>
                        </a:rPr>
                        <a:t>Q</a:t>
                      </a:r>
                      <a:r>
                        <a:rPr lang="fr-CA" sz="1200" baseline="-25000" dirty="0" smtClean="0">
                          <a:effectLst/>
                        </a:rPr>
                        <a:t>S2b</a:t>
                      </a:r>
                      <a:endParaRPr lang="fr-CA" sz="1200" b="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200" dirty="0">
                          <a:effectLst/>
                        </a:rPr>
                        <a:t>Système d’évacuation </a:t>
                      </a:r>
                      <a:r>
                        <a:rPr lang="fr-CA" sz="1200" dirty="0" smtClean="0">
                          <a:effectLst/>
                        </a:rPr>
                        <a:t>d’air de l’usine de filtration</a:t>
                      </a:r>
                      <a:endParaRPr lang="fr-CA" sz="12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944437"/>
                  </a:ext>
                </a:extLst>
              </a:tr>
              <a:tr h="407920">
                <a:tc>
                  <a:txBody>
                    <a:bodyPr/>
                    <a:lstStyle/>
                    <a:p>
                      <a:pPr algn="ctr">
                        <a:lnSpc>
                          <a:spcPct val="115000"/>
                        </a:lnSpc>
                        <a:spcAft>
                          <a:spcPts val="0"/>
                        </a:spcAft>
                      </a:pPr>
                      <a:r>
                        <a:rPr lang="fr-CA" sz="1200" dirty="0" smtClean="0">
                          <a:effectLst/>
                        </a:rPr>
                        <a:t>Q</a:t>
                      </a:r>
                      <a:r>
                        <a:rPr lang="fr-CA" sz="1200" baseline="-25000" dirty="0" smtClean="0">
                          <a:effectLst/>
                        </a:rPr>
                        <a:t>C1</a:t>
                      </a:r>
                      <a:endParaRPr lang="fr-CA" sz="1200" b="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200" dirty="0">
                          <a:effectLst/>
                        </a:rPr>
                        <a:t>Système de ventilation du garage </a:t>
                      </a:r>
                      <a:endParaRPr lang="fr-CA" sz="1200" dirty="0">
                        <a:effectLst/>
                        <a:latin typeface="Calibri" panose="020F0502020204030204" pitchFamily="34" charset="0"/>
                        <a:ea typeface="Batang"/>
                        <a:cs typeface="Times New Roman" panose="02020603050405020304" pitchFamily="18" charset="0"/>
                      </a:endParaRPr>
                    </a:p>
                  </a:txBody>
                  <a:tcPr marL="62210" marR="62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fr-CA" sz="1200" b="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fr-CA" sz="1200" dirty="0" smtClean="0">
                          <a:effectLst/>
                        </a:rPr>
                        <a:t>Q</a:t>
                      </a:r>
                      <a:r>
                        <a:rPr lang="fr-CA" sz="1200" baseline="-25000" dirty="0" smtClean="0">
                          <a:effectLst/>
                        </a:rPr>
                        <a:t>S3</a:t>
                      </a:r>
                      <a:endParaRPr lang="fr-CA" sz="1200" b="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r-CA" sz="1200" dirty="0">
                          <a:effectLst/>
                        </a:rPr>
                        <a:t>Salle électrique alimentant les systèmes des broyeurs</a:t>
                      </a:r>
                      <a:endParaRPr lang="fr-CA" sz="1200" dirty="0">
                        <a:effectLst/>
                        <a:latin typeface="Calibri" panose="020F0502020204030204" pitchFamily="34" charset="0"/>
                        <a:ea typeface="Batang"/>
                        <a:cs typeface="Times New Roman" panose="02020603050405020304" pitchFamily="18" charset="0"/>
                      </a:endParaRPr>
                    </a:p>
                  </a:txBody>
                  <a:tcPr marL="62247" marR="622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626018"/>
                  </a:ext>
                </a:extLst>
              </a:tr>
            </a:tbl>
          </a:graphicData>
        </a:graphic>
      </p:graphicFrame>
    </p:spTree>
    <p:extLst>
      <p:ext uri="{BB962C8B-B14F-4D97-AF65-F5344CB8AC3E}">
        <p14:creationId xmlns:p14="http://schemas.microsoft.com/office/powerpoint/2010/main" val="735876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18"/>
          <p:cNvPicPr>
            <a:picLocks noGrp="1" noChangeAspect="1"/>
          </p:cNvPicPr>
          <p:nvPr>
            <p:ph sz="half" idx="2"/>
            <p:custDataLst>
              <p:tags r:id="rId1"/>
            </p:custDataLst>
          </p:nvPr>
        </p:nvPicPr>
        <p:blipFill rotWithShape="1">
          <a:blip r:embed="rId11">
            <a:extLst>
              <a:ext uri="{28A0092B-C50C-407E-A947-70E740481C1C}">
                <a14:useLocalDpi xmlns:a14="http://schemas.microsoft.com/office/drawing/2010/main" val="0"/>
              </a:ext>
            </a:extLst>
          </a:blip>
          <a:srcRect/>
          <a:stretch/>
        </p:blipFill>
        <p:spPr>
          <a:xfrm>
            <a:off x="498610" y="1206006"/>
            <a:ext cx="11083790" cy="1791987"/>
          </a:xfrm>
        </p:spPr>
      </p:pic>
      <p:pic>
        <p:nvPicPr>
          <p:cNvPr id="6" name="Espace réservé du contenu 5"/>
          <p:cNvPicPr>
            <a:picLocks noGrp="1" noChangeAspect="1"/>
          </p:cNvPicPr>
          <p:nvPr>
            <p:ph sz="half" idx="2"/>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622609" y="2709651"/>
            <a:ext cx="10959791" cy="3702393"/>
          </a:xfrm>
          <a:prstGeom prst="rect">
            <a:avLst/>
          </a:prstGeom>
        </p:spPr>
      </p:pic>
      <p:cxnSp>
        <p:nvCxnSpPr>
          <p:cNvPr id="10" name="Connecteur droit 9"/>
          <p:cNvCxnSpPr/>
          <p:nvPr>
            <p:custDataLst>
              <p:tags r:id="rId3"/>
            </p:custDataLst>
          </p:nvPr>
        </p:nvCxnSpPr>
        <p:spPr>
          <a:xfrm flipH="1">
            <a:off x="3011086" y="3236641"/>
            <a:ext cx="16260" cy="2475571"/>
          </a:xfrm>
          <a:prstGeom prst="line">
            <a:avLst/>
          </a:prstGeom>
          <a:ln w="1905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custDataLst>
              <p:tags r:id="rId4"/>
            </p:custDataLst>
          </p:nvPr>
        </p:nvCxnSpPr>
        <p:spPr>
          <a:xfrm flipV="1">
            <a:off x="7319582" y="3236641"/>
            <a:ext cx="0" cy="2428178"/>
          </a:xfrm>
          <a:prstGeom prst="line">
            <a:avLst/>
          </a:prstGeom>
          <a:ln w="1905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custDataLst>
              <p:tags r:id="rId5"/>
            </p:custDataLst>
          </p:nvPr>
        </p:nvSpPr>
        <p:spPr/>
        <p:txBody>
          <a:bodyPr/>
          <a:lstStyle/>
          <a:p>
            <a:r>
              <a:rPr lang="fr-FR" altLang="fr-FR" sz="2400" dirty="0" smtClean="0">
                <a:solidFill>
                  <a:srgbClr val="45697B"/>
                </a:solidFill>
              </a:rPr>
              <a:t>4. </a:t>
            </a:r>
            <a:r>
              <a:rPr lang="fr-FR" altLang="fr-FR" sz="2400" dirty="0">
                <a:solidFill>
                  <a:srgbClr val="45697B"/>
                </a:solidFill>
              </a:rPr>
              <a:t>Exemple de simulation</a:t>
            </a:r>
            <a:br>
              <a:rPr lang="fr-FR" altLang="fr-FR" sz="2400" dirty="0">
                <a:solidFill>
                  <a:srgbClr val="45697B"/>
                </a:solidFill>
              </a:rPr>
            </a:br>
            <a:r>
              <a:rPr lang="fr-FR" altLang="fr-FR" sz="2400" dirty="0" smtClean="0">
                <a:solidFill>
                  <a:srgbClr val="45697B"/>
                </a:solidFill>
              </a:rPr>
              <a:t>Limitation du transfert d’énergie pendant l’année </a:t>
            </a:r>
            <a:endParaRPr lang="fr-CA" sz="2400" dirty="0"/>
          </a:p>
        </p:txBody>
      </p:sp>
      <p:sp>
        <p:nvSpPr>
          <p:cNvPr id="7" name="Espace réservé du numéro de diapositive 6"/>
          <p:cNvSpPr>
            <a:spLocks noGrp="1"/>
          </p:cNvSpPr>
          <p:nvPr>
            <p:ph type="sldNum" sz="quarter" idx="12"/>
            <p:custDataLst>
              <p:tags r:id="rId6"/>
            </p:custDataLst>
          </p:nvPr>
        </p:nvSpPr>
        <p:spPr/>
        <p:txBody>
          <a:bodyPr/>
          <a:lstStyle/>
          <a:p>
            <a:pPr>
              <a:defRPr/>
            </a:pPr>
            <a:fld id="{9077198E-AA1E-49BE-9293-1EADDC5DA5E8}" type="slidenum">
              <a:rPr lang="fr-CA" smtClean="0"/>
              <a:pPr>
                <a:defRPr/>
              </a:pPr>
              <a:t>28</a:t>
            </a:fld>
            <a:endParaRPr lang="fr-CA"/>
          </a:p>
        </p:txBody>
      </p:sp>
      <p:cxnSp>
        <p:nvCxnSpPr>
          <p:cNvPr id="11" name="Connecteur droit 10"/>
          <p:cNvCxnSpPr/>
          <p:nvPr>
            <p:custDataLst>
              <p:tags r:id="rId7"/>
            </p:custDataLst>
          </p:nvPr>
        </p:nvCxnSpPr>
        <p:spPr>
          <a:xfrm>
            <a:off x="7662526" y="5467350"/>
            <a:ext cx="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custDataLst>
              <p:tags r:id="rId8"/>
            </p:custDataLst>
          </p:nvPr>
        </p:nvCxnSpPr>
        <p:spPr>
          <a:xfrm>
            <a:off x="3194825" y="3573965"/>
            <a:ext cx="4053468"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3" name="ZoneTexte 22"/>
          <p:cNvSpPr txBox="1"/>
          <p:nvPr>
            <p:custDataLst>
              <p:tags r:id="rId9"/>
            </p:custDataLst>
          </p:nvPr>
        </p:nvSpPr>
        <p:spPr>
          <a:xfrm>
            <a:off x="3716813" y="3278459"/>
            <a:ext cx="3256156" cy="276999"/>
          </a:xfrm>
          <a:prstGeom prst="rect">
            <a:avLst/>
          </a:prstGeom>
          <a:noFill/>
        </p:spPr>
        <p:txBody>
          <a:bodyPr wrap="square" rtlCol="0">
            <a:spAutoFit/>
          </a:bodyPr>
          <a:lstStyle/>
          <a:p>
            <a:r>
              <a:rPr lang="fr-CA" sz="1200" dirty="0" smtClean="0"/>
              <a:t>Transfère limité par les systèmes « charges »</a:t>
            </a:r>
            <a:endParaRPr lang="fr-CA" sz="1200" dirty="0"/>
          </a:p>
        </p:txBody>
      </p:sp>
    </p:spTree>
    <p:extLst>
      <p:ext uri="{BB962C8B-B14F-4D97-AF65-F5344CB8AC3E}">
        <p14:creationId xmlns:p14="http://schemas.microsoft.com/office/powerpoint/2010/main" val="995427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a:solidFill>
                  <a:srgbClr val="45697B"/>
                </a:solidFill>
              </a:rPr>
              <a:t>4</a:t>
            </a:r>
            <a:r>
              <a:rPr lang="fr-FR" altLang="fr-FR" sz="2400" dirty="0" smtClean="0">
                <a:solidFill>
                  <a:srgbClr val="45697B"/>
                </a:solidFill>
              </a:rPr>
              <a:t>. </a:t>
            </a:r>
            <a:r>
              <a:rPr lang="fr-FR" altLang="fr-FR" sz="2400" dirty="0">
                <a:solidFill>
                  <a:srgbClr val="45697B"/>
                </a:solidFill>
              </a:rPr>
              <a:t>Exemple de simulation</a:t>
            </a:r>
            <a:br>
              <a:rPr lang="fr-FR" altLang="fr-FR" sz="2400" dirty="0">
                <a:solidFill>
                  <a:srgbClr val="45697B"/>
                </a:solidFill>
              </a:rPr>
            </a:br>
            <a:r>
              <a:rPr lang="fr-FR" altLang="fr-FR" sz="2200" dirty="0" smtClean="0">
                <a:solidFill>
                  <a:srgbClr val="45697B"/>
                </a:solidFill>
              </a:rPr>
              <a:t>Combinaison possible pour le projet de récupération d’énergie</a:t>
            </a:r>
            <a:endParaRPr lang="fr-CA" sz="2200" dirty="0"/>
          </a:p>
        </p:txBody>
      </p:sp>
      <p:graphicFrame>
        <p:nvGraphicFramePr>
          <p:cNvPr id="12" name="Espace réservé du contenu 11"/>
          <p:cNvGraphicFramePr>
            <a:graphicFrameLocks noGrp="1"/>
          </p:cNvGraphicFramePr>
          <p:nvPr>
            <p:ph sz="quarter" idx="4"/>
            <p:custDataLst>
              <p:tags r:id="rId2"/>
            </p:custDataLst>
            <p:extLst>
              <p:ext uri="{D42A27DB-BD31-4B8C-83A1-F6EECF244321}">
                <p14:modId xmlns:p14="http://schemas.microsoft.com/office/powerpoint/2010/main" val="3878877150"/>
              </p:ext>
            </p:extLst>
          </p:nvPr>
        </p:nvGraphicFramePr>
        <p:xfrm>
          <a:off x="609600" y="1276648"/>
          <a:ext cx="10845799" cy="4946349"/>
        </p:xfrm>
        <a:graphic>
          <a:graphicData uri="http://schemas.openxmlformats.org/drawingml/2006/table">
            <a:tbl>
              <a:tblPr>
                <a:tableStyleId>{616DA210-FB5B-4158-B5E0-FEB733F419BA}</a:tableStyleId>
              </a:tblPr>
              <a:tblGrid>
                <a:gridCol w="385251">
                  <a:extLst>
                    <a:ext uri="{9D8B030D-6E8A-4147-A177-3AD203B41FA5}">
                      <a16:colId xmlns:a16="http://schemas.microsoft.com/office/drawing/2014/main" val="3541932559"/>
                    </a:ext>
                  </a:extLst>
                </a:gridCol>
                <a:gridCol w="834167">
                  <a:extLst>
                    <a:ext uri="{9D8B030D-6E8A-4147-A177-3AD203B41FA5}">
                      <a16:colId xmlns:a16="http://schemas.microsoft.com/office/drawing/2014/main" val="2764493582"/>
                    </a:ext>
                  </a:extLst>
                </a:gridCol>
                <a:gridCol w="834167">
                  <a:extLst>
                    <a:ext uri="{9D8B030D-6E8A-4147-A177-3AD203B41FA5}">
                      <a16:colId xmlns:a16="http://schemas.microsoft.com/office/drawing/2014/main" val="2390529478"/>
                    </a:ext>
                  </a:extLst>
                </a:gridCol>
                <a:gridCol w="834167">
                  <a:extLst>
                    <a:ext uri="{9D8B030D-6E8A-4147-A177-3AD203B41FA5}">
                      <a16:colId xmlns:a16="http://schemas.microsoft.com/office/drawing/2014/main" val="3411176679"/>
                    </a:ext>
                  </a:extLst>
                </a:gridCol>
                <a:gridCol w="834167">
                  <a:extLst>
                    <a:ext uri="{9D8B030D-6E8A-4147-A177-3AD203B41FA5}">
                      <a16:colId xmlns:a16="http://schemas.microsoft.com/office/drawing/2014/main" val="99039519"/>
                    </a:ext>
                  </a:extLst>
                </a:gridCol>
                <a:gridCol w="834167">
                  <a:extLst>
                    <a:ext uri="{9D8B030D-6E8A-4147-A177-3AD203B41FA5}">
                      <a16:colId xmlns:a16="http://schemas.microsoft.com/office/drawing/2014/main" val="4105998702"/>
                    </a:ext>
                  </a:extLst>
                </a:gridCol>
                <a:gridCol w="834167">
                  <a:extLst>
                    <a:ext uri="{9D8B030D-6E8A-4147-A177-3AD203B41FA5}">
                      <a16:colId xmlns:a16="http://schemas.microsoft.com/office/drawing/2014/main" val="3593070945"/>
                    </a:ext>
                  </a:extLst>
                </a:gridCol>
                <a:gridCol w="834167">
                  <a:extLst>
                    <a:ext uri="{9D8B030D-6E8A-4147-A177-3AD203B41FA5}">
                      <a16:colId xmlns:a16="http://schemas.microsoft.com/office/drawing/2014/main" val="1272386678"/>
                    </a:ext>
                  </a:extLst>
                </a:gridCol>
                <a:gridCol w="834167">
                  <a:extLst>
                    <a:ext uri="{9D8B030D-6E8A-4147-A177-3AD203B41FA5}">
                      <a16:colId xmlns:a16="http://schemas.microsoft.com/office/drawing/2014/main" val="853746916"/>
                    </a:ext>
                  </a:extLst>
                </a:gridCol>
                <a:gridCol w="946803">
                  <a:extLst>
                    <a:ext uri="{9D8B030D-6E8A-4147-A177-3AD203B41FA5}">
                      <a16:colId xmlns:a16="http://schemas.microsoft.com/office/drawing/2014/main" val="1613601405"/>
                    </a:ext>
                  </a:extLst>
                </a:gridCol>
                <a:gridCol w="946803">
                  <a:extLst>
                    <a:ext uri="{9D8B030D-6E8A-4147-A177-3AD203B41FA5}">
                      <a16:colId xmlns:a16="http://schemas.microsoft.com/office/drawing/2014/main" val="1409295626"/>
                    </a:ext>
                  </a:extLst>
                </a:gridCol>
                <a:gridCol w="946803">
                  <a:extLst>
                    <a:ext uri="{9D8B030D-6E8A-4147-A177-3AD203B41FA5}">
                      <a16:colId xmlns:a16="http://schemas.microsoft.com/office/drawing/2014/main" val="2873299115"/>
                    </a:ext>
                  </a:extLst>
                </a:gridCol>
                <a:gridCol w="946803">
                  <a:extLst>
                    <a:ext uri="{9D8B030D-6E8A-4147-A177-3AD203B41FA5}">
                      <a16:colId xmlns:a16="http://schemas.microsoft.com/office/drawing/2014/main" val="137437623"/>
                    </a:ext>
                  </a:extLst>
                </a:gridCol>
              </a:tblGrid>
              <a:tr h="443705">
                <a:tc rowSpan="2">
                  <a:txBody>
                    <a:bodyPr/>
                    <a:lstStyle/>
                    <a:p>
                      <a:pPr algn="ctr" fontAlgn="b"/>
                      <a:r>
                        <a:rPr lang="fr-CA" sz="1400" b="1" u="none" strike="noStrike" dirty="0" smtClean="0">
                          <a:effectLst/>
                        </a:rPr>
                        <a:t>#</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gridSpan="4">
                  <a:txBody>
                    <a:bodyPr/>
                    <a:lstStyle/>
                    <a:p>
                      <a:pPr algn="ctr" fontAlgn="b"/>
                      <a:r>
                        <a:rPr lang="fr-CA" sz="1400" b="1" u="none" strike="noStrike" dirty="0">
                          <a:effectLst/>
                        </a:rPr>
                        <a:t>S</a:t>
                      </a:r>
                      <a:r>
                        <a:rPr lang="fr-CA" sz="1400" b="1" u="none" strike="noStrike" dirty="0" smtClean="0">
                          <a:effectLst/>
                        </a:rPr>
                        <a:t>ystème « source »</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CA" dirty="0"/>
                    </a:p>
                  </a:txBody>
                  <a:tcPr/>
                </a:tc>
                <a:tc hMerge="1">
                  <a:txBody>
                    <a:bodyPr/>
                    <a:lstStyle/>
                    <a:p>
                      <a:endParaRPr lang="fr-CA"/>
                    </a:p>
                  </a:txBody>
                  <a:tcPr/>
                </a:tc>
                <a:tc hMerge="1">
                  <a:txBody>
                    <a:bodyPr/>
                    <a:lstStyle/>
                    <a:p>
                      <a:endParaRPr lang="fr-CA"/>
                    </a:p>
                  </a:txBody>
                  <a:tcPr/>
                </a:tc>
                <a:tc gridSpan="4">
                  <a:txBody>
                    <a:bodyPr/>
                    <a:lstStyle/>
                    <a:p>
                      <a:pPr algn="ctr" fontAlgn="b"/>
                      <a:r>
                        <a:rPr lang="fr-CA" sz="1400" b="1" u="none" strike="noStrike" dirty="0">
                          <a:effectLst/>
                        </a:rPr>
                        <a:t>Système </a:t>
                      </a:r>
                      <a:r>
                        <a:rPr lang="fr-CA" sz="1400" b="1" u="none" strike="noStrike" dirty="0" smtClean="0">
                          <a:effectLst/>
                        </a:rPr>
                        <a:t>charge</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gridSpan="2">
                  <a:txBody>
                    <a:bodyPr/>
                    <a:lstStyle/>
                    <a:p>
                      <a:pPr algn="ctr" fontAlgn="b"/>
                      <a:r>
                        <a:rPr lang="fr-CA" sz="1400" b="1" i="0" u="none" strike="noStrike" dirty="0" smtClean="0">
                          <a:solidFill>
                            <a:schemeClr val="tx1"/>
                          </a:solidFill>
                          <a:effectLst/>
                          <a:latin typeface="+mn-lt"/>
                        </a:rPr>
                        <a:t>Énergie annuelle additionnel</a:t>
                      </a:r>
                      <a:r>
                        <a:rPr lang="fr-CA" sz="1400" b="1" i="0" u="none" strike="noStrike" baseline="0" dirty="0" smtClean="0">
                          <a:solidFill>
                            <a:schemeClr val="tx1"/>
                          </a:solidFill>
                          <a:effectLst/>
                          <a:latin typeface="+mn-lt"/>
                        </a:rPr>
                        <a:t> (</a:t>
                      </a:r>
                      <a:r>
                        <a:rPr lang="fr-CA" sz="1400" b="1" i="0" u="none" strike="noStrike" baseline="0" dirty="0" err="1" smtClean="0">
                          <a:solidFill>
                            <a:schemeClr val="tx1"/>
                          </a:solidFill>
                          <a:effectLst/>
                          <a:latin typeface="+mn-lt"/>
                        </a:rPr>
                        <a:t>MWh</a:t>
                      </a:r>
                      <a:r>
                        <a:rPr lang="fr-CA" sz="1400" b="1" i="0" u="none" strike="noStrike" baseline="0" dirty="0" smtClean="0">
                          <a:solidFill>
                            <a:schemeClr val="tx1"/>
                          </a:solidFill>
                          <a:effectLst/>
                          <a:latin typeface="+mn-lt"/>
                        </a:rPr>
                        <a:t>)</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CA"/>
                    </a:p>
                  </a:txBody>
                  <a:tcPr/>
                </a:tc>
                <a:tc gridSpan="2">
                  <a:txBody>
                    <a:bodyPr/>
                    <a:lstStyle/>
                    <a:p>
                      <a:pPr algn="ctr" fontAlgn="b"/>
                      <a:r>
                        <a:rPr lang="fr-CA" sz="1400" b="1" u="none" strike="noStrike" dirty="0">
                          <a:effectLst/>
                        </a:rPr>
                        <a:t>Économie</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7000070"/>
                  </a:ext>
                </a:extLst>
              </a:tr>
              <a:tr h="443705">
                <a:tc vMerge="1">
                  <a:txBody>
                    <a:bodyPr/>
                    <a:lstStyle/>
                    <a:p>
                      <a:endParaRPr lang="fr-CA"/>
                    </a:p>
                  </a:txBody>
                  <a:tcPr/>
                </a:tc>
                <a:tc>
                  <a:txBody>
                    <a:bodyPr/>
                    <a:lstStyle/>
                    <a:p>
                      <a:pPr algn="ctr" fontAlgn="b"/>
                      <a:r>
                        <a:rPr lang="fr-CA" sz="1400" b="1" u="none" strike="noStrike" dirty="0">
                          <a:effectLst/>
                        </a:rPr>
                        <a:t>Q</a:t>
                      </a:r>
                      <a:r>
                        <a:rPr lang="fr-CA" sz="1400" b="1" u="none" strike="noStrike" baseline="-25000" dirty="0">
                          <a:effectLst/>
                        </a:rPr>
                        <a:t>S1_EP</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S2A</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S2B</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S3</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C1</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C2A</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C2B</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fr-CA" sz="1400" b="1" u="none" strike="noStrike" dirty="0">
                          <a:effectLst/>
                        </a:rPr>
                        <a:t>Q</a:t>
                      </a:r>
                      <a:r>
                        <a:rPr lang="fr-CA" sz="1400" b="1" u="none" strike="noStrike" baseline="-25000" dirty="0">
                          <a:effectLst/>
                        </a:rPr>
                        <a:t>C3</a:t>
                      </a:r>
                      <a:endParaRPr lang="fr-CA" sz="1400" b="1" i="0" u="none" strike="noStrike" baseline="-25000"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400" b="1" u="none" strike="noStrike" dirty="0" smtClean="0">
                          <a:effectLst/>
                        </a:rPr>
                        <a:t>Réseau caloporteur</a:t>
                      </a:r>
                      <a:endParaRPr lang="fr-CA" sz="1400" b="1"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400" b="1" u="none" strike="noStrike" dirty="0" smtClean="0">
                          <a:effectLst/>
                        </a:rPr>
                        <a:t>Pompe à chaleur</a:t>
                      </a: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400" b="1" u="none" strike="noStrike" dirty="0" smtClean="0">
                          <a:effectLst/>
                        </a:rPr>
                        <a:t>Énergie</a:t>
                      </a:r>
                    </a:p>
                    <a:p>
                      <a:pPr algn="ctr" fontAlgn="b"/>
                      <a:r>
                        <a:rPr lang="fr-CA" sz="1400" b="1" i="0" u="none" strike="noStrike" dirty="0" smtClean="0">
                          <a:solidFill>
                            <a:srgbClr val="000000"/>
                          </a:solidFill>
                          <a:effectLst/>
                          <a:latin typeface="Calibri" panose="020F0502020204030204" pitchFamily="34" charset="0"/>
                        </a:rPr>
                        <a:t>(</a:t>
                      </a:r>
                      <a:r>
                        <a:rPr lang="fr-CA" sz="1400" b="1" i="0" u="none" strike="noStrike" dirty="0" err="1" smtClean="0">
                          <a:solidFill>
                            <a:srgbClr val="000000"/>
                          </a:solidFill>
                          <a:effectLst/>
                          <a:latin typeface="Calibri" panose="020F0502020204030204" pitchFamily="34" charset="0"/>
                        </a:rPr>
                        <a:t>MWh</a:t>
                      </a:r>
                      <a:r>
                        <a:rPr lang="fr-CA" sz="1400" b="1" i="0" u="none" strike="noStrike" dirty="0" smtClean="0">
                          <a:solidFill>
                            <a:srgbClr val="000000"/>
                          </a:solidFill>
                          <a:effectLst/>
                          <a:latin typeface="Calibri" panose="020F0502020204030204" pitchFamily="34" charset="0"/>
                        </a:rPr>
                        <a:t>)</a:t>
                      </a:r>
                      <a:endParaRPr lang="fr-CA" sz="14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400" b="1" i="0" u="none" strike="noStrike" baseline="0" dirty="0" smtClean="0">
                          <a:solidFill>
                            <a:schemeClr val="tx1"/>
                          </a:solidFill>
                          <a:effectLst/>
                          <a:latin typeface="+mn-lt"/>
                        </a:rPr>
                        <a:t>GES</a:t>
                      </a:r>
                    </a:p>
                    <a:p>
                      <a:pPr algn="ctr" fontAlgn="b"/>
                      <a:r>
                        <a:rPr lang="fr-CA" sz="1400" b="1" i="0" u="none" strike="noStrike" baseline="0" dirty="0" smtClean="0">
                          <a:solidFill>
                            <a:schemeClr val="tx1"/>
                          </a:solidFill>
                          <a:effectLst/>
                          <a:latin typeface="+mn-lt"/>
                        </a:rPr>
                        <a:t>(tonnes)</a:t>
                      </a:r>
                      <a:endParaRPr lang="fr-CA" sz="14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0340931"/>
                  </a:ext>
                </a:extLst>
              </a:tr>
              <a:tr h="553667">
                <a:tc>
                  <a:txBody>
                    <a:bodyPr/>
                    <a:lstStyle/>
                    <a:p>
                      <a:pPr algn="ctr" fontAlgn="b"/>
                      <a:r>
                        <a:rPr lang="fr-CA" sz="1200" u="none" strike="noStrike" dirty="0">
                          <a:effectLst/>
                        </a:rPr>
                        <a:t>1</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dirty="0">
                          <a:effectLst/>
                        </a:rPr>
                        <a:t>= 1,25</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dirty="0">
                          <a:effectLst/>
                        </a:rPr>
                        <a:t>= </a:t>
                      </a:r>
                      <a:r>
                        <a:rPr lang="fr-CA" sz="1200" u="none" strike="noStrike" dirty="0" smtClean="0">
                          <a:effectLst/>
                        </a:rPr>
                        <a:t>1,25</a:t>
                      </a:r>
                    </a:p>
                    <a:p>
                      <a:pPr algn="ctr" fontAlgn="b"/>
                      <a:r>
                        <a:rPr lang="fr-CA" sz="1200" u="none" strike="noStrike" dirty="0" smtClean="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r-CA" sz="1200" b="1" i="0" u="none" strike="noStrike" dirty="0" smtClean="0">
                          <a:solidFill>
                            <a:schemeClr val="tx1"/>
                          </a:solidFill>
                          <a:effectLst/>
                          <a:latin typeface="+mn-lt"/>
                        </a:rPr>
                        <a:t>133</a:t>
                      </a:r>
                      <a:endParaRPr lang="fr-CA" sz="1200" b="1"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14 395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3 000</a:t>
                      </a: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102256"/>
                  </a:ext>
                </a:extLst>
              </a:tr>
              <a:tr h="553667">
                <a:tc>
                  <a:txBody>
                    <a:bodyPr/>
                    <a:lstStyle/>
                    <a:p>
                      <a:pPr algn="ctr" fontAlgn="b"/>
                      <a:r>
                        <a:rPr lang="fr-CA" sz="1200" u="none" strike="noStrike" dirty="0">
                          <a:effectLst/>
                        </a:rPr>
                        <a:t>2</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dirty="0">
                          <a:effectLst/>
                        </a:rPr>
                        <a:t>= 1,25</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b="1" i="0" u="none" strike="noStrike" dirty="0" smtClean="0">
                          <a:solidFill>
                            <a:srgbClr val="000000"/>
                          </a:solidFill>
                          <a:effectLst/>
                          <a:latin typeface="Calibri" panose="020F0502020204030204" pitchFamily="34" charset="0"/>
                        </a:rPr>
                        <a:t>135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33</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14 590</a:t>
                      </a:r>
                    </a:p>
                    <a:p>
                      <a:pPr algn="ctr" fontAlgn="b"/>
                      <a:r>
                        <a:rPr lang="fr-CA" sz="1200" b="1" i="0" u="none" strike="noStrike" dirty="0" smtClean="0">
                          <a:solidFill>
                            <a:srgbClr val="000000"/>
                          </a:solidFill>
                          <a:effectLst/>
                          <a:latin typeface="Calibri" panose="020F0502020204030204" pitchFamily="34" charset="0"/>
                        </a:rPr>
                        <a:t>+ 195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a:t>
                      </a:r>
                      <a:r>
                        <a:rPr lang="fr-CA" sz="1200" b="1" i="0" u="none" strike="noStrike" baseline="0" dirty="0" smtClean="0">
                          <a:solidFill>
                            <a:srgbClr val="000000"/>
                          </a:solidFill>
                          <a:effectLst/>
                          <a:latin typeface="Calibri" panose="020F0502020204030204" pitchFamily="34" charset="0"/>
                        </a:rPr>
                        <a:t> 040</a:t>
                      </a:r>
                      <a:endParaRPr lang="fr-CA" sz="1200" b="1" i="0" u="none" strike="noStrike" dirty="0" smtClean="0">
                        <a:solidFill>
                          <a:srgbClr val="000000"/>
                        </a:solidFill>
                        <a:effectLst/>
                        <a:latin typeface="Calibri" panose="020F0502020204030204" pitchFamily="34" charset="0"/>
                      </a:endParaRPr>
                    </a:p>
                    <a:p>
                      <a:pPr algn="ctr" fontAlgn="b"/>
                      <a:r>
                        <a:rPr lang="fr-CA" sz="1200" b="1" i="0" u="none" strike="noStrike" dirty="0" smtClean="0">
                          <a:solidFill>
                            <a:srgbClr val="000000"/>
                          </a:solidFill>
                          <a:effectLst/>
                          <a:latin typeface="Calibri" panose="020F0502020204030204" pitchFamily="34" charset="0"/>
                        </a:rPr>
                        <a:t>+ 40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9946817"/>
                  </a:ext>
                </a:extLst>
              </a:tr>
              <a:tr h="553667">
                <a:tc>
                  <a:txBody>
                    <a:bodyPr/>
                    <a:lstStyle/>
                    <a:p>
                      <a:pPr algn="ctr" fontAlgn="b"/>
                      <a:r>
                        <a:rPr lang="fr-CA" sz="1200" b="0" i="0" u="none" strike="noStrike" dirty="0" smtClean="0">
                          <a:solidFill>
                            <a:srgbClr val="000000"/>
                          </a:solidFill>
                          <a:effectLst/>
                          <a:latin typeface="Calibri" panose="020F0502020204030204" pitchFamily="34" charset="0"/>
                        </a:rPr>
                        <a:t>3</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dirty="0">
                          <a:effectLst/>
                        </a:rPr>
                        <a:t>= 1,25</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CA" sz="1200" b="1" i="0" u="none" strike="noStrike" dirty="0" smtClean="0">
                          <a:solidFill>
                            <a:srgbClr val="000000"/>
                          </a:solidFill>
                          <a:effectLst/>
                          <a:latin typeface="Calibri" panose="020F0502020204030204" pitchFamily="34" charset="0"/>
                        </a:rPr>
                        <a:t>166</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39</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15 266</a:t>
                      </a:r>
                    </a:p>
                    <a:p>
                      <a:pPr algn="ctr" fontAlgn="b"/>
                      <a:r>
                        <a:rPr lang="fr-CA" sz="1200" b="1" i="0" u="none" strike="noStrike" dirty="0" smtClean="0">
                          <a:solidFill>
                            <a:srgbClr val="000000"/>
                          </a:solidFill>
                          <a:effectLst/>
                          <a:latin typeface="Calibri" panose="020F0502020204030204" pitchFamily="34" charset="0"/>
                        </a:rPr>
                        <a:t>+ 675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3 180</a:t>
                      </a:r>
                    </a:p>
                    <a:p>
                      <a:pPr algn="ctr" fontAlgn="b"/>
                      <a:r>
                        <a:rPr lang="fr-CA" sz="1200" b="1" i="0" u="none" strike="noStrike" dirty="0" smtClean="0">
                          <a:solidFill>
                            <a:srgbClr val="000000"/>
                          </a:solidFill>
                          <a:effectLst/>
                          <a:latin typeface="Calibri" panose="020F0502020204030204" pitchFamily="34" charset="0"/>
                        </a:rPr>
                        <a:t>+ 140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303723"/>
                  </a:ext>
                </a:extLst>
              </a:tr>
              <a:tr h="553667">
                <a:tc>
                  <a:txBody>
                    <a:bodyPr/>
                    <a:lstStyle/>
                    <a:p>
                      <a:pPr algn="ctr" fontAlgn="b"/>
                      <a:r>
                        <a:rPr lang="fr-CA" sz="1200" b="0" i="0" u="none" strike="noStrike" dirty="0">
                          <a:solidFill>
                            <a:schemeClr val="tx1"/>
                          </a:solidFill>
                          <a:effectLst/>
                          <a:latin typeface="+mn-lt"/>
                        </a:rPr>
                        <a:t>4</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X </a:t>
                      </a:r>
                    </a:p>
                    <a:p>
                      <a:pPr algn="ctr" fontAlgn="b"/>
                      <a:r>
                        <a:rPr lang="fr-CA" sz="1200" u="none" strike="noStrike" dirty="0" smtClean="0">
                          <a:effectLst/>
                        </a:rPr>
                        <a:t>NTU = 1,25</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X </a:t>
                      </a: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Propane</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b="1" i="0" u="none" strike="noStrike" dirty="0" smtClean="0">
                          <a:solidFill>
                            <a:srgbClr val="000000"/>
                          </a:solidFill>
                          <a:effectLst/>
                          <a:latin typeface="Calibri" panose="020F0502020204030204" pitchFamily="34" charset="0"/>
                        </a:rPr>
                        <a:t>205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15</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20 111</a:t>
                      </a:r>
                    </a:p>
                    <a:p>
                      <a:pPr algn="ctr" fontAlgn="b"/>
                      <a:r>
                        <a:rPr lang="fr-CA" sz="1200" b="1" i="0" u="none" strike="noStrike" dirty="0" smtClean="0">
                          <a:solidFill>
                            <a:srgbClr val="000000"/>
                          </a:solidFill>
                          <a:effectLst/>
                          <a:latin typeface="Calibri" panose="020F0502020204030204" pitchFamily="34" charset="0"/>
                        </a:rPr>
                        <a:t>+ 4 845</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i="0" u="none" strike="noStrike" dirty="0" smtClean="0">
                          <a:solidFill>
                            <a:srgbClr val="000000"/>
                          </a:solidFill>
                          <a:effectLst/>
                          <a:latin typeface="Calibri" panose="020F0502020204030204" pitchFamily="34" charset="0"/>
                        </a:rPr>
                        <a:t>4 180</a:t>
                      </a:r>
                    </a:p>
                    <a:p>
                      <a:pPr algn="ctr" fontAlgn="b"/>
                      <a:r>
                        <a:rPr lang="fr-CA" sz="1200" b="1" i="0" u="none" strike="noStrike" dirty="0" smtClean="0">
                          <a:solidFill>
                            <a:srgbClr val="000000"/>
                          </a:solidFill>
                          <a:effectLst/>
                          <a:latin typeface="Calibri" panose="020F0502020204030204" pitchFamily="34" charset="0"/>
                        </a:rPr>
                        <a:t>+ 1 000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8394273"/>
                  </a:ext>
                </a:extLst>
              </a:tr>
              <a:tr h="553667">
                <a:tc>
                  <a:txBody>
                    <a:bodyPr/>
                    <a:lstStyle/>
                    <a:p>
                      <a:pPr algn="ctr" fontAlgn="b"/>
                      <a:r>
                        <a:rPr lang="fr-CA" sz="1200" b="0" i="0" u="none" strike="noStrike" dirty="0">
                          <a:solidFill>
                            <a:schemeClr val="tx1"/>
                          </a:solidFill>
                          <a:effectLst/>
                          <a:latin typeface="+mn-lt"/>
                        </a:rPr>
                        <a:t>5</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1,25</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X </a:t>
                      </a: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Propane</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b="1" u="none" strike="noStrike" dirty="0">
                          <a:effectLst/>
                        </a:rPr>
                        <a:t> </a:t>
                      </a:r>
                      <a:r>
                        <a:rPr lang="fr-CA" sz="1200" b="1" u="none" strike="noStrike" dirty="0" smtClean="0">
                          <a:effectLst/>
                        </a:rPr>
                        <a:t>207</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14</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21 605</a:t>
                      </a:r>
                    </a:p>
                    <a:p>
                      <a:pPr algn="ctr" fontAlgn="b"/>
                      <a:r>
                        <a:rPr lang="fr-CA" sz="1200" b="1" u="none" strike="noStrike" dirty="0" smtClean="0">
                          <a:effectLst/>
                        </a:rPr>
                        <a:t>+1 494 </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4 490</a:t>
                      </a:r>
                    </a:p>
                    <a:p>
                      <a:pPr algn="ctr" fontAlgn="b"/>
                      <a:r>
                        <a:rPr lang="fr-CA" sz="1200" b="1" u="none" strike="noStrike" dirty="0" smtClean="0">
                          <a:effectLst/>
                        </a:rPr>
                        <a:t>+ 310</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672406"/>
                  </a:ext>
                </a:extLst>
              </a:tr>
              <a:tr h="553667">
                <a:tc>
                  <a:txBody>
                    <a:bodyPr/>
                    <a:lstStyle/>
                    <a:p>
                      <a:pPr algn="ctr" fontAlgn="b"/>
                      <a:r>
                        <a:rPr lang="fr-CA" sz="1200" b="0" i="0" u="none" strike="noStrike" dirty="0">
                          <a:solidFill>
                            <a:schemeClr val="tx1"/>
                          </a:solidFill>
                          <a:effectLst/>
                          <a:latin typeface="+mn-lt"/>
                        </a:rPr>
                        <a:t>6</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1,25</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fr-CA" sz="1200" u="none" strike="noStrike" dirty="0" smtClean="0">
                          <a:effectLst/>
                        </a:rPr>
                        <a:t>X </a:t>
                      </a: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Propane</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200" b="1" u="none" strike="noStrike" dirty="0" smtClean="0">
                          <a:effectLst/>
                        </a:rPr>
                        <a:t>227 </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a:effectLst/>
                        </a:rPr>
                        <a:t> </a:t>
                      </a:r>
                      <a:r>
                        <a:rPr lang="fr-CA" sz="1200" b="1" u="none" strike="noStrike" dirty="0" smtClean="0">
                          <a:effectLst/>
                        </a:rPr>
                        <a:t>16</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22 724</a:t>
                      </a:r>
                    </a:p>
                    <a:p>
                      <a:pPr algn="ctr" fontAlgn="b"/>
                      <a:r>
                        <a:rPr lang="fr-CA" sz="1200" b="1" u="none" strike="noStrike" dirty="0" smtClean="0">
                          <a:effectLst/>
                        </a:rPr>
                        <a:t>+1 119 </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4 730</a:t>
                      </a:r>
                    </a:p>
                    <a:p>
                      <a:pPr algn="ctr" fontAlgn="b"/>
                      <a:r>
                        <a:rPr lang="fr-CA" sz="1200" b="1" u="none" strike="noStrike" dirty="0" smtClean="0">
                          <a:effectLst/>
                        </a:rPr>
                        <a:t>+ 240</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371469"/>
                  </a:ext>
                </a:extLst>
              </a:tr>
              <a:tr h="736937">
                <a:tc>
                  <a:txBody>
                    <a:bodyPr/>
                    <a:lstStyle/>
                    <a:p>
                      <a:pPr algn="ctr" fontAlgn="b"/>
                      <a:r>
                        <a:rPr lang="fr-CA" sz="1200" b="0" i="0" u="none" strike="noStrike" dirty="0" smtClean="0">
                          <a:solidFill>
                            <a:srgbClr val="000000"/>
                          </a:solidFill>
                          <a:effectLst/>
                          <a:latin typeface="Calibri" panose="020F0502020204030204" pitchFamily="34" charset="0"/>
                        </a:rPr>
                        <a:t>7</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1,25</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 X </a:t>
                      </a:r>
                    </a:p>
                    <a:p>
                      <a:pPr algn="ctr" fontAlgn="b"/>
                      <a:r>
                        <a:rPr lang="fr-CA" sz="1200" u="none" strike="noStrike" dirty="0" smtClean="0">
                          <a:effectLst/>
                        </a:rPr>
                        <a:t>NTU = 1,00</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 </a:t>
                      </a:r>
                      <a:r>
                        <a:rPr lang="fr-CA" sz="1200" u="none" strike="noStrike" dirty="0" smtClean="0">
                          <a:effectLst/>
                        </a:rPr>
                        <a:t> X </a:t>
                      </a:r>
                    </a:p>
                    <a:p>
                      <a:pPr algn="ctr" fontAlgn="b"/>
                      <a:r>
                        <a:rPr lang="fr-CA" sz="1200" u="none" strike="noStrike" dirty="0" smtClean="0">
                          <a:effectLst/>
                        </a:rPr>
                        <a:t>NTU = 1,00</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p>
                      <a:pPr algn="ctr" fontAlgn="b"/>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b"/>
                      <a:r>
                        <a:rPr lang="fr-CA" sz="1200" u="none" strike="noStrike" dirty="0" smtClean="0">
                          <a:effectLst/>
                        </a:rPr>
                        <a:t>X </a:t>
                      </a: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Propane</a:t>
                      </a:r>
                      <a:r>
                        <a:rPr lang="fr-CA" sz="1200" u="none" strike="noStrike" dirty="0">
                          <a:effectLst/>
                        </a:rPr>
                        <a:t> </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a:effectLst/>
                        </a:rPr>
                        <a:t>X </a:t>
                      </a:r>
                      <a:endParaRPr lang="fr-CA" sz="1200" u="none" strike="noStrike" dirty="0" smtClean="0">
                        <a:effectLst/>
                      </a:endParaRPr>
                    </a:p>
                    <a:p>
                      <a:pPr algn="ctr" fontAlgn="b"/>
                      <a:r>
                        <a:rPr lang="fr-CA" sz="1200" u="none" strike="noStrike" dirty="0" smtClean="0">
                          <a:effectLst/>
                        </a:rPr>
                        <a:t>NTU =</a:t>
                      </a:r>
                      <a:r>
                        <a:rPr lang="fr-CA" sz="1200" u="none" strike="noStrike" baseline="0" dirty="0" smtClean="0">
                          <a:effectLst/>
                        </a:rPr>
                        <a:t> </a:t>
                      </a:r>
                      <a:r>
                        <a:rPr lang="fr-CA" sz="1200" u="none" strike="noStrike" dirty="0" smtClean="0">
                          <a:effectLst/>
                        </a:rPr>
                        <a:t>1,25 </a:t>
                      </a:r>
                      <a:r>
                        <a:rPr lang="fr-CA" sz="1200" u="none" strike="noStrike" dirty="0">
                          <a:effectLst/>
                        </a:rPr>
                        <a:t>Propane</a:t>
                      </a:r>
                      <a:endParaRPr lang="fr-CA" sz="1200" b="0" i="0" u="none" strike="noStrike" dirty="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u="none" strike="noStrike" dirty="0" smtClean="0">
                          <a:effectLst/>
                        </a:rPr>
                        <a:t>X </a:t>
                      </a:r>
                    </a:p>
                    <a:p>
                      <a:pPr algn="ctr" fontAlgn="b"/>
                      <a:r>
                        <a:rPr lang="fr-CA" sz="1200" u="none" strike="noStrike" dirty="0" smtClean="0">
                          <a:effectLst/>
                        </a:rPr>
                        <a:t>TP</a:t>
                      </a:r>
                    </a:p>
                    <a:p>
                      <a:pPr algn="ctr" fontAlgn="b"/>
                      <a:r>
                        <a:rPr lang="fr-CA" sz="1200" u="none" strike="noStrike" dirty="0" smtClean="0">
                          <a:effectLst/>
                        </a:rPr>
                        <a:t>Propane</a:t>
                      </a:r>
                      <a:endParaRPr lang="fr-CA" sz="1200" b="0" i="0" u="none" strike="noStrike" dirty="0" smtClean="0">
                        <a:solidFill>
                          <a:srgbClr val="000000"/>
                        </a:solidFill>
                        <a:effectLst/>
                        <a:latin typeface="Calibri" panose="020F0502020204030204" pitchFamily="34" charset="0"/>
                      </a:endParaRPr>
                    </a:p>
                  </a:txBody>
                  <a:tcPr marL="3208" marR="3208" marT="3208"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b"/>
                      <a:r>
                        <a:rPr lang="fr-CA" sz="1200" b="1" u="none" strike="noStrike" dirty="0" smtClean="0">
                          <a:effectLst/>
                        </a:rPr>
                        <a:t>258 </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smtClean="0">
                          <a:effectLst/>
                        </a:rPr>
                        <a:t>240</a:t>
                      </a:r>
                      <a:r>
                        <a:rPr lang="fr-CA" sz="1200" b="1" u="none" strike="noStrike" dirty="0">
                          <a:effectLst/>
                        </a:rPr>
                        <a:t> </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a:effectLst/>
                        </a:rPr>
                        <a:t> </a:t>
                      </a:r>
                      <a:r>
                        <a:rPr lang="fr-CA" sz="1200" b="1" u="none" strike="noStrike" dirty="0" smtClean="0">
                          <a:effectLst/>
                        </a:rPr>
                        <a:t>24 785</a:t>
                      </a:r>
                    </a:p>
                    <a:p>
                      <a:pPr algn="ctr" fontAlgn="b"/>
                      <a:r>
                        <a:rPr lang="fr-CA" sz="1200" b="1" i="0" u="none" strike="noStrike" dirty="0" smtClean="0">
                          <a:solidFill>
                            <a:srgbClr val="000000"/>
                          </a:solidFill>
                          <a:effectLst/>
                          <a:latin typeface="Calibri" panose="020F0502020204030204" pitchFamily="34" charset="0"/>
                        </a:rPr>
                        <a:t>+ 2 061</a:t>
                      </a:r>
                      <a:endParaRPr lang="fr-CA" sz="1200" b="1" i="0" u="none" strike="noStrike" dirty="0">
                        <a:solidFill>
                          <a:srgbClr val="000000"/>
                        </a:solidFill>
                        <a:effectLst/>
                        <a:latin typeface="Calibri" panose="020F0502020204030204" pitchFamily="34" charset="0"/>
                      </a:endParaRPr>
                    </a:p>
                  </a:txBody>
                  <a:tcPr marL="3208" marR="3208" marT="3208" marB="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CA" sz="1200" b="1" u="none" strike="noStrike" dirty="0">
                          <a:effectLst/>
                        </a:rPr>
                        <a:t> </a:t>
                      </a:r>
                      <a:r>
                        <a:rPr lang="fr-CA" sz="1200" b="1" u="none" strike="noStrike" dirty="0" smtClean="0">
                          <a:effectLst/>
                        </a:rPr>
                        <a:t>5 160</a:t>
                      </a:r>
                    </a:p>
                    <a:p>
                      <a:pPr algn="ctr" fontAlgn="b"/>
                      <a:r>
                        <a:rPr lang="fr-CA" sz="1200" b="1" i="0" u="none" strike="noStrike" dirty="0" smtClean="0">
                          <a:solidFill>
                            <a:srgbClr val="000000"/>
                          </a:solidFill>
                          <a:effectLst/>
                          <a:latin typeface="Calibri" panose="020F0502020204030204" pitchFamily="34" charset="0"/>
                        </a:rPr>
                        <a:t>+430</a:t>
                      </a:r>
                      <a:endParaRPr lang="fr-CA" sz="1200" b="1" i="0" u="none" strike="noStrike" dirty="0">
                        <a:solidFill>
                          <a:srgbClr val="000000"/>
                        </a:solidFill>
                        <a:effectLst/>
                        <a:latin typeface="Calibri" panose="020F0502020204030204" pitchFamily="34" charset="0"/>
                      </a:endParaRPr>
                    </a:p>
                  </a:txBody>
                  <a:tcPr marL="3208" marR="3208" marT="3208" marB="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9424552"/>
                  </a:ext>
                </a:extLst>
              </a:tr>
            </a:tbl>
          </a:graphicData>
        </a:graphic>
      </p:graphicFrame>
      <p:sp>
        <p:nvSpPr>
          <p:cNvPr id="7" name="Espace réservé du numéro de diapositive 6"/>
          <p:cNvSpPr>
            <a:spLocks noGrp="1"/>
          </p:cNvSpPr>
          <p:nvPr>
            <p:ph type="sldNum" sz="quarter" idx="12"/>
            <p:custDataLst>
              <p:tags r:id="rId3"/>
            </p:custDataLst>
          </p:nvPr>
        </p:nvSpPr>
        <p:spPr/>
        <p:txBody>
          <a:bodyPr/>
          <a:lstStyle/>
          <a:p>
            <a:pPr>
              <a:defRPr/>
            </a:pPr>
            <a:fld id="{9077198E-AA1E-49BE-9293-1EADDC5DA5E8}" type="slidenum">
              <a:rPr lang="fr-CA" smtClean="0"/>
              <a:pPr>
                <a:defRPr/>
              </a:pPr>
              <a:t>29</a:t>
            </a:fld>
            <a:endParaRPr lang="fr-CA"/>
          </a:p>
        </p:txBody>
      </p:sp>
      <p:sp>
        <p:nvSpPr>
          <p:cNvPr id="3" name="Rectangle 2"/>
          <p:cNvSpPr/>
          <p:nvPr>
            <p:custDataLst>
              <p:tags r:id="rId4"/>
            </p:custDataLst>
          </p:nvPr>
        </p:nvSpPr>
        <p:spPr>
          <a:xfrm>
            <a:off x="609600" y="3833212"/>
            <a:ext cx="10845800" cy="560367"/>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5" name="Connecteur droit avec flèche 4"/>
          <p:cNvCxnSpPr/>
          <p:nvPr>
            <p:custDataLst>
              <p:tags r:id="rId5"/>
            </p:custDataLst>
          </p:nvPr>
        </p:nvCxnSpPr>
        <p:spPr>
          <a:xfrm flipV="1">
            <a:off x="162559" y="4114800"/>
            <a:ext cx="320040" cy="508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custDataLst>
              <p:tags r:id="rId6"/>
            </p:custDataLst>
          </p:nvPr>
        </p:nvCxnSpPr>
        <p:spPr>
          <a:xfrm flipH="1" flipV="1">
            <a:off x="11513636" y="4114800"/>
            <a:ext cx="334535" cy="508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3" name="Espace réservé du contenu 1"/>
          <p:cNvPicPr>
            <a:picLocks noGrp="1" noChangeAspect="1"/>
          </p:cNvPicPr>
          <p:nvPr>
            <p:ph sz="half" idx="2"/>
            <p:custDataLst>
              <p:tags r:id="rId7"/>
            </p:custDataLst>
          </p:nvPr>
        </p:nvPicPr>
        <p:blipFill rotWithShape="1">
          <a:blip r:embed="rId16">
            <a:extLst>
              <a:ext uri="{28A0092B-C50C-407E-A947-70E740481C1C}">
                <a14:useLocalDpi xmlns:a14="http://schemas.microsoft.com/office/drawing/2010/main" val="0"/>
              </a:ext>
            </a:extLst>
          </a:blip>
          <a:srcRect/>
          <a:stretch/>
        </p:blipFill>
        <p:spPr>
          <a:xfrm>
            <a:off x="1117600" y="1753216"/>
            <a:ext cx="596760" cy="373342"/>
          </a:xfrm>
        </p:spPr>
      </p:pic>
      <p:pic>
        <p:nvPicPr>
          <p:cNvPr id="14" name="Espace réservé du contenu 1"/>
          <p:cNvPicPr>
            <a:picLocks noChangeAspect="1"/>
          </p:cNvPicPr>
          <p:nvPr>
            <p:custDataLst>
              <p:tags r:id="rId8"/>
            </p:custDataLst>
          </p:nvPr>
        </p:nvPicPr>
        <p:blipFill rotWithShape="1">
          <a:blip r:embed="rId17">
            <a:extLst>
              <a:ext uri="{28A0092B-C50C-407E-A947-70E740481C1C}">
                <a14:useLocalDpi xmlns:a14="http://schemas.microsoft.com/office/drawing/2010/main" val="0"/>
              </a:ext>
            </a:extLst>
          </a:blip>
          <a:srcRect/>
          <a:stretch/>
        </p:blipFill>
        <p:spPr bwMode="auto">
          <a:xfrm>
            <a:off x="1973044" y="1774337"/>
            <a:ext cx="62932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Espace réservé du contenu 1"/>
          <p:cNvPicPr>
            <a:picLocks noChangeAspect="1"/>
          </p:cNvPicPr>
          <p:nvPr>
            <p:custDataLst>
              <p:tags r:id="rId9"/>
            </p:custDataLst>
          </p:nvPr>
        </p:nvPicPr>
        <p:blipFill rotWithShape="1">
          <a:blip r:embed="rId18">
            <a:extLst>
              <a:ext uri="{28A0092B-C50C-407E-A947-70E740481C1C}">
                <a14:useLocalDpi xmlns:a14="http://schemas.microsoft.com/office/drawing/2010/main" val="0"/>
              </a:ext>
            </a:extLst>
          </a:blip>
          <a:srcRect/>
          <a:stretch/>
        </p:blipFill>
        <p:spPr bwMode="auto">
          <a:xfrm>
            <a:off x="3715572" y="1758098"/>
            <a:ext cx="422584" cy="36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Espace réservé du contenu 12"/>
          <p:cNvPicPr>
            <a:picLocks noChangeAspect="1"/>
          </p:cNvPicPr>
          <p:nvPr>
            <p:custDataLst>
              <p:tags r:id="rId10"/>
            </p:custDataLst>
          </p:nvPr>
        </p:nvPicPr>
        <p:blipFill rotWithShape="1">
          <a:blip r:embed="rId19">
            <a:extLst>
              <a:ext uri="{28A0092B-C50C-407E-A947-70E740481C1C}">
                <a14:useLocalDpi xmlns:a14="http://schemas.microsoft.com/office/drawing/2010/main" val="0"/>
              </a:ext>
            </a:extLst>
          </a:blip>
          <a:srcRect/>
          <a:stretch/>
        </p:blipFill>
        <p:spPr bwMode="auto">
          <a:xfrm>
            <a:off x="4571412" y="1770818"/>
            <a:ext cx="421267" cy="3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Espace réservé du contenu 12"/>
          <p:cNvPicPr>
            <a:picLocks noChangeAspect="1"/>
          </p:cNvPicPr>
          <p:nvPr>
            <p:custDataLst>
              <p:tags r:id="rId11"/>
            </p:custDataLst>
          </p:nvPr>
        </p:nvPicPr>
        <p:blipFill rotWithShape="1">
          <a:blip r:embed="rId20">
            <a:extLst>
              <a:ext uri="{28A0092B-C50C-407E-A947-70E740481C1C}">
                <a14:useLocalDpi xmlns:a14="http://schemas.microsoft.com/office/drawing/2010/main" val="0"/>
              </a:ext>
            </a:extLst>
          </a:blip>
          <a:srcRect/>
          <a:stretch/>
        </p:blipFill>
        <p:spPr bwMode="auto">
          <a:xfrm>
            <a:off x="5257213" y="1744083"/>
            <a:ext cx="638926" cy="3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Espace réservé du contenu 12"/>
          <p:cNvPicPr>
            <a:picLocks noChangeAspect="1"/>
          </p:cNvPicPr>
          <p:nvPr>
            <p:custDataLst>
              <p:tags r:id="rId12"/>
            </p:custDataLst>
          </p:nvPr>
        </p:nvPicPr>
        <p:blipFill rotWithShape="1">
          <a:blip r:embed="rId20">
            <a:extLst>
              <a:ext uri="{28A0092B-C50C-407E-A947-70E740481C1C}">
                <a14:useLocalDpi xmlns:a14="http://schemas.microsoft.com/office/drawing/2010/main" val="0"/>
              </a:ext>
            </a:extLst>
          </a:blip>
          <a:srcRect/>
          <a:stretch/>
        </p:blipFill>
        <p:spPr bwMode="auto">
          <a:xfrm>
            <a:off x="6119857" y="1750003"/>
            <a:ext cx="638926" cy="3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Espace réservé du contenu 1"/>
          <p:cNvPicPr>
            <a:picLocks noChangeAspect="1"/>
          </p:cNvPicPr>
          <p:nvPr>
            <p:custDataLst>
              <p:tags r:id="rId13"/>
            </p:custDataLst>
          </p:nvPr>
        </p:nvPicPr>
        <p:blipFill rotWithShape="1">
          <a:blip r:embed="rId17">
            <a:extLst>
              <a:ext uri="{28A0092B-C50C-407E-A947-70E740481C1C}">
                <a14:useLocalDpi xmlns:a14="http://schemas.microsoft.com/office/drawing/2010/main" val="0"/>
              </a:ext>
            </a:extLst>
          </a:blip>
          <a:srcRect/>
          <a:stretch/>
        </p:blipFill>
        <p:spPr bwMode="auto">
          <a:xfrm>
            <a:off x="2790651" y="1780850"/>
            <a:ext cx="629321"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Espace réservé du contenu 12"/>
          <p:cNvPicPr>
            <a:picLocks noChangeAspect="1"/>
          </p:cNvPicPr>
          <p:nvPr>
            <p:custDataLst>
              <p:tags r:id="rId14"/>
            </p:custDataLst>
          </p:nvPr>
        </p:nvPicPr>
        <p:blipFill rotWithShape="1">
          <a:blip r:embed="rId21">
            <a:extLst>
              <a:ext uri="{28A0092B-C50C-407E-A947-70E740481C1C}">
                <a14:useLocalDpi xmlns:a14="http://schemas.microsoft.com/office/drawing/2010/main" val="0"/>
              </a:ext>
            </a:extLst>
          </a:blip>
          <a:srcRect/>
          <a:stretch/>
        </p:blipFill>
        <p:spPr bwMode="auto">
          <a:xfrm>
            <a:off x="6995208" y="1744083"/>
            <a:ext cx="516134" cy="37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92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smtClean="0">
                <a:solidFill>
                  <a:srgbClr val="45697B"/>
                </a:solidFill>
              </a:rPr>
              <a:t>1. Introduction</a:t>
            </a:r>
            <a:br>
              <a:rPr lang="fr-FR" altLang="fr-FR" sz="2400" dirty="0" smtClean="0">
                <a:solidFill>
                  <a:srgbClr val="45697B"/>
                </a:solidFill>
              </a:rPr>
            </a:br>
            <a:r>
              <a:rPr lang="fr-CA" altLang="fr-FR" sz="2400" dirty="0" smtClean="0">
                <a:solidFill>
                  <a:srgbClr val="45697B"/>
                </a:solidFill>
              </a:rPr>
              <a:t>Quelle </a:t>
            </a:r>
            <a:r>
              <a:rPr lang="fr-CA" altLang="fr-FR" sz="2400" dirty="0">
                <a:solidFill>
                  <a:srgbClr val="45697B"/>
                </a:solidFill>
              </a:rPr>
              <a:t>est </a:t>
            </a:r>
            <a:r>
              <a:rPr lang="fr-CA" altLang="fr-FR" sz="2400" dirty="0" smtClean="0">
                <a:solidFill>
                  <a:srgbClr val="45697B"/>
                </a:solidFill>
              </a:rPr>
              <a:t>la problématique </a:t>
            </a:r>
            <a:r>
              <a:rPr lang="fr-CA" altLang="fr-FR" sz="2400" dirty="0">
                <a:solidFill>
                  <a:srgbClr val="45697B"/>
                </a:solidFill>
              </a:rPr>
              <a:t>et l'opportunité ?</a:t>
            </a:r>
            <a:endParaRPr lang="fr-CA" sz="2400" dirty="0"/>
          </a:p>
        </p:txBody>
      </p:sp>
      <p:sp>
        <p:nvSpPr>
          <p:cNvPr id="8" name="Content Placeholder 7"/>
          <p:cNvSpPr>
            <a:spLocks noGrp="1"/>
          </p:cNvSpPr>
          <p:nvPr>
            <p:ph idx="1"/>
            <p:custDataLst>
              <p:tags r:id="rId2"/>
            </p:custDataLst>
          </p:nvPr>
        </p:nvSpPr>
        <p:spPr>
          <a:xfrm>
            <a:off x="609599" y="1291084"/>
            <a:ext cx="11127971" cy="4925877"/>
          </a:xfrm>
        </p:spPr>
        <p:txBody>
          <a:bodyPr/>
          <a:lstStyle/>
          <a:p>
            <a:r>
              <a:rPr lang="fr-CA" sz="2000" u="sng" dirty="0" smtClean="0"/>
              <a:t>Problématique</a:t>
            </a:r>
            <a:r>
              <a:rPr lang="fr-CA" sz="2000" dirty="0" smtClean="0"/>
              <a:t>: </a:t>
            </a:r>
          </a:p>
          <a:p>
            <a:pPr lvl="1"/>
            <a:r>
              <a:rPr lang="fr-CA" sz="1600" dirty="0" smtClean="0"/>
              <a:t>Le </a:t>
            </a:r>
            <a:r>
              <a:rPr lang="fr-CA" sz="1600" dirty="0"/>
              <a:t>secteur minier </a:t>
            </a:r>
            <a:r>
              <a:rPr lang="fr-CA" sz="1600" dirty="0" smtClean="0"/>
              <a:t>consomme une grande quantité d’énergie  dans ces opérations minière;</a:t>
            </a:r>
          </a:p>
          <a:p>
            <a:pPr lvl="1"/>
            <a:r>
              <a:rPr lang="fr-CA" sz="1600" dirty="0" smtClean="0"/>
              <a:t>La plupart des systèmes utilisés dans les opérations minières ont des rendements énergétiques médiocres;</a:t>
            </a:r>
          </a:p>
          <a:p>
            <a:pPr lvl="1"/>
            <a:r>
              <a:rPr lang="fr-CA" sz="1600" dirty="0" smtClean="0"/>
              <a:t>Une grande partie de l’énergie consommée est donc utilement transformée en énergétique résiduelle sous forme d’énergie thermique ; </a:t>
            </a:r>
          </a:p>
          <a:p>
            <a:pPr lvl="1"/>
            <a:r>
              <a:rPr lang="fr-CA" sz="1600" dirty="0" smtClean="0"/>
              <a:t>Cette énergie résiduelle est principalement absorbée par la pulpe pendant le traitement minier ou perdue dans l’environnement (conduction, convection, évaporation, etc.);</a:t>
            </a:r>
          </a:p>
          <a:p>
            <a:r>
              <a:rPr lang="fr-CA" sz="2000" u="sng" dirty="0" smtClean="0"/>
              <a:t>L'opportunité</a:t>
            </a:r>
            <a:r>
              <a:rPr lang="fr-CA" sz="2000" dirty="0" smtClean="0"/>
              <a:t> </a:t>
            </a:r>
            <a:r>
              <a:rPr lang="fr-CA" sz="2000" dirty="0"/>
              <a:t>: </a:t>
            </a:r>
            <a:endParaRPr lang="fr-CA" sz="2000" dirty="0" smtClean="0"/>
          </a:p>
          <a:p>
            <a:pPr lvl="1"/>
            <a:r>
              <a:rPr lang="fr-CA" sz="1600" dirty="0" smtClean="0"/>
              <a:t>La présence d’une grande quantité d’énergie résiduelle dans le secteur favorise l'intégration de techniques de récupération d’énergies résiduelle;</a:t>
            </a:r>
          </a:p>
          <a:p>
            <a:pPr lvl="1"/>
            <a:r>
              <a:rPr lang="fr-CA" sz="1600" dirty="0" smtClean="0"/>
              <a:t>Ces techniques permettent de bonifier l’énergie résiduelle en la réutilisant sur des systèmes complémentaire et réduit leurs :</a:t>
            </a:r>
          </a:p>
          <a:p>
            <a:pPr lvl="2"/>
            <a:r>
              <a:rPr lang="fr-CA" sz="1400" dirty="0" smtClean="0"/>
              <a:t>Consommation </a:t>
            </a:r>
            <a:r>
              <a:rPr lang="fr-CA" sz="1400" dirty="0"/>
              <a:t>d'énergie (électrique et carburant</a:t>
            </a:r>
            <a:r>
              <a:rPr lang="fr-CA" sz="1400" dirty="0" smtClean="0"/>
              <a:t>)</a:t>
            </a:r>
          </a:p>
          <a:p>
            <a:pPr lvl="2"/>
            <a:r>
              <a:rPr lang="fr-CA" sz="1400" dirty="0" smtClean="0"/>
              <a:t>Émissions </a:t>
            </a:r>
            <a:r>
              <a:rPr lang="fr-CA" sz="1400" dirty="0"/>
              <a:t>de gaz à effet de </a:t>
            </a:r>
            <a:r>
              <a:rPr lang="fr-CA" sz="1400" dirty="0" smtClean="0"/>
              <a:t>serre (GES)</a:t>
            </a:r>
          </a:p>
          <a:p>
            <a:r>
              <a:rPr lang="fr-CA" sz="2000" dirty="0" smtClean="0"/>
              <a:t>La </a:t>
            </a:r>
            <a:r>
              <a:rPr lang="fr-CA" sz="2000" dirty="0"/>
              <a:t>valorisation </a:t>
            </a:r>
            <a:r>
              <a:rPr lang="fr-CA" sz="2000" dirty="0" smtClean="0"/>
              <a:t>de l’énergétique résiduelle sur les sites miniers est </a:t>
            </a:r>
            <a:r>
              <a:rPr lang="fr-CA" sz="2000" dirty="0"/>
              <a:t>un bon </a:t>
            </a:r>
            <a:r>
              <a:rPr lang="fr-CA" sz="2000" dirty="0" smtClean="0"/>
              <a:t>exemple de </a:t>
            </a:r>
            <a:r>
              <a:rPr lang="fr-CA" sz="2000" dirty="0"/>
              <a:t>développement </a:t>
            </a:r>
            <a:r>
              <a:rPr lang="fr-CA" sz="2000" dirty="0" smtClean="0"/>
              <a:t>durable et profitable pour l'environnement.</a:t>
            </a:r>
          </a:p>
        </p:txBody>
      </p:sp>
      <p:sp>
        <p:nvSpPr>
          <p:cNvPr id="5" name="Espace réservé du numéro de diapositive 4"/>
          <p:cNvSpPr>
            <a:spLocks noGrp="1"/>
          </p:cNvSpPr>
          <p:nvPr>
            <p:ph type="sldNum" sz="quarter" idx="12"/>
            <p:custDataLst>
              <p:tags r:id="rId3"/>
            </p:custDataLst>
          </p:nvPr>
        </p:nvSpPr>
        <p:spPr/>
        <p:txBody>
          <a:bodyPr/>
          <a:lstStyle/>
          <a:p>
            <a:pPr>
              <a:defRPr/>
            </a:pPr>
            <a:fld id="{E0B18B9A-73F1-4C29-9652-50A919B9A53A}" type="slidenum">
              <a:rPr lang="fr-CA" smtClean="0"/>
              <a:pPr>
                <a:defRPr/>
              </a:pPr>
              <a:t>3</a:t>
            </a:fld>
            <a:endParaRPr lang="fr-CA"/>
          </a:p>
        </p:txBody>
      </p:sp>
      <p:sp>
        <p:nvSpPr>
          <p:cNvPr id="11" name="Rectangle 10"/>
          <p:cNvSpPr/>
          <p:nvPr>
            <p:custDataLst>
              <p:tags r:id="rId4"/>
            </p:custDataLst>
          </p:nvPr>
        </p:nvSpPr>
        <p:spPr>
          <a:xfrm>
            <a:off x="9351496" y="5694052"/>
            <a:ext cx="1187865" cy="19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01100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Espace réservé du contenu 55"/>
          <p:cNvPicPr>
            <a:picLocks noGrp="1" noChangeAspect="1"/>
          </p:cNvPicPr>
          <p:nvPr>
            <p:ph sz="quarter" idx="4"/>
            <p:custDataLst>
              <p:tags r:id="rId1"/>
            </p:custDataLst>
          </p:nvPr>
        </p:nvPicPr>
        <p:blipFill rotWithShape="1">
          <a:blip r:embed="rId19">
            <a:extLst>
              <a:ext uri="{28A0092B-C50C-407E-A947-70E740481C1C}">
                <a14:useLocalDpi xmlns:a14="http://schemas.microsoft.com/office/drawing/2010/main" val="0"/>
              </a:ext>
            </a:extLst>
          </a:blip>
          <a:srcRect/>
          <a:stretch/>
        </p:blipFill>
        <p:spPr>
          <a:xfrm>
            <a:off x="82041" y="1704301"/>
            <a:ext cx="12102000" cy="3911024"/>
          </a:xfrm>
        </p:spPr>
      </p:pic>
      <p:sp>
        <p:nvSpPr>
          <p:cNvPr id="2" name="Titre 1"/>
          <p:cNvSpPr>
            <a:spLocks noGrp="1"/>
          </p:cNvSpPr>
          <p:nvPr>
            <p:ph type="title"/>
            <p:custDataLst>
              <p:tags r:id="rId2"/>
            </p:custDataLst>
          </p:nvPr>
        </p:nvSpPr>
        <p:spPr>
          <a:xfrm>
            <a:off x="609600" y="274638"/>
            <a:ext cx="10972800" cy="1143000"/>
          </a:xfrm>
        </p:spPr>
        <p:txBody>
          <a:bodyPr/>
          <a:lstStyle/>
          <a:p>
            <a:r>
              <a:rPr lang="fr-FR" altLang="fr-FR" sz="2400" dirty="0">
                <a:solidFill>
                  <a:srgbClr val="45697B"/>
                </a:solidFill>
              </a:rPr>
              <a:t>5. Exemple de simulation</a:t>
            </a:r>
            <a:br>
              <a:rPr lang="fr-FR" altLang="fr-FR" sz="2400" dirty="0">
                <a:solidFill>
                  <a:srgbClr val="45697B"/>
                </a:solidFill>
              </a:rPr>
            </a:br>
            <a:r>
              <a:rPr lang="fr-FR" altLang="fr-FR" sz="2000" dirty="0" smtClean="0">
                <a:solidFill>
                  <a:srgbClr val="45697B"/>
                </a:solidFill>
              </a:rPr>
              <a:t>Dimensionnement préliminaire des nouveaux équipements de la combinaison retenue </a:t>
            </a:r>
            <a:endParaRPr lang="fr-CA" sz="2000" dirty="0"/>
          </a:p>
        </p:txBody>
      </p:sp>
      <p:sp>
        <p:nvSpPr>
          <p:cNvPr id="7" name="Espace réservé du numéro de diapositive 6"/>
          <p:cNvSpPr>
            <a:spLocks noGrp="1"/>
          </p:cNvSpPr>
          <p:nvPr>
            <p:ph type="sldNum" sz="quarter" idx="12"/>
            <p:custDataLst>
              <p:tags r:id="rId3"/>
            </p:custDataLst>
          </p:nvPr>
        </p:nvSpPr>
        <p:spPr/>
        <p:txBody>
          <a:bodyPr/>
          <a:lstStyle/>
          <a:p>
            <a:pPr>
              <a:defRPr/>
            </a:pPr>
            <a:fld id="{9077198E-AA1E-49BE-9293-1EADDC5DA5E8}" type="slidenum">
              <a:rPr lang="fr-CA" smtClean="0"/>
              <a:pPr>
                <a:defRPr/>
              </a:pPr>
              <a:t>30</a:t>
            </a:fld>
            <a:endParaRPr lang="fr-CA" dirty="0"/>
          </a:p>
        </p:txBody>
      </p:sp>
      <p:sp>
        <p:nvSpPr>
          <p:cNvPr id="11" name="ZoneTexte 10"/>
          <p:cNvSpPr txBox="1"/>
          <p:nvPr>
            <p:custDataLst>
              <p:tags r:id="rId4"/>
            </p:custDataLst>
          </p:nvPr>
        </p:nvSpPr>
        <p:spPr>
          <a:xfrm>
            <a:off x="3729465" y="5511877"/>
            <a:ext cx="259638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1400" dirty="0" smtClean="0"/>
              <a:t>Serpentin (eau / air)</a:t>
            </a:r>
          </a:p>
          <a:p>
            <a:r>
              <a:rPr lang="fr-CA" sz="1400" dirty="0" smtClean="0"/>
              <a:t>UA = 181,5 kW/°C</a:t>
            </a:r>
          </a:p>
          <a:p>
            <a:r>
              <a:rPr lang="fr-CA" sz="1400" dirty="0" smtClean="0"/>
              <a:t>Débit max. réseau = 43,4 kg/s</a:t>
            </a:r>
          </a:p>
          <a:p>
            <a:r>
              <a:rPr lang="fr-CA" sz="1400" dirty="0" smtClean="0"/>
              <a:t>Système « charge » = 195,1 kg/s</a:t>
            </a:r>
            <a:endParaRPr lang="fr-CA" sz="1400" dirty="0"/>
          </a:p>
        </p:txBody>
      </p:sp>
      <p:cxnSp>
        <p:nvCxnSpPr>
          <p:cNvPr id="14" name="Connecteur droit avec flèche 13"/>
          <p:cNvCxnSpPr>
            <a:stCxn id="11" idx="1"/>
          </p:cNvCxnSpPr>
          <p:nvPr>
            <p:custDataLst>
              <p:tags r:id="rId5"/>
            </p:custDataLst>
          </p:nvPr>
        </p:nvCxnSpPr>
        <p:spPr>
          <a:xfrm flipH="1" flipV="1">
            <a:off x="1677409" y="5090258"/>
            <a:ext cx="2052056" cy="898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ZoneTexte 17"/>
          <p:cNvSpPr txBox="1"/>
          <p:nvPr>
            <p:custDataLst>
              <p:tags r:id="rId6"/>
            </p:custDataLst>
          </p:nvPr>
        </p:nvSpPr>
        <p:spPr>
          <a:xfrm>
            <a:off x="3734384" y="4367875"/>
            <a:ext cx="2591465"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1400" dirty="0" smtClean="0"/>
              <a:t>Thermopompe (eau / eau)</a:t>
            </a:r>
          </a:p>
          <a:p>
            <a:r>
              <a:rPr lang="fr-CA" sz="1400" dirty="0" smtClean="0"/>
              <a:t>Capacité : 25 kW</a:t>
            </a:r>
          </a:p>
          <a:p>
            <a:r>
              <a:rPr lang="fr-CA" sz="1400" dirty="0" smtClean="0"/>
              <a:t>Débit max. réseau = 1,4 kg/s</a:t>
            </a:r>
          </a:p>
          <a:p>
            <a:r>
              <a:rPr lang="fr-CA" sz="1400" dirty="0" smtClean="0"/>
              <a:t>Système « charge » = 0,5 kg/s</a:t>
            </a:r>
            <a:endParaRPr lang="fr-CA" sz="1400" dirty="0"/>
          </a:p>
        </p:txBody>
      </p:sp>
      <p:cxnSp>
        <p:nvCxnSpPr>
          <p:cNvPr id="19" name="Connecteur droit avec flèche 18"/>
          <p:cNvCxnSpPr>
            <a:stCxn id="30" idx="1"/>
          </p:cNvCxnSpPr>
          <p:nvPr>
            <p:custDataLst>
              <p:tags r:id="rId7"/>
            </p:custDataLst>
          </p:nvPr>
        </p:nvCxnSpPr>
        <p:spPr>
          <a:xfrm flipH="1">
            <a:off x="1677409" y="1921469"/>
            <a:ext cx="1361599" cy="12819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ZoneTexte 23"/>
          <p:cNvSpPr txBox="1"/>
          <p:nvPr>
            <p:custDataLst>
              <p:tags r:id="rId8"/>
            </p:custDataLst>
          </p:nvPr>
        </p:nvSpPr>
        <p:spPr>
          <a:xfrm>
            <a:off x="461906" y="5833131"/>
            <a:ext cx="171206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1400" dirty="0" smtClean="0"/>
              <a:t>Réservoir tampon :</a:t>
            </a:r>
          </a:p>
          <a:p>
            <a:r>
              <a:rPr lang="fr-CA" sz="1400" dirty="0" smtClean="0"/>
              <a:t>Dimension = 4,8 m³</a:t>
            </a:r>
          </a:p>
        </p:txBody>
      </p:sp>
      <p:cxnSp>
        <p:nvCxnSpPr>
          <p:cNvPr id="25" name="Connecteur droit avec flèche 24"/>
          <p:cNvCxnSpPr>
            <a:stCxn id="24" idx="0"/>
          </p:cNvCxnSpPr>
          <p:nvPr>
            <p:custDataLst>
              <p:tags r:id="rId9"/>
            </p:custDataLst>
          </p:nvPr>
        </p:nvCxnSpPr>
        <p:spPr>
          <a:xfrm flipH="1" flipV="1">
            <a:off x="1137424" y="4077787"/>
            <a:ext cx="180515" cy="1755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ZoneTexte 29"/>
          <p:cNvSpPr txBox="1"/>
          <p:nvPr>
            <p:custDataLst>
              <p:tags r:id="rId10"/>
            </p:custDataLst>
          </p:nvPr>
        </p:nvSpPr>
        <p:spPr>
          <a:xfrm>
            <a:off x="3039008" y="1444415"/>
            <a:ext cx="3049249"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1400" dirty="0" smtClean="0"/>
              <a:t>Serpentin (eau /air)</a:t>
            </a:r>
          </a:p>
          <a:p>
            <a:r>
              <a:rPr lang="fr-CA" sz="1400" dirty="0" smtClean="0"/>
              <a:t>Capacité d’échange (UA) : 364,8 kW/°C</a:t>
            </a:r>
          </a:p>
          <a:p>
            <a:r>
              <a:rPr lang="fr-CA" sz="1400" dirty="0" smtClean="0"/>
              <a:t>Débit max. réseau = 323 kg/s</a:t>
            </a:r>
          </a:p>
          <a:p>
            <a:r>
              <a:rPr lang="fr-CA" sz="1400" dirty="0" smtClean="0"/>
              <a:t>Système « charge » = 364,8 kg/s</a:t>
            </a:r>
            <a:endParaRPr lang="fr-CA" sz="1400" dirty="0"/>
          </a:p>
        </p:txBody>
      </p:sp>
      <p:cxnSp>
        <p:nvCxnSpPr>
          <p:cNvPr id="31" name="Connecteur droit avec flèche 30"/>
          <p:cNvCxnSpPr>
            <a:stCxn id="18" idx="1"/>
          </p:cNvCxnSpPr>
          <p:nvPr>
            <p:custDataLst>
              <p:tags r:id="rId11"/>
            </p:custDataLst>
          </p:nvPr>
        </p:nvCxnSpPr>
        <p:spPr>
          <a:xfrm flipH="1" flipV="1">
            <a:off x="2520156" y="4367875"/>
            <a:ext cx="1214228" cy="4770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ZoneTexte 33"/>
          <p:cNvSpPr txBox="1"/>
          <p:nvPr>
            <p:custDataLst>
              <p:tags r:id="rId12"/>
            </p:custDataLst>
          </p:nvPr>
        </p:nvSpPr>
        <p:spPr>
          <a:xfrm>
            <a:off x="7068454" y="3705198"/>
            <a:ext cx="260138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1400" dirty="0" smtClean="0"/>
              <a:t>Serpentin (eau /eau)</a:t>
            </a:r>
          </a:p>
          <a:p>
            <a:r>
              <a:rPr lang="fr-CA" sz="1400" dirty="0" smtClean="0"/>
              <a:t>UA = 444 kW/°C</a:t>
            </a:r>
          </a:p>
          <a:p>
            <a:r>
              <a:rPr lang="fr-CA" sz="1400" dirty="0" smtClean="0"/>
              <a:t>Débit max. réseau = 106,2 kg/s	</a:t>
            </a:r>
          </a:p>
          <a:p>
            <a:r>
              <a:rPr lang="fr-CA" sz="1400" dirty="0" smtClean="0"/>
              <a:t>Système « source » =113,8 kg/s</a:t>
            </a:r>
            <a:endParaRPr lang="fr-CA" sz="1400" dirty="0"/>
          </a:p>
        </p:txBody>
      </p:sp>
      <p:cxnSp>
        <p:nvCxnSpPr>
          <p:cNvPr id="43" name="Connecteur droit avec flèche 42"/>
          <p:cNvCxnSpPr>
            <a:stCxn id="34" idx="3"/>
          </p:cNvCxnSpPr>
          <p:nvPr>
            <p:custDataLst>
              <p:tags r:id="rId13"/>
            </p:custDataLst>
          </p:nvPr>
        </p:nvCxnSpPr>
        <p:spPr>
          <a:xfrm flipV="1">
            <a:off x="9669837" y="3103178"/>
            <a:ext cx="1054262" cy="10790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ZoneTexte 45"/>
          <p:cNvSpPr txBox="1"/>
          <p:nvPr>
            <p:custDataLst>
              <p:tags r:id="rId14"/>
            </p:custDataLst>
          </p:nvPr>
        </p:nvSpPr>
        <p:spPr>
          <a:xfrm>
            <a:off x="7057871" y="5090258"/>
            <a:ext cx="2611966"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1400" dirty="0" smtClean="0"/>
              <a:t>Système de climatisation </a:t>
            </a:r>
          </a:p>
          <a:p>
            <a:r>
              <a:rPr lang="fr-CA" sz="1400" dirty="0" smtClean="0"/>
              <a:t>compris avec serpentin (eau /air)</a:t>
            </a:r>
          </a:p>
          <a:p>
            <a:r>
              <a:rPr lang="fr-CA" sz="1400" dirty="0" smtClean="0"/>
              <a:t>Serpentin : UA = 54 kW/°C</a:t>
            </a:r>
          </a:p>
          <a:p>
            <a:r>
              <a:rPr lang="fr-CA" sz="1400" dirty="0" smtClean="0"/>
              <a:t>Débit max. réseau = 16,1 kg/s</a:t>
            </a:r>
          </a:p>
          <a:p>
            <a:r>
              <a:rPr lang="fr-CA" sz="1400" dirty="0" smtClean="0"/>
              <a:t>Système « source » = 60,1 kg/s</a:t>
            </a:r>
            <a:endParaRPr lang="fr-CA" sz="1400" dirty="0"/>
          </a:p>
        </p:txBody>
      </p:sp>
      <p:cxnSp>
        <p:nvCxnSpPr>
          <p:cNvPr id="47" name="Connecteur droit avec flèche 46"/>
          <p:cNvCxnSpPr>
            <a:stCxn id="46" idx="3"/>
          </p:cNvCxnSpPr>
          <p:nvPr>
            <p:custDataLst>
              <p:tags r:id="rId15"/>
            </p:custDataLst>
          </p:nvPr>
        </p:nvCxnSpPr>
        <p:spPr>
          <a:xfrm flipV="1">
            <a:off x="9669837" y="4347943"/>
            <a:ext cx="1108004" cy="13270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ZoneTexte 57"/>
          <p:cNvSpPr txBox="1"/>
          <p:nvPr>
            <p:custDataLst>
              <p:tags r:id="rId16"/>
            </p:custDataLst>
          </p:nvPr>
        </p:nvSpPr>
        <p:spPr>
          <a:xfrm>
            <a:off x="3734384" y="3416564"/>
            <a:ext cx="259146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1400" dirty="0" smtClean="0"/>
              <a:t>Pompe de circulation</a:t>
            </a:r>
          </a:p>
          <a:p>
            <a:r>
              <a:rPr lang="fr-CA" sz="1400" dirty="0" smtClean="0"/>
              <a:t>Débit max. réseau = 0,5 kg/s</a:t>
            </a:r>
          </a:p>
        </p:txBody>
      </p:sp>
      <p:cxnSp>
        <p:nvCxnSpPr>
          <p:cNvPr id="59" name="Connecteur droit avec flèche 58"/>
          <p:cNvCxnSpPr>
            <a:stCxn id="58" idx="1"/>
          </p:cNvCxnSpPr>
          <p:nvPr>
            <p:custDataLst>
              <p:tags r:id="rId17"/>
            </p:custDataLst>
          </p:nvPr>
        </p:nvCxnSpPr>
        <p:spPr>
          <a:xfrm flipH="1">
            <a:off x="1773110" y="3678174"/>
            <a:ext cx="1961274" cy="179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949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p:cNvPicPr>
            <a:picLocks noGrp="1" noChangeAspect="1"/>
          </p:cNvPicPr>
          <p:nvPr>
            <p:ph sz="quarter" idx="4"/>
          </p:nvPr>
        </p:nvPicPr>
        <p:blipFill rotWithShape="1">
          <a:blip r:embed="rId7">
            <a:extLst>
              <a:ext uri="{28A0092B-C50C-407E-A947-70E740481C1C}">
                <a14:useLocalDpi xmlns:a14="http://schemas.microsoft.com/office/drawing/2010/main" val="0"/>
              </a:ext>
            </a:extLst>
          </a:blip>
          <a:srcRect t="9963" b="49905"/>
          <a:stretch/>
        </p:blipFill>
        <p:spPr>
          <a:xfrm>
            <a:off x="248280" y="1105340"/>
            <a:ext cx="11758451" cy="3053252"/>
          </a:xfrm>
        </p:spPr>
      </p:pic>
      <p:sp>
        <p:nvSpPr>
          <p:cNvPr id="2" name="Titre 1"/>
          <p:cNvSpPr>
            <a:spLocks noGrp="1"/>
          </p:cNvSpPr>
          <p:nvPr>
            <p:ph type="title"/>
            <p:custDataLst>
              <p:tags r:id="rId1"/>
            </p:custDataLst>
          </p:nvPr>
        </p:nvSpPr>
        <p:spPr/>
        <p:txBody>
          <a:bodyPr/>
          <a:lstStyle/>
          <a:p>
            <a:r>
              <a:rPr lang="fr-FR" altLang="fr-FR" sz="2400" dirty="0" smtClean="0">
                <a:solidFill>
                  <a:srgbClr val="45697B"/>
                </a:solidFill>
              </a:rPr>
              <a:t>5. Exemple de simulation </a:t>
            </a:r>
            <a:br>
              <a:rPr lang="fr-FR" altLang="fr-FR" sz="2400" dirty="0" smtClean="0">
                <a:solidFill>
                  <a:srgbClr val="45697B"/>
                </a:solidFill>
              </a:rPr>
            </a:br>
            <a:r>
              <a:rPr lang="fr-FR" altLang="fr-FR" sz="2200" dirty="0" smtClean="0">
                <a:solidFill>
                  <a:srgbClr val="45697B"/>
                </a:solidFill>
              </a:rPr>
              <a:t>Transfère d’énergie </a:t>
            </a:r>
            <a:r>
              <a:rPr lang="fr-FR" altLang="fr-FR" sz="2200" dirty="0">
                <a:solidFill>
                  <a:srgbClr val="45697B"/>
                </a:solidFill>
              </a:rPr>
              <a:t>entre les systèmes </a:t>
            </a:r>
            <a:r>
              <a:rPr lang="fr-FR" altLang="fr-FR" sz="2200" dirty="0" smtClean="0">
                <a:solidFill>
                  <a:srgbClr val="45697B"/>
                </a:solidFill>
              </a:rPr>
              <a:t>pour la combinaison retenue</a:t>
            </a:r>
            <a:r>
              <a:rPr lang="fr-FR" altLang="fr-FR" sz="2400" dirty="0" smtClean="0">
                <a:solidFill>
                  <a:srgbClr val="45697B"/>
                </a:solidFill>
              </a:rPr>
              <a:t/>
            </a:r>
            <a:br>
              <a:rPr lang="fr-FR" altLang="fr-FR" sz="2400" dirty="0" smtClean="0">
                <a:solidFill>
                  <a:srgbClr val="45697B"/>
                </a:solidFill>
              </a:rPr>
            </a:br>
            <a:endParaRPr lang="fr-CA" sz="2400" baseline="-250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31</a:t>
            </a:fld>
            <a:endParaRPr lang="fr-CA" dirty="0"/>
          </a:p>
        </p:txBody>
      </p:sp>
      <p:graphicFrame>
        <p:nvGraphicFramePr>
          <p:cNvPr id="20" name="Tableau 19"/>
          <p:cNvGraphicFramePr>
            <a:graphicFrameLocks noGrp="1"/>
          </p:cNvGraphicFramePr>
          <p:nvPr>
            <p:custDataLst>
              <p:tags r:id="rId3"/>
            </p:custDataLst>
            <p:extLst>
              <p:ext uri="{D42A27DB-BD31-4B8C-83A1-F6EECF244321}">
                <p14:modId xmlns:p14="http://schemas.microsoft.com/office/powerpoint/2010/main" val="1288640318"/>
              </p:ext>
            </p:extLst>
          </p:nvPr>
        </p:nvGraphicFramePr>
        <p:xfrm>
          <a:off x="248280" y="4356226"/>
          <a:ext cx="2759601" cy="1902539"/>
        </p:xfrm>
        <a:graphic>
          <a:graphicData uri="http://schemas.openxmlformats.org/drawingml/2006/table">
            <a:tbl>
              <a:tblPr>
                <a:tableStyleId>{616DA210-FB5B-4158-B5E0-FEB733F419BA}</a:tableStyleId>
              </a:tblPr>
              <a:tblGrid>
                <a:gridCol w="1903905">
                  <a:extLst>
                    <a:ext uri="{9D8B030D-6E8A-4147-A177-3AD203B41FA5}">
                      <a16:colId xmlns:a16="http://schemas.microsoft.com/office/drawing/2014/main" val="2709074794"/>
                    </a:ext>
                  </a:extLst>
                </a:gridCol>
                <a:gridCol w="855696">
                  <a:extLst>
                    <a:ext uri="{9D8B030D-6E8A-4147-A177-3AD203B41FA5}">
                      <a16:colId xmlns:a16="http://schemas.microsoft.com/office/drawing/2014/main" val="1749921000"/>
                    </a:ext>
                  </a:extLst>
                </a:gridCol>
              </a:tblGrid>
              <a:tr h="449669">
                <a:tc>
                  <a:txBody>
                    <a:bodyPr/>
                    <a:lstStyle/>
                    <a:p>
                      <a:pPr algn="ctr" fontAlgn="b"/>
                      <a:r>
                        <a:rPr lang="fr-CA" sz="1400" b="0" i="0" u="none" strike="noStrike" dirty="0" smtClean="0">
                          <a:solidFill>
                            <a:srgbClr val="000000"/>
                          </a:solidFill>
                          <a:effectLst/>
                          <a:latin typeface="Calibri" panose="020F0502020204030204" pitchFamily="34" charset="0"/>
                        </a:rPr>
                        <a:t>Énergie transférée </a:t>
                      </a:r>
                    </a:p>
                    <a:p>
                      <a:pPr algn="ctr" fontAlgn="b"/>
                      <a:r>
                        <a:rPr lang="fr-CA" sz="1400" b="0" i="0" u="none" strike="noStrike" dirty="0" smtClean="0">
                          <a:solidFill>
                            <a:srgbClr val="000000"/>
                          </a:solidFill>
                          <a:effectLst/>
                          <a:latin typeface="Calibri" panose="020F0502020204030204" pitchFamily="34" charset="0"/>
                        </a:rPr>
                        <a:t>(</a:t>
                      </a:r>
                      <a:r>
                        <a:rPr lang="fr-CA" sz="1400" b="0" i="0" u="none" strike="noStrike" dirty="0" err="1" smtClean="0">
                          <a:solidFill>
                            <a:srgbClr val="000000"/>
                          </a:solidFill>
                          <a:effectLst/>
                          <a:latin typeface="Calibri" panose="020F0502020204030204" pitchFamily="34" charset="0"/>
                        </a:rPr>
                        <a:t>MWh</a:t>
                      </a:r>
                      <a:r>
                        <a:rPr lang="fr-CA" sz="1400" b="0" i="0" u="none" strike="noStrike" dirty="0" smtClean="0">
                          <a:solidFill>
                            <a:srgbClr val="000000"/>
                          </a:solidFill>
                          <a:effectLst/>
                          <a:latin typeface="Calibri" panose="020F0502020204030204" pitchFamily="34" charset="0"/>
                        </a:rPr>
                        <a:t>)</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CA" sz="1400" b="0" i="0" u="none" strike="noStrike" dirty="0" smtClean="0">
                          <a:solidFill>
                            <a:srgbClr val="000000"/>
                          </a:solidFill>
                          <a:effectLst/>
                          <a:latin typeface="Calibri" panose="020F0502020204030204" pitchFamily="34" charset="0"/>
                        </a:rPr>
                        <a:t>20 111</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803026"/>
                  </a:ext>
                </a:extLst>
              </a:tr>
              <a:tr h="205629">
                <a:tc>
                  <a:txBody>
                    <a:bodyPr/>
                    <a:lstStyle/>
                    <a:p>
                      <a:pPr algn="ctr" fontAlgn="b"/>
                      <a:endParaRPr lang="fr-CA" sz="14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CA" sz="1400" b="0" i="0" u="none" strike="noStrike" dirty="0">
                        <a:solidFill>
                          <a:srgbClr val="000000"/>
                        </a:solidFill>
                        <a:effectLst/>
                        <a:latin typeface="Calibri" panose="020F050202020403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493743"/>
                  </a:ext>
                </a:extLst>
              </a:tr>
              <a:tr h="290687">
                <a:tc>
                  <a:txBody>
                    <a:bodyPr/>
                    <a:lstStyle/>
                    <a:p>
                      <a:pPr algn="ctr" fontAlgn="b"/>
                      <a:r>
                        <a:rPr lang="fr-CA" sz="1400" u="none" strike="noStrike" dirty="0">
                          <a:effectLst/>
                        </a:rPr>
                        <a:t>Type combustible</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400" b="0" i="0" u="none" strike="noStrike" dirty="0" smtClean="0">
                          <a:solidFill>
                            <a:srgbClr val="000000"/>
                          </a:solidFill>
                          <a:effectLst/>
                          <a:latin typeface="Calibri" panose="020F0502020204030204" pitchFamily="34" charset="0"/>
                        </a:rPr>
                        <a:t>Propane</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783260"/>
                  </a:ext>
                </a:extLst>
              </a:tr>
              <a:tr h="500012">
                <a:tc>
                  <a:txBody>
                    <a:bodyPr/>
                    <a:lstStyle/>
                    <a:p>
                      <a:pPr algn="ctr" fontAlgn="b"/>
                      <a:r>
                        <a:rPr lang="fr-CA" sz="1400" u="none" strike="noStrike" dirty="0">
                          <a:effectLst/>
                        </a:rPr>
                        <a:t>Volume de combustible économisé par année </a:t>
                      </a:r>
                      <a:r>
                        <a:rPr lang="fr-CA" sz="1400" u="none" strike="noStrike" dirty="0" smtClean="0">
                          <a:effectLst/>
                        </a:rPr>
                        <a:t>(L)</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400" b="0" i="0" u="none" strike="noStrike" dirty="0" smtClean="0">
                          <a:solidFill>
                            <a:srgbClr val="000000"/>
                          </a:solidFill>
                          <a:effectLst/>
                          <a:latin typeface="Calibri" panose="020F0502020204030204" pitchFamily="34" charset="0"/>
                        </a:rPr>
                        <a:t>2 690 000</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327484"/>
                  </a:ext>
                </a:extLst>
              </a:tr>
              <a:tr h="442461">
                <a:tc>
                  <a:txBody>
                    <a:bodyPr/>
                    <a:lstStyle/>
                    <a:p>
                      <a:pPr algn="ctr" fontAlgn="b"/>
                      <a:r>
                        <a:rPr lang="fr-CA" sz="1400" u="none" strike="noStrike" dirty="0">
                          <a:effectLst/>
                        </a:rPr>
                        <a:t>Réduction des GES </a:t>
                      </a:r>
                      <a:endParaRPr lang="fr-CA" sz="1400" u="none" strike="noStrike" dirty="0" smtClean="0">
                        <a:effectLst/>
                      </a:endParaRPr>
                    </a:p>
                    <a:p>
                      <a:pPr algn="ctr" fontAlgn="b"/>
                      <a:r>
                        <a:rPr lang="fr-CA" sz="1400" u="none" strike="noStrike" dirty="0" smtClean="0">
                          <a:effectLst/>
                        </a:rPr>
                        <a:t>(</a:t>
                      </a:r>
                      <a:r>
                        <a:rPr lang="fr-CA" sz="1400" u="none" strike="noStrike" dirty="0">
                          <a:effectLst/>
                        </a:rPr>
                        <a:t>tonnes / année)</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CA" sz="1400" b="0" i="0" u="none" strike="noStrike" dirty="0" smtClean="0">
                          <a:solidFill>
                            <a:srgbClr val="000000"/>
                          </a:solidFill>
                          <a:effectLst/>
                          <a:latin typeface="Calibri" panose="020F0502020204030204" pitchFamily="34" charset="0"/>
                        </a:rPr>
                        <a:t>4 180</a:t>
                      </a:r>
                      <a:endParaRPr lang="fr-CA"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990776"/>
                  </a:ext>
                </a:extLst>
              </a:tr>
            </a:tbl>
          </a:graphicData>
        </a:graphic>
      </p:graphicFrame>
      <p:graphicFrame>
        <p:nvGraphicFramePr>
          <p:cNvPr id="8" name="Tableau 7"/>
          <p:cNvGraphicFramePr>
            <a:graphicFrameLocks noGrp="1"/>
          </p:cNvGraphicFramePr>
          <p:nvPr>
            <p:custDataLst>
              <p:tags r:id="rId4"/>
            </p:custDataLst>
            <p:extLst>
              <p:ext uri="{D42A27DB-BD31-4B8C-83A1-F6EECF244321}">
                <p14:modId xmlns:p14="http://schemas.microsoft.com/office/powerpoint/2010/main" val="2202241276"/>
              </p:ext>
            </p:extLst>
          </p:nvPr>
        </p:nvGraphicFramePr>
        <p:xfrm>
          <a:off x="9558613" y="3846293"/>
          <a:ext cx="2448118" cy="1840538"/>
        </p:xfrm>
        <a:graphic>
          <a:graphicData uri="http://schemas.openxmlformats.org/drawingml/2006/table">
            <a:tbl>
              <a:tblPr>
                <a:tableStyleId>{616DA210-FB5B-4158-B5E0-FEB733F419BA}</a:tableStyleId>
              </a:tblPr>
              <a:tblGrid>
                <a:gridCol w="1182392">
                  <a:extLst>
                    <a:ext uri="{9D8B030D-6E8A-4147-A177-3AD203B41FA5}">
                      <a16:colId xmlns:a16="http://schemas.microsoft.com/office/drawing/2014/main" val="2709074794"/>
                    </a:ext>
                  </a:extLst>
                </a:gridCol>
                <a:gridCol w="1265726">
                  <a:extLst>
                    <a:ext uri="{9D8B030D-6E8A-4147-A177-3AD203B41FA5}">
                      <a16:colId xmlns:a16="http://schemas.microsoft.com/office/drawing/2014/main" val="1749921000"/>
                    </a:ext>
                  </a:extLst>
                </a:gridCol>
              </a:tblGrid>
              <a:tr h="260798">
                <a:tc gridSpan="2">
                  <a:txBody>
                    <a:bodyPr/>
                    <a:lstStyle/>
                    <a:p>
                      <a:pPr algn="ctr" fontAlgn="b"/>
                      <a:r>
                        <a:rPr lang="fr-CA" sz="1400" u="none" strike="noStrike" dirty="0" smtClean="0">
                          <a:effectLst/>
                        </a:rPr>
                        <a:t>Consommation d’énergie additionnelle (</a:t>
                      </a:r>
                      <a:r>
                        <a:rPr lang="fr-CA" sz="1400" u="none" strike="noStrike" dirty="0" err="1" smtClean="0">
                          <a:effectLst/>
                        </a:rPr>
                        <a:t>MWh</a:t>
                      </a:r>
                      <a:r>
                        <a:rPr lang="fr-CA" sz="1400" u="none" strike="noStrike" dirty="0" smtClean="0">
                          <a:effectLst/>
                        </a:rPr>
                        <a:t>)</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hMerge="1">
                  <a:txBody>
                    <a:bodyPr/>
                    <a:lstStyle/>
                    <a:p>
                      <a:pPr algn="ctr" fontAlgn="b"/>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115299512"/>
                  </a:ext>
                </a:extLst>
              </a:tr>
              <a:tr h="357482">
                <a:tc>
                  <a:txBody>
                    <a:bodyPr/>
                    <a:lstStyle/>
                    <a:p>
                      <a:pPr algn="ctr" fontAlgn="b"/>
                      <a:r>
                        <a:rPr lang="fr-CA" sz="1400" b="0" i="0" u="none" strike="noStrike" dirty="0" smtClean="0">
                          <a:solidFill>
                            <a:srgbClr val="000000"/>
                          </a:solidFill>
                          <a:effectLst/>
                          <a:latin typeface="Calibri" panose="020F0502020204030204" pitchFamily="34" charset="0"/>
                        </a:rPr>
                        <a:t>Équipement</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fontAlgn="b"/>
                      <a:r>
                        <a:rPr lang="fr-CA" sz="1400" b="0" i="0" u="none" strike="noStrike" dirty="0" smtClean="0">
                          <a:solidFill>
                            <a:srgbClr val="000000"/>
                          </a:solidFill>
                          <a:effectLst/>
                          <a:latin typeface="Calibri" panose="020F0502020204030204" pitchFamily="34" charset="0"/>
                        </a:rPr>
                        <a:t>Consommation</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079944818"/>
                  </a:ext>
                </a:extLst>
              </a:tr>
              <a:tr h="469064">
                <a:tc>
                  <a:txBody>
                    <a:bodyPr/>
                    <a:lstStyle/>
                    <a:p>
                      <a:pPr algn="ctr" fontAlgn="b"/>
                      <a:r>
                        <a:rPr lang="fr-CA" sz="1400" b="0" i="0" u="none" strike="noStrike" dirty="0" smtClean="0">
                          <a:solidFill>
                            <a:srgbClr val="000000"/>
                          </a:solidFill>
                          <a:effectLst/>
                          <a:latin typeface="Calibri" panose="020F0502020204030204" pitchFamily="34" charset="0"/>
                        </a:rPr>
                        <a:t>Thermopompe </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fr-CA" sz="1400" b="0" i="0" u="none" strike="noStrike" dirty="0" smtClean="0">
                          <a:solidFill>
                            <a:srgbClr val="000000"/>
                          </a:solidFill>
                          <a:effectLst/>
                          <a:latin typeface="Calibri" panose="020F0502020204030204" pitchFamily="34" charset="0"/>
                        </a:rPr>
                        <a:t>17</a:t>
                      </a:r>
                    </a:p>
                    <a:p>
                      <a:pPr algn="ctr" fontAlgn="b"/>
                      <a:r>
                        <a:rPr lang="fr-CA" sz="1400" b="0" i="0" u="none" strike="noStrike" dirty="0" smtClean="0">
                          <a:solidFill>
                            <a:srgbClr val="000000"/>
                          </a:solidFill>
                          <a:effectLst/>
                          <a:latin typeface="Calibri" panose="020F0502020204030204" pitchFamily="34" charset="0"/>
                        </a:rPr>
                        <a:t>( +0,1% )</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1319803026"/>
                  </a:ext>
                </a:extLst>
              </a:tr>
              <a:tr h="580922">
                <a:tc>
                  <a:txBody>
                    <a:bodyPr/>
                    <a:lstStyle/>
                    <a:p>
                      <a:pPr algn="ctr" fontAlgn="b"/>
                      <a:r>
                        <a:rPr lang="fr-CA" sz="1400" u="none" strike="noStrike" dirty="0" smtClean="0">
                          <a:effectLst/>
                        </a:rPr>
                        <a:t>Pompe réseau caloporteur</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b"/>
                      <a:r>
                        <a:rPr lang="fr-CA" sz="1400" b="0" i="0" u="none" strike="noStrike" dirty="0" smtClean="0">
                          <a:solidFill>
                            <a:srgbClr val="000000"/>
                          </a:solidFill>
                          <a:effectLst/>
                          <a:latin typeface="Calibri" panose="020F0502020204030204" pitchFamily="34" charset="0"/>
                        </a:rPr>
                        <a:t>208</a:t>
                      </a:r>
                    </a:p>
                    <a:p>
                      <a:pPr algn="ctr" fontAlgn="b"/>
                      <a:r>
                        <a:rPr lang="fr-CA" sz="1400" b="0" i="0" u="none" strike="noStrike" dirty="0" smtClean="0">
                          <a:solidFill>
                            <a:srgbClr val="000000"/>
                          </a:solidFill>
                          <a:effectLst/>
                          <a:latin typeface="Calibri" panose="020F0502020204030204" pitchFamily="34" charset="0"/>
                        </a:rPr>
                        <a:t>( +1</a:t>
                      </a:r>
                      <a:r>
                        <a:rPr lang="fr-CA" sz="1400" b="0" i="0" u="none" strike="noStrike" baseline="0" dirty="0" smtClean="0">
                          <a:solidFill>
                            <a:srgbClr val="000000"/>
                          </a:solidFill>
                          <a:effectLst/>
                          <a:latin typeface="Calibri" panose="020F0502020204030204" pitchFamily="34" charset="0"/>
                        </a:rPr>
                        <a:t> </a:t>
                      </a:r>
                      <a:r>
                        <a:rPr lang="fr-CA" sz="1400" b="0" i="0" u="none" strike="noStrike" dirty="0" smtClean="0">
                          <a:solidFill>
                            <a:srgbClr val="000000"/>
                          </a:solidFill>
                          <a:effectLst/>
                          <a:latin typeface="Calibri" panose="020F0502020204030204" pitchFamily="34" charset="0"/>
                        </a:rPr>
                        <a:t>% )</a:t>
                      </a:r>
                      <a:endParaRPr lang="fr-CA"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val="3296327484"/>
                  </a:ext>
                </a:extLst>
              </a:tr>
            </a:tbl>
          </a:graphicData>
        </a:graphic>
      </p:graphicFrame>
      <p:pic>
        <p:nvPicPr>
          <p:cNvPr id="4" name="Espace réservé du contenu 3"/>
          <p:cNvPicPr>
            <a:picLocks noGrp="1" noChangeAspect="1"/>
          </p:cNvPicPr>
          <p:nvPr>
            <p:ph sz="half" idx="2"/>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3146502" y="2156241"/>
            <a:ext cx="6412111" cy="4399969"/>
          </a:xfrm>
          <a:prstGeom prst="rect">
            <a:avLst/>
          </a:prstGeom>
        </p:spPr>
      </p:pic>
    </p:spTree>
    <p:extLst>
      <p:ext uri="{BB962C8B-B14F-4D97-AF65-F5344CB8AC3E}">
        <p14:creationId xmlns:p14="http://schemas.microsoft.com/office/powerpoint/2010/main" val="3775957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08000" y="369332"/>
            <a:ext cx="3378200" cy="915987"/>
          </a:xfrm>
        </p:spPr>
        <p:txBody>
          <a:bodyPr/>
          <a:lstStyle/>
          <a:p>
            <a:r>
              <a:rPr lang="fr-FR" altLang="fr-FR" sz="3000" dirty="0"/>
              <a:t>5. </a:t>
            </a:r>
            <a:r>
              <a:rPr lang="fr-FR" altLang="fr-FR" sz="3000" dirty="0" smtClean="0"/>
              <a:t>Étapes à venir</a:t>
            </a:r>
            <a:endParaRPr lang="fr-CA" sz="3000" dirty="0"/>
          </a:p>
        </p:txBody>
      </p:sp>
      <p:sp>
        <p:nvSpPr>
          <p:cNvPr id="3" name="Espace réservé du contenu 2"/>
          <p:cNvSpPr>
            <a:spLocks noGrp="1"/>
          </p:cNvSpPr>
          <p:nvPr>
            <p:ph idx="1"/>
            <p:custDataLst>
              <p:tags r:id="rId2"/>
            </p:custDataLst>
          </p:nvPr>
        </p:nvSpPr>
        <p:spPr>
          <a:xfrm>
            <a:off x="682084" y="1343722"/>
            <a:ext cx="9477916" cy="3891776"/>
          </a:xfrm>
        </p:spPr>
        <p:txBody>
          <a:bodyPr/>
          <a:lstStyle/>
          <a:p>
            <a:pPr marL="0" indent="0">
              <a:buNone/>
            </a:pPr>
            <a:r>
              <a:rPr lang="fr-CA" sz="2400" b="1" dirty="0" smtClean="0"/>
              <a:t>Prochaines étapes de développement du simulateur : </a:t>
            </a:r>
          </a:p>
          <a:p>
            <a:pPr marL="457200" indent="-457200">
              <a:buFont typeface="+mj-lt"/>
              <a:buAutoNum type="arabicPeriod"/>
            </a:pPr>
            <a:r>
              <a:rPr lang="fr-CA" sz="2400" dirty="0" smtClean="0"/>
              <a:t>Faire un projet pilote avec l’industrie minière pour vérifier la facilité d’utilisation du logiciel.</a:t>
            </a:r>
            <a:endParaRPr lang="fr-CA" sz="2400" dirty="0"/>
          </a:p>
          <a:p>
            <a:pPr marL="457200" indent="-457200">
              <a:buFont typeface="+mj-lt"/>
              <a:buAutoNum type="arabicPeriod"/>
            </a:pPr>
            <a:r>
              <a:rPr lang="fr-CA" sz="2400" dirty="0" smtClean="0"/>
              <a:t>Comparaison des résultats du simulateur avec consommations réelles des sites miniers;</a:t>
            </a:r>
          </a:p>
          <a:p>
            <a:pPr marL="457200" indent="-457200">
              <a:buFont typeface="+mj-lt"/>
              <a:buAutoNum type="arabicPeriod"/>
            </a:pPr>
            <a:r>
              <a:rPr lang="fr-CA" sz="2400" dirty="0" smtClean="0"/>
              <a:t>Améliorations du simulateur selon les observations effectuées</a:t>
            </a:r>
            <a:r>
              <a:rPr lang="fr-CA" sz="2400" dirty="0"/>
              <a:t>;</a:t>
            </a:r>
            <a:endParaRPr lang="fr-CA" sz="2400" dirty="0" smtClean="0"/>
          </a:p>
          <a:p>
            <a:pPr marL="457200" indent="-457200">
              <a:buFont typeface="+mj-lt"/>
              <a:buAutoNum type="arabicPeriod"/>
            </a:pPr>
            <a:r>
              <a:rPr lang="fr-CA" sz="2400" dirty="0" smtClean="0"/>
              <a:t>Ajout d’une analyse économique au programme;</a:t>
            </a:r>
          </a:p>
          <a:p>
            <a:pPr marL="457200" indent="-457200">
              <a:buFont typeface="+mj-lt"/>
              <a:buAutoNum type="arabicPeriod"/>
            </a:pPr>
            <a:r>
              <a:rPr lang="fr-CA" sz="2400" dirty="0" smtClean="0"/>
              <a:t>Ajout d’une fonction d’optimisation des équipements au programme.</a:t>
            </a:r>
            <a:endParaRPr lang="fr-CA" sz="2400" dirty="0"/>
          </a:p>
        </p:txBody>
      </p:sp>
      <p:sp>
        <p:nvSpPr>
          <p:cNvPr id="4" name="Espace réservé du numéro de diapositive 3"/>
          <p:cNvSpPr>
            <a:spLocks noGrp="1"/>
          </p:cNvSpPr>
          <p:nvPr>
            <p:ph type="sldNum" sz="quarter" idx="12"/>
            <p:custDataLst>
              <p:tags r:id="rId3"/>
            </p:custDataLst>
          </p:nvPr>
        </p:nvSpPr>
        <p:spPr/>
        <p:txBody>
          <a:bodyPr/>
          <a:lstStyle/>
          <a:p>
            <a:pPr>
              <a:defRPr/>
            </a:pPr>
            <a:fld id="{6A2082A8-F307-41C3-A6BF-1373D21847CF}" type="slidenum">
              <a:rPr lang="fr-CA" smtClean="0"/>
              <a:pPr>
                <a:defRPr/>
              </a:pPr>
              <a:t>32</a:t>
            </a:fld>
            <a:endParaRPr lang="fr-CA" dirty="0"/>
          </a:p>
        </p:txBody>
      </p:sp>
      <p:sp>
        <p:nvSpPr>
          <p:cNvPr id="5" name="ZoneTexte 4"/>
          <p:cNvSpPr txBox="1"/>
          <p:nvPr>
            <p:custDataLst>
              <p:tags r:id="rId4"/>
            </p:custDataLst>
          </p:nvPr>
        </p:nvSpPr>
        <p:spPr>
          <a:xfrm>
            <a:off x="1524000" y="0"/>
            <a:ext cx="3810000" cy="369332"/>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3741546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altLang="fr-FR" sz="3000" dirty="0" smtClean="0">
                <a:solidFill>
                  <a:srgbClr val="45697B"/>
                </a:solidFill>
              </a:rPr>
              <a:t>Contact et information</a:t>
            </a:r>
            <a:endParaRPr lang="fr-CA" sz="3000" dirty="0"/>
          </a:p>
        </p:txBody>
      </p:sp>
      <p:sp>
        <p:nvSpPr>
          <p:cNvPr id="6" name="Content Placeholder 5"/>
          <p:cNvSpPr>
            <a:spLocks noGrp="1"/>
          </p:cNvSpPr>
          <p:nvPr>
            <p:ph idx="1"/>
            <p:custDataLst>
              <p:tags r:id="rId2"/>
            </p:custDataLst>
          </p:nvPr>
        </p:nvSpPr>
        <p:spPr/>
        <p:txBody>
          <a:bodyPr/>
          <a:lstStyle/>
          <a:p>
            <a:r>
              <a:rPr lang="fr-CA" dirty="0" err="1" smtClean="0"/>
              <a:t>CanmetMINES</a:t>
            </a:r>
            <a:r>
              <a:rPr lang="fr-CA" dirty="0" smtClean="0"/>
              <a:t> :</a:t>
            </a:r>
          </a:p>
          <a:p>
            <a:pPr lvl="1"/>
            <a:r>
              <a:rPr lang="fr-CA" dirty="0" smtClean="0"/>
              <a:t>Yan Germain </a:t>
            </a:r>
            <a:r>
              <a:rPr lang="fr-CA" dirty="0"/>
              <a:t>– </a:t>
            </a:r>
            <a:r>
              <a:rPr lang="fr-CA" dirty="0" smtClean="0"/>
              <a:t>yan.germain@NRCan-RNCan.gc.ca </a:t>
            </a:r>
          </a:p>
          <a:p>
            <a:pPr lvl="1"/>
            <a:r>
              <a:rPr lang="fr-CA" dirty="0" smtClean="0"/>
              <a:t>Enrique Acuña – </a:t>
            </a:r>
            <a:r>
              <a:rPr lang="fr-CA" dirty="0"/>
              <a:t>enrique.acuna-duhart@NRCan-RNCan.gc.ca </a:t>
            </a:r>
            <a:endParaRPr lang="fr-CA" dirty="0" smtClean="0"/>
          </a:p>
          <a:p>
            <a:r>
              <a:rPr lang="fr-CA" dirty="0" smtClean="0"/>
              <a:t>CEMI:</a:t>
            </a:r>
          </a:p>
          <a:p>
            <a:pPr lvl="1"/>
            <a:r>
              <a:rPr lang="fr-CA" dirty="0" smtClean="0"/>
              <a:t>Charles Nyabeze – cnyabeze@cemi.ca</a:t>
            </a:r>
            <a:endParaRPr lang="en-CA" dirty="0"/>
          </a:p>
        </p:txBody>
      </p:sp>
      <p:sp>
        <p:nvSpPr>
          <p:cNvPr id="5" name="Espace réservé du numéro de diapositive 4"/>
          <p:cNvSpPr>
            <a:spLocks noGrp="1"/>
          </p:cNvSpPr>
          <p:nvPr>
            <p:ph type="sldNum" sz="quarter" idx="12"/>
            <p:custDataLst>
              <p:tags r:id="rId3"/>
            </p:custDataLst>
          </p:nvPr>
        </p:nvSpPr>
        <p:spPr/>
        <p:txBody>
          <a:bodyPr/>
          <a:lstStyle/>
          <a:p>
            <a:pPr>
              <a:defRPr/>
            </a:pPr>
            <a:fld id="{E0B18B9A-73F1-4C29-9652-50A919B9A53A}" type="slidenum">
              <a:rPr lang="fr-CA" smtClean="0"/>
              <a:pPr>
                <a:defRPr/>
              </a:pPr>
              <a:t>33</a:t>
            </a:fld>
            <a:endParaRPr lang="fr-CA" dirty="0"/>
          </a:p>
        </p:txBody>
      </p:sp>
    </p:spTree>
    <p:extLst>
      <p:ext uri="{BB962C8B-B14F-4D97-AF65-F5344CB8AC3E}">
        <p14:creationId xmlns:p14="http://schemas.microsoft.com/office/powerpoint/2010/main" val="214840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a:solidFill>
                  <a:srgbClr val="45697B"/>
                </a:solidFill>
              </a:rPr>
              <a:t>1. </a:t>
            </a:r>
            <a:r>
              <a:rPr lang="fr-FR" altLang="fr-FR" sz="2400" dirty="0" smtClean="0">
                <a:solidFill>
                  <a:srgbClr val="45697B"/>
                </a:solidFill>
              </a:rPr>
              <a:t>Introduction</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Fondement de la récupération de l’énergie résiduelle</a:t>
            </a:r>
            <a:endParaRPr lang="fr-CA" sz="2400" dirty="0"/>
          </a:p>
        </p:txBody>
      </p:sp>
      <p:sp>
        <p:nvSpPr>
          <p:cNvPr id="8" name="Content Placeholder 7"/>
          <p:cNvSpPr>
            <a:spLocks noGrp="1"/>
          </p:cNvSpPr>
          <p:nvPr>
            <p:ph idx="1"/>
            <p:custDataLst>
              <p:tags r:id="rId2"/>
            </p:custDataLst>
          </p:nvPr>
        </p:nvSpPr>
        <p:spPr>
          <a:xfrm>
            <a:off x="609599" y="1317529"/>
            <a:ext cx="11127971" cy="3267236"/>
          </a:xfrm>
        </p:spPr>
        <p:txBody>
          <a:bodyPr/>
          <a:lstStyle/>
          <a:p>
            <a:r>
              <a:rPr lang="fr-CA" sz="1800" dirty="0" smtClean="0"/>
              <a:t>Le </a:t>
            </a:r>
            <a:r>
              <a:rPr lang="fr-CA" sz="1800" dirty="0"/>
              <a:t>principe de base de la récupération de l’énergie résiduelle consiste à bonifier l’énergie résiduelle d’un système </a:t>
            </a:r>
            <a:r>
              <a:rPr lang="fr-CA" sz="1800" dirty="0" smtClean="0"/>
              <a:t>en </a:t>
            </a:r>
            <a:r>
              <a:rPr lang="fr-CA" sz="1800" dirty="0"/>
              <a:t>la réutilisant pour satisfaire les besoins énergétiques d’un système </a:t>
            </a:r>
            <a:r>
              <a:rPr lang="fr-CA" sz="1800" dirty="0" smtClean="0"/>
              <a:t>complémentaire.</a:t>
            </a:r>
          </a:p>
          <a:p>
            <a:r>
              <a:rPr lang="fr-CA" sz="1800" dirty="0" smtClean="0"/>
              <a:t>La récupération d’énergie résiduelle implique l'utilisation d’au moins deux systèmes fonctionnant en symbiose, l’un des systèmes fournit l’énergie et est considéré comme un système « source » et le second consomme l’énergie et est considérée comme un système « charge ». </a:t>
            </a:r>
          </a:p>
          <a:p>
            <a:r>
              <a:rPr lang="fr-CA" sz="2000" dirty="0" smtClean="0"/>
              <a:t>La récupération d’énergie se résume en 3 étapes :</a:t>
            </a:r>
          </a:p>
          <a:p>
            <a:pPr marL="971550" lvl="1" indent="-514350">
              <a:buFont typeface="+mj-lt"/>
              <a:buAutoNum type="arabicPeriod"/>
            </a:pPr>
            <a:r>
              <a:rPr lang="fr-CA" sz="1600" dirty="0" smtClean="0"/>
              <a:t>La </a:t>
            </a:r>
            <a:r>
              <a:rPr lang="fr-CA" sz="1600" b="1" dirty="0"/>
              <a:t>capture</a:t>
            </a:r>
            <a:r>
              <a:rPr lang="fr-CA" sz="1600" dirty="0"/>
              <a:t> de la chaleur </a:t>
            </a:r>
            <a:r>
              <a:rPr lang="fr-CA" sz="1600" dirty="0" smtClean="0"/>
              <a:t>résiduelle disponible dans le </a:t>
            </a:r>
            <a:r>
              <a:rPr lang="fr-CA" sz="1600" u="sng" dirty="0" smtClean="0"/>
              <a:t>système « source »</a:t>
            </a:r>
            <a:r>
              <a:rPr lang="fr-CA" sz="1600" dirty="0" smtClean="0"/>
              <a:t> : </a:t>
            </a:r>
            <a:endParaRPr lang="fr-CA" sz="1600" u="sng" dirty="0" smtClean="0"/>
          </a:p>
          <a:p>
            <a:pPr marL="971550" lvl="1" indent="-514350">
              <a:buFont typeface="+mj-lt"/>
              <a:buAutoNum type="arabicPeriod"/>
            </a:pPr>
            <a:r>
              <a:rPr lang="fr-CA" sz="1600" dirty="0" smtClean="0"/>
              <a:t>Le </a:t>
            </a:r>
            <a:r>
              <a:rPr lang="fr-CA" sz="1600" b="1" dirty="0"/>
              <a:t>transfert</a:t>
            </a:r>
            <a:r>
              <a:rPr lang="fr-CA" sz="1600" dirty="0"/>
              <a:t> de </a:t>
            </a:r>
            <a:r>
              <a:rPr lang="fr-CA" sz="1600" dirty="0" smtClean="0"/>
              <a:t>l’énergie capturé vers le système « charge »</a:t>
            </a:r>
            <a:endParaRPr lang="fr-CA" sz="1600" dirty="0"/>
          </a:p>
          <a:p>
            <a:pPr marL="971550" lvl="1" indent="-514350">
              <a:buFont typeface="+mj-lt"/>
              <a:buAutoNum type="arabicPeriod"/>
            </a:pPr>
            <a:r>
              <a:rPr lang="fr-CA" sz="1600" dirty="0" smtClean="0"/>
              <a:t>La </a:t>
            </a:r>
            <a:r>
              <a:rPr lang="fr-CA" sz="1600" b="1" dirty="0" smtClean="0"/>
              <a:t>réutilisation</a:t>
            </a:r>
            <a:r>
              <a:rPr lang="fr-CA" sz="1600" dirty="0" smtClean="0"/>
              <a:t> </a:t>
            </a:r>
            <a:r>
              <a:rPr lang="fr-CA" sz="1600" dirty="0"/>
              <a:t>de l’énergie </a:t>
            </a:r>
            <a:r>
              <a:rPr lang="fr-CA" sz="1600" dirty="0" smtClean="0"/>
              <a:t>par le système « charge ». Cette réutilisation diminue l’énergie consommée par le système.</a:t>
            </a:r>
            <a:endParaRPr lang="fr-CA" sz="1800" dirty="0" smtClean="0"/>
          </a:p>
        </p:txBody>
      </p:sp>
      <p:sp>
        <p:nvSpPr>
          <p:cNvPr id="5" name="Espace réservé du numéro de diapositive 4"/>
          <p:cNvSpPr>
            <a:spLocks noGrp="1"/>
          </p:cNvSpPr>
          <p:nvPr>
            <p:ph type="sldNum" sz="quarter" idx="12"/>
            <p:custDataLst>
              <p:tags r:id="rId3"/>
            </p:custDataLst>
          </p:nvPr>
        </p:nvSpPr>
        <p:spPr/>
        <p:txBody>
          <a:bodyPr/>
          <a:lstStyle/>
          <a:p>
            <a:pPr>
              <a:defRPr/>
            </a:pPr>
            <a:fld id="{E0B18B9A-73F1-4C29-9652-50A919B9A53A}" type="slidenum">
              <a:rPr lang="fr-CA" smtClean="0"/>
              <a:pPr>
                <a:defRPr/>
              </a:pPr>
              <a:t>4</a:t>
            </a:fld>
            <a:endParaRPr lang="fr-CA"/>
          </a:p>
        </p:txBody>
      </p:sp>
      <p:pic>
        <p:nvPicPr>
          <p:cNvPr id="6" name="Image 5"/>
          <p:cNvPicPr>
            <a:picLocks noChangeAspect="1"/>
          </p:cNvPicPr>
          <p:nvPr>
            <p:custDataLst>
              <p:tags r:id="rId4"/>
            </p:custDataLst>
          </p:nvPr>
        </p:nvPicPr>
        <p:blipFill rotWithShape="1">
          <a:blip r:embed="rId9">
            <a:extLst>
              <a:ext uri="{28A0092B-C50C-407E-A947-70E740481C1C}">
                <a14:useLocalDpi xmlns:a14="http://schemas.microsoft.com/office/drawing/2010/main" val="0"/>
              </a:ext>
            </a:extLst>
          </a:blip>
          <a:srcRect/>
          <a:stretch/>
        </p:blipFill>
        <p:spPr>
          <a:xfrm>
            <a:off x="912783" y="4655911"/>
            <a:ext cx="10058400" cy="1629294"/>
          </a:xfrm>
          <a:prstGeom prst="rect">
            <a:avLst/>
          </a:prstGeom>
        </p:spPr>
      </p:pic>
      <p:sp>
        <p:nvSpPr>
          <p:cNvPr id="7" name="ZoneTexte 6"/>
          <p:cNvSpPr txBox="1"/>
          <p:nvPr>
            <p:custDataLst>
              <p:tags r:id="rId5"/>
            </p:custDataLst>
          </p:nvPr>
        </p:nvSpPr>
        <p:spPr>
          <a:xfrm>
            <a:off x="5440295" y="5030080"/>
            <a:ext cx="1100205" cy="369332"/>
          </a:xfrm>
          <a:prstGeom prst="rect">
            <a:avLst/>
          </a:prstGeom>
          <a:noFill/>
        </p:spPr>
        <p:txBody>
          <a:bodyPr wrap="square" rtlCol="0">
            <a:spAutoFit/>
          </a:bodyPr>
          <a:lstStyle/>
          <a:p>
            <a:r>
              <a:rPr lang="fr-CA" dirty="0" smtClean="0"/>
              <a:t>Étape : 2</a:t>
            </a:r>
            <a:endParaRPr lang="fr-CA" dirty="0"/>
          </a:p>
        </p:txBody>
      </p:sp>
      <p:sp>
        <p:nvSpPr>
          <p:cNvPr id="9" name="ZoneTexte 8"/>
          <p:cNvSpPr txBox="1"/>
          <p:nvPr>
            <p:custDataLst>
              <p:tags r:id="rId6"/>
            </p:custDataLst>
          </p:nvPr>
        </p:nvSpPr>
        <p:spPr>
          <a:xfrm>
            <a:off x="2484443" y="5101226"/>
            <a:ext cx="1100205" cy="369332"/>
          </a:xfrm>
          <a:prstGeom prst="rect">
            <a:avLst/>
          </a:prstGeom>
          <a:noFill/>
        </p:spPr>
        <p:txBody>
          <a:bodyPr wrap="square" rtlCol="0">
            <a:spAutoFit/>
          </a:bodyPr>
          <a:lstStyle/>
          <a:p>
            <a:r>
              <a:rPr lang="fr-CA" dirty="0" smtClean="0"/>
              <a:t>Étape : 1</a:t>
            </a:r>
            <a:endParaRPr lang="fr-CA" dirty="0"/>
          </a:p>
        </p:txBody>
      </p:sp>
      <p:sp>
        <p:nvSpPr>
          <p:cNvPr id="10" name="ZoneTexte 9"/>
          <p:cNvSpPr txBox="1"/>
          <p:nvPr>
            <p:custDataLst>
              <p:tags r:id="rId7"/>
            </p:custDataLst>
          </p:nvPr>
        </p:nvSpPr>
        <p:spPr>
          <a:xfrm>
            <a:off x="8522162" y="5214746"/>
            <a:ext cx="1100205" cy="369332"/>
          </a:xfrm>
          <a:prstGeom prst="rect">
            <a:avLst/>
          </a:prstGeom>
          <a:noFill/>
        </p:spPr>
        <p:txBody>
          <a:bodyPr wrap="square" rtlCol="0">
            <a:spAutoFit/>
          </a:bodyPr>
          <a:lstStyle/>
          <a:p>
            <a:r>
              <a:rPr lang="fr-CA" dirty="0" smtClean="0"/>
              <a:t>Étape : 3</a:t>
            </a:r>
            <a:endParaRPr lang="fr-CA" dirty="0"/>
          </a:p>
        </p:txBody>
      </p:sp>
    </p:spTree>
    <p:extLst>
      <p:ext uri="{BB962C8B-B14F-4D97-AF65-F5344CB8AC3E}">
        <p14:creationId xmlns:p14="http://schemas.microsoft.com/office/powerpoint/2010/main" val="4021312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Espace réservé du contenu 29"/>
          <p:cNvPicPr>
            <a:picLocks noGrp="1" noChangeAspect="1"/>
          </p:cNvPicPr>
          <p:nvPr>
            <p:ph idx="1"/>
            <p:custDataLst>
              <p:tags r:id="rId1"/>
            </p:custDataLst>
          </p:nvPr>
        </p:nvPicPr>
        <p:blipFill rotWithShape="1">
          <a:blip r:embed="rId26">
            <a:extLst>
              <a:ext uri="{28A0092B-C50C-407E-A947-70E740481C1C}">
                <a14:useLocalDpi xmlns:a14="http://schemas.microsoft.com/office/drawing/2010/main" val="0"/>
              </a:ext>
            </a:extLst>
          </a:blip>
          <a:srcRect/>
          <a:stretch/>
        </p:blipFill>
        <p:spPr>
          <a:xfrm>
            <a:off x="118019" y="963722"/>
            <a:ext cx="11548997" cy="4617427"/>
          </a:xfrm>
        </p:spPr>
      </p:pic>
      <p:sp>
        <p:nvSpPr>
          <p:cNvPr id="3" name="ZoneTexte 2"/>
          <p:cNvSpPr txBox="1"/>
          <p:nvPr>
            <p:custDataLst>
              <p:tags r:id="rId2"/>
            </p:custDataLst>
          </p:nvPr>
        </p:nvSpPr>
        <p:spPr>
          <a:xfrm>
            <a:off x="386220" y="5101029"/>
            <a:ext cx="9030959" cy="1323439"/>
          </a:xfrm>
          <a:prstGeom prst="rect">
            <a:avLst/>
          </a:prstGeom>
          <a:solidFill>
            <a:schemeClr val="bg1"/>
          </a:solidFill>
        </p:spPr>
        <p:txBody>
          <a:bodyPr wrap="square" rtlCol="0">
            <a:spAutoFit/>
          </a:bodyPr>
          <a:lstStyle/>
          <a:p>
            <a:r>
              <a:rPr lang="fr-CA" sz="2000" dirty="0" smtClean="0"/>
              <a:t>Note :</a:t>
            </a:r>
          </a:p>
          <a:p>
            <a:r>
              <a:rPr lang="fr-CA" sz="2000" dirty="0" smtClean="0"/>
              <a:t>La puissance thermique théorique pouvant être transférée correspond à la puissance minimale entre la puissance résiduelle disponible sur le système « source » ou la puissance thermique consommée par le système « charge ». </a:t>
            </a:r>
          </a:p>
        </p:txBody>
      </p:sp>
      <p:sp>
        <p:nvSpPr>
          <p:cNvPr id="2" name="Titre 1"/>
          <p:cNvSpPr>
            <a:spLocks noGrp="1"/>
          </p:cNvSpPr>
          <p:nvPr>
            <p:ph type="title"/>
            <p:custDataLst>
              <p:tags r:id="rId3"/>
            </p:custDataLst>
          </p:nvPr>
        </p:nvSpPr>
        <p:spPr/>
        <p:txBody>
          <a:bodyPr/>
          <a:lstStyle/>
          <a:p>
            <a:r>
              <a:rPr lang="fr-FR" altLang="fr-FR" sz="2400" dirty="0">
                <a:solidFill>
                  <a:srgbClr val="45697B"/>
                </a:solidFill>
              </a:rPr>
              <a:t>1. </a:t>
            </a:r>
            <a:r>
              <a:rPr lang="fr-FR" altLang="fr-FR" sz="2400" dirty="0" smtClean="0">
                <a:solidFill>
                  <a:srgbClr val="45697B"/>
                </a:solidFill>
              </a:rPr>
              <a:t>Introduction</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Exemple de récupération d’énergie entre deux systèmes</a:t>
            </a:r>
            <a:endParaRPr lang="fr-CA" sz="2400" dirty="0"/>
          </a:p>
        </p:txBody>
      </p:sp>
      <p:sp>
        <p:nvSpPr>
          <p:cNvPr id="5" name="Espace réservé du numéro de diapositive 4"/>
          <p:cNvSpPr>
            <a:spLocks noGrp="1"/>
          </p:cNvSpPr>
          <p:nvPr>
            <p:ph type="sldNum" sz="quarter" idx="12"/>
            <p:custDataLst>
              <p:tags r:id="rId4"/>
            </p:custDataLst>
          </p:nvPr>
        </p:nvSpPr>
        <p:spPr/>
        <p:txBody>
          <a:bodyPr/>
          <a:lstStyle/>
          <a:p>
            <a:pPr>
              <a:defRPr/>
            </a:pPr>
            <a:fld id="{E0B18B9A-73F1-4C29-9652-50A919B9A53A}" type="slidenum">
              <a:rPr lang="fr-CA" smtClean="0"/>
              <a:pPr>
                <a:defRPr/>
              </a:pPr>
              <a:t>5</a:t>
            </a:fld>
            <a:endParaRPr lang="fr-CA"/>
          </a:p>
        </p:txBody>
      </p:sp>
      <p:sp>
        <p:nvSpPr>
          <p:cNvPr id="4" name="Ellipse 3"/>
          <p:cNvSpPr/>
          <p:nvPr>
            <p:custDataLst>
              <p:tags r:id="rId5"/>
            </p:custDataLst>
          </p:nvPr>
        </p:nvSpPr>
        <p:spPr>
          <a:xfrm>
            <a:off x="1614781" y="3980057"/>
            <a:ext cx="760435" cy="7545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Ellipse 6"/>
          <p:cNvSpPr/>
          <p:nvPr>
            <p:custDataLst>
              <p:tags r:id="rId6"/>
            </p:custDataLst>
          </p:nvPr>
        </p:nvSpPr>
        <p:spPr>
          <a:xfrm>
            <a:off x="9048391" y="3848391"/>
            <a:ext cx="659705" cy="8116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9" name="Connecteur droit avec flèche 8"/>
          <p:cNvCxnSpPr>
            <a:stCxn id="11" idx="1"/>
            <a:endCxn id="4" idx="6"/>
          </p:cNvCxnSpPr>
          <p:nvPr>
            <p:custDataLst>
              <p:tags r:id="rId7"/>
            </p:custDataLst>
          </p:nvPr>
        </p:nvCxnSpPr>
        <p:spPr>
          <a:xfrm flipH="1">
            <a:off x="2375216" y="2620870"/>
            <a:ext cx="908952" cy="17364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ZoneTexte 10"/>
          <p:cNvSpPr txBox="1"/>
          <p:nvPr>
            <p:custDataLst>
              <p:tags r:id="rId8"/>
            </p:custDataLst>
          </p:nvPr>
        </p:nvSpPr>
        <p:spPr>
          <a:xfrm>
            <a:off x="3284168" y="2297704"/>
            <a:ext cx="184758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CA" sz="1200" dirty="0" smtClean="0">
                <a:ln w="3175">
                  <a:noFill/>
                </a:ln>
              </a:rPr>
              <a:t>Ajout d’équipement</a:t>
            </a:r>
            <a:r>
              <a:rPr lang="fr-CA" sz="1200" dirty="0" smtClean="0"/>
              <a:t> permettant de </a:t>
            </a:r>
            <a:r>
              <a:rPr lang="fr-CA" sz="1200" b="1" dirty="0" smtClean="0"/>
              <a:t>capturer</a:t>
            </a:r>
            <a:r>
              <a:rPr lang="fr-CA" sz="1200" dirty="0" smtClean="0"/>
              <a:t> l’énergie</a:t>
            </a:r>
            <a:endParaRPr lang="fr-CA" sz="1200" dirty="0"/>
          </a:p>
        </p:txBody>
      </p:sp>
      <p:sp>
        <p:nvSpPr>
          <p:cNvPr id="17" name="ZoneTexte 16"/>
          <p:cNvSpPr txBox="1"/>
          <p:nvPr>
            <p:custDataLst>
              <p:tags r:id="rId9"/>
            </p:custDataLst>
          </p:nvPr>
        </p:nvSpPr>
        <p:spPr>
          <a:xfrm>
            <a:off x="6121051" y="1998828"/>
            <a:ext cx="184758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CA" sz="1200" dirty="0" smtClean="0">
                <a:ln w="3175">
                  <a:noFill/>
                </a:ln>
              </a:rPr>
              <a:t>Ajout d’équipement </a:t>
            </a:r>
            <a:r>
              <a:rPr lang="fr-CA" sz="1200" dirty="0" smtClean="0"/>
              <a:t>permettant de </a:t>
            </a:r>
            <a:r>
              <a:rPr lang="fr-CA" sz="1200" b="1" dirty="0" smtClean="0"/>
              <a:t>réutiliser</a:t>
            </a:r>
            <a:r>
              <a:rPr lang="fr-CA" sz="1200" dirty="0" smtClean="0"/>
              <a:t> l’énergie</a:t>
            </a:r>
            <a:endParaRPr lang="fr-CA" sz="1200" dirty="0"/>
          </a:p>
        </p:txBody>
      </p:sp>
      <p:cxnSp>
        <p:nvCxnSpPr>
          <p:cNvPr id="18" name="Connecteur droit avec flèche 17"/>
          <p:cNvCxnSpPr>
            <a:endCxn id="7" idx="0"/>
          </p:cNvCxnSpPr>
          <p:nvPr>
            <p:custDataLst>
              <p:tags r:id="rId10"/>
            </p:custDataLst>
          </p:nvPr>
        </p:nvCxnSpPr>
        <p:spPr>
          <a:xfrm>
            <a:off x="7929705" y="2681793"/>
            <a:ext cx="1448539" cy="11665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ZoneTexte 30"/>
          <p:cNvSpPr txBox="1"/>
          <p:nvPr>
            <p:custDataLst>
              <p:tags r:id="rId11"/>
            </p:custDataLst>
          </p:nvPr>
        </p:nvSpPr>
        <p:spPr>
          <a:xfrm>
            <a:off x="3305304" y="3781155"/>
            <a:ext cx="1056362" cy="276999"/>
          </a:xfrm>
          <a:prstGeom prst="rect">
            <a:avLst/>
          </a:prstGeom>
          <a:noFill/>
        </p:spPr>
        <p:txBody>
          <a:bodyPr wrap="square" rtlCol="0">
            <a:spAutoFit/>
          </a:bodyPr>
          <a:lstStyle/>
          <a:p>
            <a:r>
              <a:rPr lang="fr-CA" sz="1200" u="sng" dirty="0" smtClean="0"/>
              <a:t>Énergie utile</a:t>
            </a:r>
            <a:endParaRPr lang="fr-CA" sz="1200" u="sng" dirty="0"/>
          </a:p>
        </p:txBody>
      </p:sp>
      <p:sp>
        <p:nvSpPr>
          <p:cNvPr id="32" name="ZoneTexte 31"/>
          <p:cNvSpPr txBox="1"/>
          <p:nvPr>
            <p:custDataLst>
              <p:tags r:id="rId12"/>
            </p:custDataLst>
          </p:nvPr>
        </p:nvSpPr>
        <p:spPr>
          <a:xfrm>
            <a:off x="10610654" y="4528260"/>
            <a:ext cx="1056362" cy="276999"/>
          </a:xfrm>
          <a:prstGeom prst="rect">
            <a:avLst/>
          </a:prstGeom>
          <a:noFill/>
        </p:spPr>
        <p:txBody>
          <a:bodyPr wrap="square" rtlCol="0">
            <a:spAutoFit/>
          </a:bodyPr>
          <a:lstStyle/>
          <a:p>
            <a:r>
              <a:rPr lang="fr-CA" sz="1200" u="sng" dirty="0" smtClean="0"/>
              <a:t>Énergie utile</a:t>
            </a:r>
            <a:endParaRPr lang="fr-CA" sz="1200" u="sng" dirty="0"/>
          </a:p>
        </p:txBody>
      </p:sp>
      <p:sp>
        <p:nvSpPr>
          <p:cNvPr id="33" name="ZoneTexte 32"/>
          <p:cNvSpPr txBox="1"/>
          <p:nvPr>
            <p:custDataLst>
              <p:tags r:id="rId13"/>
            </p:custDataLst>
          </p:nvPr>
        </p:nvSpPr>
        <p:spPr>
          <a:xfrm>
            <a:off x="9919046" y="5666590"/>
            <a:ext cx="1056362" cy="276999"/>
          </a:xfrm>
          <a:prstGeom prst="rect">
            <a:avLst/>
          </a:prstGeom>
          <a:noFill/>
        </p:spPr>
        <p:txBody>
          <a:bodyPr wrap="square" rtlCol="0">
            <a:spAutoFit/>
          </a:bodyPr>
          <a:lstStyle/>
          <a:p>
            <a:r>
              <a:rPr lang="fr-CA" sz="1200" u="sng" dirty="0" smtClean="0"/>
              <a:t>Énergie brute</a:t>
            </a:r>
            <a:endParaRPr lang="fr-CA" sz="1200" u="sng" dirty="0"/>
          </a:p>
        </p:txBody>
      </p:sp>
      <p:sp>
        <p:nvSpPr>
          <p:cNvPr id="34" name="ZoneTexte 33"/>
          <p:cNvSpPr txBox="1"/>
          <p:nvPr>
            <p:custDataLst>
              <p:tags r:id="rId14"/>
            </p:custDataLst>
          </p:nvPr>
        </p:nvSpPr>
        <p:spPr>
          <a:xfrm>
            <a:off x="91294" y="3792925"/>
            <a:ext cx="1056362" cy="276999"/>
          </a:xfrm>
          <a:prstGeom prst="rect">
            <a:avLst/>
          </a:prstGeom>
          <a:noFill/>
        </p:spPr>
        <p:txBody>
          <a:bodyPr wrap="square" rtlCol="0">
            <a:spAutoFit/>
          </a:bodyPr>
          <a:lstStyle/>
          <a:p>
            <a:r>
              <a:rPr lang="fr-CA" sz="1200" u="sng" dirty="0" smtClean="0"/>
              <a:t>Énergie brute</a:t>
            </a:r>
            <a:endParaRPr lang="fr-CA" sz="1200" u="sng" dirty="0"/>
          </a:p>
        </p:txBody>
      </p:sp>
      <p:sp>
        <p:nvSpPr>
          <p:cNvPr id="38" name="ZoneTexte 37"/>
          <p:cNvSpPr txBox="1"/>
          <p:nvPr>
            <p:custDataLst>
              <p:tags r:id="rId15"/>
            </p:custDataLst>
          </p:nvPr>
        </p:nvSpPr>
        <p:spPr>
          <a:xfrm>
            <a:off x="9518213" y="2620870"/>
            <a:ext cx="929014" cy="276999"/>
          </a:xfrm>
          <a:prstGeom prst="rect">
            <a:avLst/>
          </a:prstGeom>
          <a:noFill/>
        </p:spPr>
        <p:txBody>
          <a:bodyPr wrap="square" rtlCol="0">
            <a:spAutoFit/>
          </a:bodyPr>
          <a:lstStyle/>
          <a:p>
            <a:r>
              <a:rPr lang="fr-CA" sz="1200" dirty="0" smtClean="0"/>
              <a:t>Ventilateur</a:t>
            </a:r>
            <a:endParaRPr lang="fr-CA" sz="1200" dirty="0"/>
          </a:p>
        </p:txBody>
      </p:sp>
      <p:sp>
        <p:nvSpPr>
          <p:cNvPr id="39" name="ZoneTexte 38"/>
          <p:cNvSpPr txBox="1"/>
          <p:nvPr>
            <p:custDataLst>
              <p:tags r:id="rId16"/>
            </p:custDataLst>
          </p:nvPr>
        </p:nvSpPr>
        <p:spPr>
          <a:xfrm>
            <a:off x="9585788" y="3677875"/>
            <a:ext cx="929014" cy="276999"/>
          </a:xfrm>
          <a:prstGeom prst="rect">
            <a:avLst/>
          </a:prstGeom>
          <a:noFill/>
        </p:spPr>
        <p:txBody>
          <a:bodyPr wrap="square" rtlCol="0">
            <a:spAutoFit/>
          </a:bodyPr>
          <a:lstStyle/>
          <a:p>
            <a:r>
              <a:rPr lang="fr-CA" sz="1200" dirty="0" smtClean="0"/>
              <a:t>Ventilateur</a:t>
            </a:r>
            <a:endParaRPr lang="fr-CA" sz="1200" dirty="0"/>
          </a:p>
        </p:txBody>
      </p:sp>
      <p:sp>
        <p:nvSpPr>
          <p:cNvPr id="40" name="ZoneTexte 39"/>
          <p:cNvSpPr txBox="1"/>
          <p:nvPr>
            <p:custDataLst>
              <p:tags r:id="rId17"/>
            </p:custDataLst>
          </p:nvPr>
        </p:nvSpPr>
        <p:spPr>
          <a:xfrm>
            <a:off x="11060942" y="3046785"/>
            <a:ext cx="929014" cy="276999"/>
          </a:xfrm>
          <a:prstGeom prst="rect">
            <a:avLst/>
          </a:prstGeom>
          <a:noFill/>
        </p:spPr>
        <p:txBody>
          <a:bodyPr wrap="square" rtlCol="0">
            <a:spAutoFit/>
          </a:bodyPr>
          <a:lstStyle/>
          <a:p>
            <a:r>
              <a:rPr lang="fr-CA" sz="1200" dirty="0" smtClean="0"/>
              <a:t>Retour d’air</a:t>
            </a:r>
            <a:endParaRPr lang="fr-CA" sz="1200" dirty="0"/>
          </a:p>
        </p:txBody>
      </p:sp>
      <p:sp>
        <p:nvSpPr>
          <p:cNvPr id="41" name="ZoneTexte 40"/>
          <p:cNvSpPr txBox="1"/>
          <p:nvPr>
            <p:custDataLst>
              <p:tags r:id="rId18"/>
            </p:custDataLst>
          </p:nvPr>
        </p:nvSpPr>
        <p:spPr>
          <a:xfrm>
            <a:off x="11176348" y="3816375"/>
            <a:ext cx="1015652" cy="276999"/>
          </a:xfrm>
          <a:prstGeom prst="rect">
            <a:avLst/>
          </a:prstGeom>
          <a:noFill/>
        </p:spPr>
        <p:txBody>
          <a:bodyPr wrap="square" rtlCol="0">
            <a:spAutoFit/>
          </a:bodyPr>
          <a:lstStyle/>
          <a:p>
            <a:r>
              <a:rPr lang="fr-CA" sz="1200" dirty="0" smtClean="0"/>
              <a:t>Alimentation</a:t>
            </a:r>
            <a:endParaRPr lang="fr-CA" sz="1200" dirty="0"/>
          </a:p>
        </p:txBody>
      </p:sp>
      <p:sp>
        <p:nvSpPr>
          <p:cNvPr id="42" name="ZoneTexte 41"/>
          <p:cNvSpPr txBox="1"/>
          <p:nvPr>
            <p:custDataLst>
              <p:tags r:id="rId19"/>
            </p:custDataLst>
          </p:nvPr>
        </p:nvSpPr>
        <p:spPr>
          <a:xfrm>
            <a:off x="6452291" y="3026285"/>
            <a:ext cx="929014" cy="276999"/>
          </a:xfrm>
          <a:prstGeom prst="rect">
            <a:avLst/>
          </a:prstGeom>
          <a:noFill/>
        </p:spPr>
        <p:txBody>
          <a:bodyPr wrap="square" rtlCol="0">
            <a:spAutoFit/>
          </a:bodyPr>
          <a:lstStyle/>
          <a:p>
            <a:r>
              <a:rPr lang="fr-CA" sz="1200" dirty="0" smtClean="0"/>
              <a:t>Évacuation</a:t>
            </a:r>
            <a:endParaRPr lang="fr-CA" sz="1200" dirty="0"/>
          </a:p>
        </p:txBody>
      </p:sp>
      <p:sp>
        <p:nvSpPr>
          <p:cNvPr id="45" name="ZoneTexte 44"/>
          <p:cNvSpPr txBox="1"/>
          <p:nvPr>
            <p:custDataLst>
              <p:tags r:id="rId20"/>
            </p:custDataLst>
          </p:nvPr>
        </p:nvSpPr>
        <p:spPr>
          <a:xfrm>
            <a:off x="6557667" y="3969249"/>
            <a:ext cx="929014" cy="461665"/>
          </a:xfrm>
          <a:prstGeom prst="rect">
            <a:avLst/>
          </a:prstGeom>
          <a:noFill/>
        </p:spPr>
        <p:txBody>
          <a:bodyPr wrap="square" rtlCol="0">
            <a:spAutoFit/>
          </a:bodyPr>
          <a:lstStyle/>
          <a:p>
            <a:r>
              <a:rPr lang="fr-CA" sz="1200" dirty="0" smtClean="0"/>
              <a:t>Entrée d'air extérieure</a:t>
            </a:r>
            <a:endParaRPr lang="fr-CA" sz="1200" dirty="0"/>
          </a:p>
        </p:txBody>
      </p:sp>
      <p:sp>
        <p:nvSpPr>
          <p:cNvPr id="49" name="ZoneTexte 48"/>
          <p:cNvSpPr txBox="1"/>
          <p:nvPr>
            <p:custDataLst>
              <p:tags r:id="rId21"/>
            </p:custDataLst>
          </p:nvPr>
        </p:nvSpPr>
        <p:spPr>
          <a:xfrm>
            <a:off x="1426712" y="4683802"/>
            <a:ext cx="1345244" cy="276999"/>
          </a:xfrm>
          <a:prstGeom prst="rect">
            <a:avLst/>
          </a:prstGeom>
          <a:noFill/>
        </p:spPr>
        <p:txBody>
          <a:bodyPr wrap="square" rtlCol="0">
            <a:spAutoFit/>
          </a:bodyPr>
          <a:lstStyle/>
          <a:p>
            <a:r>
              <a:rPr lang="fr-CA" sz="1200" u="sng" dirty="0" smtClean="0"/>
              <a:t>Énergie résiduelle</a:t>
            </a:r>
            <a:endParaRPr lang="fr-CA" sz="1200" u="sng" dirty="0"/>
          </a:p>
        </p:txBody>
      </p:sp>
      <p:sp>
        <p:nvSpPr>
          <p:cNvPr id="27" name="ZoneTexte 26"/>
          <p:cNvSpPr txBox="1"/>
          <p:nvPr>
            <p:custDataLst>
              <p:tags r:id="rId22"/>
            </p:custDataLst>
          </p:nvPr>
        </p:nvSpPr>
        <p:spPr>
          <a:xfrm>
            <a:off x="4493190" y="3756078"/>
            <a:ext cx="184758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CA" sz="1200" b="1" dirty="0" smtClean="0">
                <a:ln w="3175">
                  <a:noFill/>
                </a:ln>
              </a:rPr>
              <a:t>Transport</a:t>
            </a:r>
            <a:r>
              <a:rPr lang="fr-CA" sz="1200" dirty="0" smtClean="0">
                <a:ln w="3175">
                  <a:noFill/>
                </a:ln>
              </a:rPr>
              <a:t> de l’énergie</a:t>
            </a:r>
          </a:p>
          <a:p>
            <a:pPr algn="ctr"/>
            <a:r>
              <a:rPr lang="fr-CA" sz="1200" dirty="0" smtClean="0"/>
              <a:t>Réseau caloporteur</a:t>
            </a:r>
            <a:endParaRPr lang="fr-CA" sz="1200" dirty="0"/>
          </a:p>
        </p:txBody>
      </p:sp>
      <p:cxnSp>
        <p:nvCxnSpPr>
          <p:cNvPr id="29" name="Connecteur droit avec flèche 28"/>
          <p:cNvCxnSpPr>
            <a:stCxn id="27" idx="2"/>
            <a:endCxn id="8" idx="0"/>
          </p:cNvCxnSpPr>
          <p:nvPr>
            <p:custDataLst>
              <p:tags r:id="rId23"/>
            </p:custDataLst>
          </p:nvPr>
        </p:nvCxnSpPr>
        <p:spPr>
          <a:xfrm flipH="1">
            <a:off x="5392848" y="4217743"/>
            <a:ext cx="24137" cy="6435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1" name="Groupe 20"/>
          <p:cNvGrpSpPr/>
          <p:nvPr>
            <p:custDataLst>
              <p:tags r:id="rId24"/>
            </p:custDataLst>
          </p:nvPr>
        </p:nvGrpSpPr>
        <p:grpSpPr>
          <a:xfrm>
            <a:off x="5157692" y="4861271"/>
            <a:ext cx="470311" cy="470311"/>
            <a:chOff x="5464098" y="3079524"/>
            <a:chExt cx="551004" cy="551004"/>
          </a:xfrm>
        </p:grpSpPr>
        <p:sp>
          <p:nvSpPr>
            <p:cNvPr id="8" name="Ellipse 7"/>
            <p:cNvSpPr/>
            <p:nvPr/>
          </p:nvSpPr>
          <p:spPr>
            <a:xfrm>
              <a:off x="5464098" y="3079524"/>
              <a:ext cx="551004" cy="551004"/>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12" name="Connecteur droit 11"/>
            <p:cNvCxnSpPr>
              <a:stCxn id="8" idx="6"/>
              <a:endCxn id="8" idx="1"/>
            </p:cNvCxnSpPr>
            <p:nvPr/>
          </p:nvCxnSpPr>
          <p:spPr>
            <a:xfrm flipH="1" flipV="1">
              <a:off x="5544791" y="3160217"/>
              <a:ext cx="470311" cy="194809"/>
            </a:xfrm>
            <a:prstGeom prst="line">
              <a:avLst/>
            </a:prstGeom>
          </p:spPr>
          <p:style>
            <a:lnRef idx="2">
              <a:schemeClr val="dk1"/>
            </a:lnRef>
            <a:fillRef idx="0">
              <a:schemeClr val="dk1"/>
            </a:fillRef>
            <a:effectRef idx="1">
              <a:schemeClr val="dk1"/>
            </a:effectRef>
            <a:fontRef idx="minor">
              <a:schemeClr val="tx1"/>
            </a:fontRef>
          </p:style>
        </p:cxnSp>
        <p:cxnSp>
          <p:nvCxnSpPr>
            <p:cNvPr id="36" name="Connecteur droit 35"/>
            <p:cNvCxnSpPr>
              <a:stCxn id="8" idx="3"/>
              <a:endCxn id="8" idx="1"/>
            </p:cNvCxnSpPr>
            <p:nvPr/>
          </p:nvCxnSpPr>
          <p:spPr>
            <a:xfrm flipV="1">
              <a:off x="5544791" y="3160217"/>
              <a:ext cx="0" cy="389618"/>
            </a:xfrm>
            <a:prstGeom prst="line">
              <a:avLst/>
            </a:prstGeom>
          </p:spPr>
          <p:style>
            <a:lnRef idx="2">
              <a:schemeClr val="dk1"/>
            </a:lnRef>
            <a:fillRef idx="0">
              <a:schemeClr val="dk1"/>
            </a:fillRef>
            <a:effectRef idx="1">
              <a:schemeClr val="dk1"/>
            </a:effectRef>
            <a:fontRef idx="minor">
              <a:schemeClr val="tx1"/>
            </a:fontRef>
          </p:style>
        </p:cxnSp>
        <p:cxnSp>
          <p:nvCxnSpPr>
            <p:cNvPr id="37" name="Connecteur droit 36"/>
            <p:cNvCxnSpPr/>
            <p:nvPr/>
          </p:nvCxnSpPr>
          <p:spPr>
            <a:xfrm flipV="1">
              <a:off x="5544791" y="3351641"/>
              <a:ext cx="470311" cy="194809"/>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692570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s://www.enviroair.ca/wp-content/uploads/2018/01/Plate_Heat_Exchanger.jpg"/>
          <p:cNvPicPr>
            <a:picLocks noGrp="1" noChangeAspect="1" noChangeArrowheads="1"/>
          </p:cNvPicPr>
          <p:nvPr>
            <p:ph sz="half" idx="2"/>
            <p:custDataLst>
              <p:tags r:id="rId1"/>
            </p:custDataLst>
          </p:nvPr>
        </p:nvPicPr>
        <p:blipFill>
          <a:blip r:embed="rId20">
            <a:extLst>
              <a:ext uri="{28A0092B-C50C-407E-A947-70E740481C1C}">
                <a14:useLocalDpi xmlns:a14="http://schemas.microsoft.com/office/drawing/2010/main" val="0"/>
              </a:ext>
            </a:extLst>
          </a:blip>
          <a:srcRect/>
          <a:stretch>
            <a:fillRect/>
          </a:stretch>
        </p:blipFill>
        <p:spPr bwMode="auto">
          <a:xfrm>
            <a:off x="618410" y="4230103"/>
            <a:ext cx="2065400" cy="2065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enviroair.ca/wp-content/uploads/2017/03/ARI_Coil_with_Logo.png"/>
          <p:cNvPicPr>
            <a:picLocks noGrp="1" noChangeAspect="1" noChangeArrowheads="1"/>
          </p:cNvPicPr>
          <p:nvPr>
            <p:ph sz="quarter" idx="4"/>
            <p:custDataLst>
              <p:tags r:id="rId2"/>
            </p:custDataLst>
          </p:nvPr>
        </p:nvPicPr>
        <p:blipFill>
          <a:blip r:embed="rId21">
            <a:extLst>
              <a:ext uri="{28A0092B-C50C-407E-A947-70E740481C1C}">
                <a14:useLocalDpi xmlns:a14="http://schemas.microsoft.com/office/drawing/2010/main" val="0"/>
              </a:ext>
            </a:extLst>
          </a:blip>
          <a:srcRect/>
          <a:stretch>
            <a:fillRect/>
          </a:stretch>
        </p:blipFill>
        <p:spPr bwMode="auto">
          <a:xfrm>
            <a:off x="4834068" y="3638810"/>
            <a:ext cx="1841729" cy="18417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enviroair.ca/wp-content/uploads/2017/03/Tempeff_RG__Tempeff_RG_diagram.png"/>
          <p:cNvPicPr>
            <a:picLocks noChangeAspect="1" noChangeArrowheads="1"/>
          </p:cNvPicPr>
          <p:nvPr>
            <p:custDataLst>
              <p:tags r:id="rId3"/>
            </p:custDataLst>
          </p:nvPr>
        </p:nvPicPr>
        <p:blipFill rotWithShape="1">
          <a:blip r:embed="rId22">
            <a:extLst>
              <a:ext uri="{28A0092B-C50C-407E-A947-70E740481C1C}">
                <a14:useLocalDpi xmlns:a14="http://schemas.microsoft.com/office/drawing/2010/main" val="0"/>
              </a:ext>
            </a:extLst>
          </a:blip>
          <a:srcRect t="16121" b="17745"/>
          <a:stretch/>
        </p:blipFill>
        <p:spPr bwMode="auto">
          <a:xfrm>
            <a:off x="8910153" y="1147378"/>
            <a:ext cx="2698906" cy="178487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4"/>
            </p:custDataLst>
          </p:nvPr>
        </p:nvSpPr>
        <p:spPr>
          <a:xfrm>
            <a:off x="382661" y="170476"/>
            <a:ext cx="9550479" cy="1143000"/>
          </a:xfrm>
        </p:spPr>
        <p:txBody>
          <a:bodyPr/>
          <a:lstStyle/>
          <a:p>
            <a:r>
              <a:rPr lang="fr-FR" altLang="fr-FR" sz="2400" dirty="0">
                <a:solidFill>
                  <a:srgbClr val="45697B"/>
                </a:solidFill>
              </a:rPr>
              <a:t>1. </a:t>
            </a:r>
            <a:r>
              <a:rPr lang="fr-FR" altLang="fr-FR" sz="2400" dirty="0" smtClean="0">
                <a:solidFill>
                  <a:srgbClr val="45697B"/>
                </a:solidFill>
              </a:rPr>
              <a:t>Introduction</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Équipement utilisé en récupération de l’énergie</a:t>
            </a:r>
            <a:endParaRPr lang="fr-CA" sz="2400" dirty="0"/>
          </a:p>
        </p:txBody>
      </p:sp>
      <p:sp>
        <p:nvSpPr>
          <p:cNvPr id="5" name="Espace réservé du texte 4"/>
          <p:cNvSpPr>
            <a:spLocks noGrp="1"/>
          </p:cNvSpPr>
          <p:nvPr>
            <p:ph type="body" idx="1"/>
            <p:custDataLst>
              <p:tags r:id="rId5"/>
            </p:custDataLst>
          </p:nvPr>
        </p:nvSpPr>
        <p:spPr>
          <a:xfrm>
            <a:off x="199708" y="3938259"/>
            <a:ext cx="2870359" cy="406357"/>
          </a:xfrm>
        </p:spPr>
        <p:txBody>
          <a:bodyPr/>
          <a:lstStyle/>
          <a:p>
            <a:r>
              <a:rPr lang="fr-CA" sz="1400" dirty="0" smtClean="0"/>
              <a:t>Échangeur à plaque (eau / eau)</a:t>
            </a:r>
            <a:endParaRPr lang="fr-CA" sz="1400" dirty="0"/>
          </a:p>
        </p:txBody>
      </p:sp>
      <p:sp>
        <p:nvSpPr>
          <p:cNvPr id="4" name="Espace réservé du numéro de diapositive 3"/>
          <p:cNvSpPr>
            <a:spLocks noGrp="1"/>
          </p:cNvSpPr>
          <p:nvPr>
            <p:ph type="sldNum" sz="quarter" idx="12"/>
            <p:custDataLst>
              <p:tags r:id="rId6"/>
            </p:custDataLst>
          </p:nvPr>
        </p:nvSpPr>
        <p:spPr/>
        <p:txBody>
          <a:bodyPr/>
          <a:lstStyle/>
          <a:p>
            <a:pPr>
              <a:defRPr/>
            </a:pPr>
            <a:fld id="{B3980D67-48D6-4EA3-BD6E-8E9943D4617B}" type="slidenum">
              <a:rPr lang="fr-CA" smtClean="0"/>
              <a:pPr>
                <a:defRPr/>
              </a:pPr>
              <a:t>6</a:t>
            </a:fld>
            <a:endParaRPr lang="fr-CA"/>
          </a:p>
        </p:txBody>
      </p:sp>
      <p:pic>
        <p:nvPicPr>
          <p:cNvPr id="1034" name="Picture 10" descr="https://www.enviroair.ca/wp-content/uploads/2017/03/Unite_MC_de_FHP.png"/>
          <p:cNvPicPr>
            <a:picLocks noChangeAspect="1" noChangeArrowheads="1"/>
          </p:cNvPicPr>
          <p:nvPr>
            <p:custDataLst>
              <p:tags r:id="rId7"/>
            </p:custDataLst>
          </p:nvPr>
        </p:nvPicPr>
        <p:blipFill>
          <a:blip r:embed="rId23">
            <a:extLst>
              <a:ext uri="{28A0092B-C50C-407E-A947-70E740481C1C}">
                <a14:useLocalDpi xmlns:a14="http://schemas.microsoft.com/office/drawing/2010/main" val="0"/>
              </a:ext>
            </a:extLst>
          </a:blip>
          <a:srcRect/>
          <a:stretch>
            <a:fillRect/>
          </a:stretch>
        </p:blipFill>
        <p:spPr bwMode="auto">
          <a:xfrm>
            <a:off x="4999449" y="1764342"/>
            <a:ext cx="1510969" cy="1510969"/>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texte 4"/>
          <p:cNvSpPr txBox="1">
            <a:spLocks/>
          </p:cNvSpPr>
          <p:nvPr>
            <p:custDataLst>
              <p:tags r:id="rId8"/>
            </p:custDataLst>
          </p:nvPr>
        </p:nvSpPr>
        <p:spPr bwMode="auto">
          <a:xfrm>
            <a:off x="4967488" y="3313773"/>
            <a:ext cx="2110904" cy="40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0" fontAlgn="base" hangingPunct="0">
              <a:spcBef>
                <a:spcPct val="20000"/>
              </a:spcBef>
              <a:spcAft>
                <a:spcPct val="0"/>
              </a:spcAft>
              <a:buClr>
                <a:srgbClr val="486879"/>
              </a:buClr>
              <a:buFont typeface="Wingdings" pitchFamily="2" charset="2"/>
              <a:buNone/>
              <a:defRPr sz="2400" b="1" kern="1200">
                <a:solidFill>
                  <a:schemeClr val="tx1"/>
                </a:solidFill>
                <a:latin typeface="Myriad Pro"/>
                <a:ea typeface="Myriad Pro"/>
                <a:cs typeface="Myriad Pro"/>
              </a:defRPr>
            </a:lvl1pPr>
            <a:lvl2pPr marL="457200" indent="0" algn="l" defTabSz="457200" rtl="0" eaLnBrk="0" fontAlgn="base" hangingPunct="0">
              <a:spcBef>
                <a:spcPct val="20000"/>
              </a:spcBef>
              <a:spcAft>
                <a:spcPct val="0"/>
              </a:spcAft>
              <a:buClr>
                <a:srgbClr val="486879"/>
              </a:buClr>
              <a:buFont typeface="Wingdings" pitchFamily="2" charset="2"/>
              <a:buNone/>
              <a:defRPr sz="2000" b="1" kern="1200">
                <a:solidFill>
                  <a:schemeClr val="tx1"/>
                </a:solidFill>
                <a:latin typeface="Myriad Pro"/>
                <a:ea typeface="Myriad Pro"/>
                <a:cs typeface="Myriad Pro"/>
              </a:defRPr>
            </a:lvl2pPr>
            <a:lvl3pPr marL="914400" indent="0" algn="l" defTabSz="457200" rtl="0" eaLnBrk="0" fontAlgn="base" hangingPunct="0">
              <a:spcBef>
                <a:spcPct val="20000"/>
              </a:spcBef>
              <a:spcAft>
                <a:spcPct val="0"/>
              </a:spcAft>
              <a:buClr>
                <a:srgbClr val="486879"/>
              </a:buClr>
              <a:buFont typeface="Wingdings" pitchFamily="2" charset="2"/>
              <a:buNone/>
              <a:defRPr sz="1800" b="1" kern="1200">
                <a:solidFill>
                  <a:schemeClr val="tx1"/>
                </a:solidFill>
                <a:latin typeface="Myriad Pro"/>
                <a:ea typeface="Myriad Pro"/>
                <a:cs typeface="Myriad Pro"/>
              </a:defRPr>
            </a:lvl3pPr>
            <a:lvl4pPr marL="1371600" indent="0" algn="l" defTabSz="457200" rtl="0" eaLnBrk="0" fontAlgn="base" hangingPunct="0">
              <a:spcBef>
                <a:spcPct val="20000"/>
              </a:spcBef>
              <a:spcAft>
                <a:spcPct val="0"/>
              </a:spcAft>
              <a:buClr>
                <a:srgbClr val="486879"/>
              </a:buClr>
              <a:buFont typeface="Wingdings" pitchFamily="2" charset="2"/>
              <a:buNone/>
              <a:defRPr sz="1600" b="1" kern="1200">
                <a:solidFill>
                  <a:schemeClr val="tx1"/>
                </a:solidFill>
                <a:latin typeface="Myriad Pro"/>
                <a:ea typeface="Myriad Pro"/>
                <a:cs typeface="Myriad Pro"/>
              </a:defRPr>
            </a:lvl4pPr>
            <a:lvl5pPr marL="1828800" indent="0" algn="l" defTabSz="457200" rtl="0" eaLnBrk="0" fontAlgn="base" hangingPunct="0">
              <a:spcBef>
                <a:spcPct val="20000"/>
              </a:spcBef>
              <a:spcAft>
                <a:spcPct val="0"/>
              </a:spcAft>
              <a:buClr>
                <a:srgbClr val="486879"/>
              </a:buClr>
              <a:buFont typeface="Wingdings" pitchFamily="2" charset="2"/>
              <a:buNone/>
              <a:defRPr sz="1600" b="1" kern="1200">
                <a:solidFill>
                  <a:schemeClr val="tx1"/>
                </a:solidFill>
                <a:latin typeface="Myriad Pro"/>
                <a:ea typeface="Myriad Pro"/>
                <a:cs typeface="Myriad Pro"/>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fr-CA" sz="1400" dirty="0" smtClean="0"/>
              <a:t>Serpentin (eau / air )</a:t>
            </a:r>
            <a:endParaRPr lang="fr-CA" sz="1400" dirty="0"/>
          </a:p>
        </p:txBody>
      </p:sp>
      <p:sp>
        <p:nvSpPr>
          <p:cNvPr id="19" name="Espace réservé du texte 4"/>
          <p:cNvSpPr>
            <a:spLocks noGrp="1"/>
          </p:cNvSpPr>
          <p:nvPr>
            <p:ph type="body" idx="1"/>
            <p:custDataLst>
              <p:tags r:id="rId9"/>
            </p:custDataLst>
          </p:nvPr>
        </p:nvSpPr>
        <p:spPr>
          <a:xfrm>
            <a:off x="9182012" y="668270"/>
            <a:ext cx="1955976" cy="406357"/>
          </a:xfrm>
        </p:spPr>
        <p:txBody>
          <a:bodyPr/>
          <a:lstStyle/>
          <a:p>
            <a:r>
              <a:rPr lang="fr-CA" sz="1400" dirty="0" smtClean="0"/>
              <a:t>Échangeur (air / air)</a:t>
            </a:r>
            <a:endParaRPr lang="fr-CA" sz="1400" dirty="0"/>
          </a:p>
        </p:txBody>
      </p:sp>
      <p:sp>
        <p:nvSpPr>
          <p:cNvPr id="21" name="Espace réservé du texte 4"/>
          <p:cNvSpPr>
            <a:spLocks noGrp="1"/>
          </p:cNvSpPr>
          <p:nvPr>
            <p:ph type="body" idx="1"/>
            <p:custDataLst>
              <p:tags r:id="rId10"/>
            </p:custDataLst>
          </p:nvPr>
        </p:nvSpPr>
        <p:spPr>
          <a:xfrm>
            <a:off x="4786376" y="1330704"/>
            <a:ext cx="2349253" cy="406357"/>
          </a:xfrm>
        </p:spPr>
        <p:txBody>
          <a:bodyPr/>
          <a:lstStyle/>
          <a:p>
            <a:r>
              <a:rPr lang="fr-CA" sz="1400" dirty="0" smtClean="0"/>
              <a:t>Thermopompe (eau / air)</a:t>
            </a:r>
            <a:endParaRPr lang="fr-CA" sz="1400" dirty="0"/>
          </a:p>
        </p:txBody>
      </p:sp>
      <p:pic>
        <p:nvPicPr>
          <p:cNvPr id="1040" name="Picture 16" descr="https://www.enviroair.ca/wp-content/uploads/2017/03/Climacool-modular-chiller.jpg"/>
          <p:cNvPicPr>
            <a:picLocks noChangeAspect="1" noChangeArrowheads="1"/>
          </p:cNvPicPr>
          <p:nvPr>
            <p:custDataLst>
              <p:tags r:id="rId11"/>
            </p:custDataLst>
          </p:nvPr>
        </p:nvPicPr>
        <p:blipFill rotWithShape="1">
          <a:blip r:embed="rId24">
            <a:extLst>
              <a:ext uri="{28A0092B-C50C-407E-A947-70E740481C1C}">
                <a14:useLocalDpi xmlns:a14="http://schemas.microsoft.com/office/drawing/2010/main" val="0"/>
              </a:ext>
            </a:extLst>
          </a:blip>
          <a:srcRect/>
          <a:stretch/>
        </p:blipFill>
        <p:spPr bwMode="auto">
          <a:xfrm>
            <a:off x="754126" y="1704424"/>
            <a:ext cx="1474125" cy="2104114"/>
          </a:xfrm>
          <a:prstGeom prst="rect">
            <a:avLst/>
          </a:prstGeom>
          <a:noFill/>
          <a:extLst>
            <a:ext uri="{909E8E84-426E-40DD-AFC4-6F175D3DCCD1}">
              <a14:hiddenFill xmlns:a14="http://schemas.microsoft.com/office/drawing/2010/main">
                <a:solidFill>
                  <a:srgbClr val="FFFFFF"/>
                </a:solidFill>
              </a14:hiddenFill>
            </a:ext>
          </a:extLst>
        </p:spPr>
      </p:pic>
      <p:sp>
        <p:nvSpPr>
          <p:cNvPr id="25" name="Espace réservé du texte 4"/>
          <p:cNvSpPr>
            <a:spLocks noGrp="1"/>
          </p:cNvSpPr>
          <p:nvPr>
            <p:ph type="body" idx="1"/>
            <p:custDataLst>
              <p:tags r:id="rId12"/>
            </p:custDataLst>
          </p:nvPr>
        </p:nvSpPr>
        <p:spPr>
          <a:xfrm>
            <a:off x="334557" y="1233206"/>
            <a:ext cx="2349253" cy="406357"/>
          </a:xfrm>
        </p:spPr>
        <p:txBody>
          <a:bodyPr/>
          <a:lstStyle/>
          <a:p>
            <a:r>
              <a:rPr lang="fr-CA" sz="1400" dirty="0" smtClean="0"/>
              <a:t>Thermopompe (eau / eau)</a:t>
            </a:r>
            <a:endParaRPr lang="fr-CA" sz="1400" dirty="0"/>
          </a:p>
        </p:txBody>
      </p:sp>
      <p:pic>
        <p:nvPicPr>
          <p:cNvPr id="1042" name="Picture 18" descr="https://www.enviroair.ca/wp-content/uploads/2017/03/Enervex_VHX.png"/>
          <p:cNvPicPr>
            <a:picLocks noChangeAspect="1" noChangeArrowheads="1"/>
          </p:cNvPicPr>
          <p:nvPr>
            <p:custDataLst>
              <p:tags r:id="rId13"/>
            </p:custDataLst>
          </p:nvPr>
        </p:nvPicPr>
        <p:blipFill rotWithShape="1">
          <a:blip r:embed="rId25">
            <a:extLst>
              <a:ext uri="{28A0092B-C50C-407E-A947-70E740481C1C}">
                <a14:useLocalDpi xmlns:a14="http://schemas.microsoft.com/office/drawing/2010/main" val="0"/>
              </a:ext>
            </a:extLst>
          </a:blip>
          <a:srcRect t="26154" r="47118" b="25062"/>
          <a:stretch/>
        </p:blipFill>
        <p:spPr bwMode="auto">
          <a:xfrm>
            <a:off x="9334217" y="3739184"/>
            <a:ext cx="1651565" cy="1523619"/>
          </a:xfrm>
          <a:prstGeom prst="rect">
            <a:avLst/>
          </a:prstGeom>
          <a:noFill/>
          <a:extLst>
            <a:ext uri="{909E8E84-426E-40DD-AFC4-6F175D3DCCD1}">
              <a14:hiddenFill xmlns:a14="http://schemas.microsoft.com/office/drawing/2010/main">
                <a:solidFill>
                  <a:srgbClr val="FFFFFF"/>
                </a:solidFill>
              </a14:hiddenFill>
            </a:ext>
          </a:extLst>
        </p:spPr>
      </p:pic>
      <p:sp>
        <p:nvSpPr>
          <p:cNvPr id="27" name="Espace réservé du texte 4"/>
          <p:cNvSpPr>
            <a:spLocks noGrp="1"/>
          </p:cNvSpPr>
          <p:nvPr>
            <p:ph type="body" idx="1"/>
            <p:custDataLst>
              <p:tags r:id="rId14"/>
            </p:custDataLst>
          </p:nvPr>
        </p:nvSpPr>
        <p:spPr>
          <a:xfrm>
            <a:off x="8991525" y="3077757"/>
            <a:ext cx="2466774" cy="696027"/>
          </a:xfrm>
        </p:spPr>
        <p:txBody>
          <a:bodyPr/>
          <a:lstStyle/>
          <a:p>
            <a:pPr algn="ctr"/>
            <a:r>
              <a:rPr lang="fr-CA" sz="1400" dirty="0" smtClean="0"/>
              <a:t>Échangeur de combustion</a:t>
            </a:r>
          </a:p>
          <a:p>
            <a:pPr algn="ctr"/>
            <a:r>
              <a:rPr lang="fr-CA" sz="1400" dirty="0" smtClean="0"/>
              <a:t> (air / gaz)</a:t>
            </a:r>
            <a:endParaRPr lang="fr-CA" sz="1400" dirty="0"/>
          </a:p>
        </p:txBody>
      </p:sp>
      <p:sp>
        <p:nvSpPr>
          <p:cNvPr id="28" name="Espace réservé du texte 4"/>
          <p:cNvSpPr txBox="1">
            <a:spLocks/>
          </p:cNvSpPr>
          <p:nvPr>
            <p:custDataLst>
              <p:tags r:id="rId15"/>
            </p:custDataLst>
          </p:nvPr>
        </p:nvSpPr>
        <p:spPr bwMode="auto">
          <a:xfrm>
            <a:off x="4171323" y="6450268"/>
            <a:ext cx="2738758" cy="27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0" fontAlgn="base" hangingPunct="0">
              <a:spcBef>
                <a:spcPct val="20000"/>
              </a:spcBef>
              <a:spcAft>
                <a:spcPct val="0"/>
              </a:spcAft>
              <a:buClr>
                <a:srgbClr val="486879"/>
              </a:buClr>
              <a:buFont typeface="Wingdings" pitchFamily="2" charset="2"/>
              <a:buNone/>
              <a:defRPr sz="2400" b="1" kern="1200">
                <a:solidFill>
                  <a:schemeClr val="tx1"/>
                </a:solidFill>
                <a:latin typeface="Myriad Pro"/>
                <a:ea typeface="Myriad Pro"/>
                <a:cs typeface="Myriad Pro"/>
              </a:defRPr>
            </a:lvl1pPr>
            <a:lvl2pPr marL="457200" indent="0" algn="l" defTabSz="457200" rtl="0" eaLnBrk="0" fontAlgn="base" hangingPunct="0">
              <a:spcBef>
                <a:spcPct val="20000"/>
              </a:spcBef>
              <a:spcAft>
                <a:spcPct val="0"/>
              </a:spcAft>
              <a:buClr>
                <a:srgbClr val="486879"/>
              </a:buClr>
              <a:buFont typeface="Wingdings" pitchFamily="2" charset="2"/>
              <a:buNone/>
              <a:defRPr sz="2000" b="1" kern="1200">
                <a:solidFill>
                  <a:schemeClr val="tx1"/>
                </a:solidFill>
                <a:latin typeface="Myriad Pro"/>
                <a:ea typeface="Myriad Pro"/>
                <a:cs typeface="Myriad Pro"/>
              </a:defRPr>
            </a:lvl2pPr>
            <a:lvl3pPr marL="914400" indent="0" algn="l" defTabSz="457200" rtl="0" eaLnBrk="0" fontAlgn="base" hangingPunct="0">
              <a:spcBef>
                <a:spcPct val="20000"/>
              </a:spcBef>
              <a:spcAft>
                <a:spcPct val="0"/>
              </a:spcAft>
              <a:buClr>
                <a:srgbClr val="486879"/>
              </a:buClr>
              <a:buFont typeface="Wingdings" pitchFamily="2" charset="2"/>
              <a:buNone/>
              <a:defRPr sz="1800" b="1" kern="1200">
                <a:solidFill>
                  <a:schemeClr val="tx1"/>
                </a:solidFill>
                <a:latin typeface="Myriad Pro"/>
                <a:ea typeface="Myriad Pro"/>
                <a:cs typeface="Myriad Pro"/>
              </a:defRPr>
            </a:lvl3pPr>
            <a:lvl4pPr marL="1371600" indent="0" algn="l" defTabSz="457200" rtl="0" eaLnBrk="0" fontAlgn="base" hangingPunct="0">
              <a:spcBef>
                <a:spcPct val="20000"/>
              </a:spcBef>
              <a:spcAft>
                <a:spcPct val="0"/>
              </a:spcAft>
              <a:buClr>
                <a:srgbClr val="486879"/>
              </a:buClr>
              <a:buFont typeface="Wingdings" pitchFamily="2" charset="2"/>
              <a:buNone/>
              <a:defRPr sz="1600" b="1" kern="1200">
                <a:solidFill>
                  <a:schemeClr val="tx1"/>
                </a:solidFill>
                <a:latin typeface="Myriad Pro"/>
                <a:ea typeface="Myriad Pro"/>
                <a:cs typeface="Myriad Pro"/>
              </a:defRPr>
            </a:lvl4pPr>
            <a:lvl5pPr marL="1828800" indent="0" algn="l" defTabSz="457200" rtl="0" eaLnBrk="0" fontAlgn="base" hangingPunct="0">
              <a:spcBef>
                <a:spcPct val="20000"/>
              </a:spcBef>
              <a:spcAft>
                <a:spcPct val="0"/>
              </a:spcAft>
              <a:buClr>
                <a:srgbClr val="486879"/>
              </a:buClr>
              <a:buFont typeface="Wingdings" pitchFamily="2" charset="2"/>
              <a:buNone/>
              <a:defRPr sz="1600" b="1" kern="1200">
                <a:solidFill>
                  <a:schemeClr val="tx1"/>
                </a:solidFill>
                <a:latin typeface="Myriad Pro"/>
                <a:ea typeface="Myriad Pro"/>
                <a:cs typeface="Myriad Pro"/>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fr-CA" sz="1000" b="0" dirty="0" smtClean="0"/>
              <a:t>Référence </a:t>
            </a:r>
            <a:r>
              <a:rPr lang="fr-CA" sz="1000" b="0" dirty="0"/>
              <a:t>: https://www.enviroair.ca/</a:t>
            </a:r>
          </a:p>
        </p:txBody>
      </p:sp>
      <p:sp>
        <p:nvSpPr>
          <p:cNvPr id="13" name="ZoneTexte 12"/>
          <p:cNvSpPr txBox="1"/>
          <p:nvPr>
            <p:custDataLst>
              <p:tags r:id="rId16"/>
            </p:custDataLst>
          </p:nvPr>
        </p:nvSpPr>
        <p:spPr>
          <a:xfrm>
            <a:off x="2683810" y="5127382"/>
            <a:ext cx="9550400" cy="1200329"/>
          </a:xfrm>
          <a:prstGeom prst="rect">
            <a:avLst/>
          </a:prstGeom>
          <a:noFill/>
        </p:spPr>
        <p:txBody>
          <a:bodyPr wrap="square" rtlCol="0">
            <a:spAutoFit/>
          </a:bodyPr>
          <a:lstStyle/>
          <a:p>
            <a:pPr algn="just"/>
            <a:r>
              <a:rPr lang="fr-CA" dirty="0" smtClean="0"/>
              <a:t>Note : </a:t>
            </a:r>
          </a:p>
          <a:p>
            <a:pPr algn="just"/>
            <a:r>
              <a:rPr lang="fr-CA" dirty="0" smtClean="0"/>
              <a:t>Il existe de nombreux équipements de récupération d'énergie sur le marché. La sélection des équipements doit toujours être faite par une personne compétente dans le domaine et tenir compte du système que nous aimerions l’ajouter.</a:t>
            </a:r>
            <a:endParaRPr lang="fr-CA" dirty="0"/>
          </a:p>
        </p:txBody>
      </p:sp>
      <p:sp>
        <p:nvSpPr>
          <p:cNvPr id="18" name="Rectangle 17"/>
          <p:cNvSpPr/>
          <p:nvPr>
            <p:custDataLst>
              <p:tags r:id="rId17"/>
            </p:custDataLst>
          </p:nvPr>
        </p:nvSpPr>
        <p:spPr>
          <a:xfrm>
            <a:off x="1598064" y="1854437"/>
            <a:ext cx="427289" cy="128187"/>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Rectangle 19"/>
          <p:cNvSpPr/>
          <p:nvPr>
            <p:custDataLst>
              <p:tags r:id="rId18"/>
            </p:custDataLst>
          </p:nvPr>
        </p:nvSpPr>
        <p:spPr>
          <a:xfrm>
            <a:off x="5255664" y="5007836"/>
            <a:ext cx="803304" cy="34183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95359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p:cNvPicPr>
            <a:picLocks noGrp="1" noChangeAspect="1"/>
          </p:cNvPicPr>
          <p:nvPr>
            <p:ph sz="half" idx="2"/>
            <p:custDataLst>
              <p:tags r:id="rId1"/>
            </p:custDataLst>
          </p:nvPr>
        </p:nvPicPr>
        <p:blipFill rotWithShape="1">
          <a:blip r:embed="rId9">
            <a:extLst>
              <a:ext uri="{28A0092B-C50C-407E-A947-70E740481C1C}">
                <a14:useLocalDpi xmlns:a14="http://schemas.microsoft.com/office/drawing/2010/main" val="0"/>
              </a:ext>
            </a:extLst>
          </a:blip>
          <a:srcRect/>
          <a:stretch/>
        </p:blipFill>
        <p:spPr>
          <a:xfrm>
            <a:off x="767541" y="2525927"/>
            <a:ext cx="10656916" cy="1726251"/>
          </a:xfrm>
          <a:prstGeom prst="rect">
            <a:avLst/>
          </a:prstGeom>
        </p:spPr>
      </p:pic>
      <p:sp>
        <p:nvSpPr>
          <p:cNvPr id="5" name="Titre 4"/>
          <p:cNvSpPr>
            <a:spLocks noGrp="1"/>
          </p:cNvSpPr>
          <p:nvPr>
            <p:ph type="title"/>
            <p:custDataLst>
              <p:tags r:id="rId2"/>
            </p:custDataLst>
          </p:nvPr>
        </p:nvSpPr>
        <p:spPr/>
        <p:txBody>
          <a:bodyPr/>
          <a:lstStyle/>
          <a:p>
            <a:r>
              <a:rPr lang="fr-FR" altLang="fr-FR" sz="2400" dirty="0">
                <a:solidFill>
                  <a:srgbClr val="45697B"/>
                </a:solidFill>
              </a:rPr>
              <a:t>1. Introduction</a:t>
            </a:r>
            <a:br>
              <a:rPr lang="fr-FR" altLang="fr-FR" sz="2400" dirty="0">
                <a:solidFill>
                  <a:srgbClr val="45697B"/>
                </a:solidFill>
              </a:rPr>
            </a:br>
            <a:r>
              <a:rPr lang="fr-FR" altLang="fr-FR" sz="2400" dirty="0" smtClean="0">
                <a:solidFill>
                  <a:srgbClr val="45697B"/>
                </a:solidFill>
              </a:rPr>
              <a:t>Problématique de la récupération d’énergie résiduelle</a:t>
            </a:r>
            <a:endParaRPr lang="fr-CA" sz="2400" dirty="0"/>
          </a:p>
        </p:txBody>
      </p:sp>
      <p:sp>
        <p:nvSpPr>
          <p:cNvPr id="6" name="Espace réservé du texte 5"/>
          <p:cNvSpPr>
            <a:spLocks noGrp="1"/>
          </p:cNvSpPr>
          <p:nvPr>
            <p:ph type="body" idx="1"/>
            <p:custDataLst>
              <p:tags r:id="rId3"/>
            </p:custDataLst>
          </p:nvPr>
        </p:nvSpPr>
        <p:spPr>
          <a:xfrm>
            <a:off x="625075" y="1466005"/>
            <a:ext cx="10865922" cy="780452"/>
          </a:xfrm>
        </p:spPr>
        <p:txBody>
          <a:bodyPr/>
          <a:lstStyle/>
          <a:p>
            <a:pPr algn="ctr"/>
            <a:r>
              <a:rPr lang="fr-CA" sz="1800" dirty="0" smtClean="0"/>
              <a:t>Question :</a:t>
            </a:r>
          </a:p>
          <a:p>
            <a:pPr algn="ctr"/>
            <a:r>
              <a:rPr lang="fr-CA" sz="1800" b="0" dirty="0"/>
              <a:t>Comment pouvons-nous prédire l’effet </a:t>
            </a:r>
            <a:r>
              <a:rPr lang="fr-CA" sz="1800" b="0" dirty="0" smtClean="0"/>
              <a:t>de l’ajout d’un </a:t>
            </a:r>
            <a:r>
              <a:rPr lang="fr-CA" sz="1800" b="0" dirty="0"/>
              <a:t>système sur les économies d’énergie </a:t>
            </a:r>
            <a:r>
              <a:rPr lang="fr-CA" sz="1800" b="0" dirty="0" smtClean="0"/>
              <a:t>?</a:t>
            </a:r>
            <a:endParaRPr lang="fr-CA" sz="1800" b="0" dirty="0"/>
          </a:p>
        </p:txBody>
      </p:sp>
      <p:sp>
        <p:nvSpPr>
          <p:cNvPr id="9" name="Espace réservé du contenu 8"/>
          <p:cNvSpPr>
            <a:spLocks noGrp="1"/>
          </p:cNvSpPr>
          <p:nvPr>
            <p:ph sz="quarter" idx="4"/>
            <p:custDataLst>
              <p:tags r:id="rId4"/>
            </p:custDataLst>
          </p:nvPr>
        </p:nvSpPr>
        <p:spPr>
          <a:xfrm>
            <a:off x="455260" y="4458533"/>
            <a:ext cx="11281479" cy="1586668"/>
          </a:xfrm>
        </p:spPr>
        <p:txBody>
          <a:bodyPr/>
          <a:lstStyle/>
          <a:p>
            <a:pPr marL="0" indent="0">
              <a:buNone/>
            </a:pPr>
            <a:r>
              <a:rPr lang="fr-CA" sz="1600" b="1" dirty="0"/>
              <a:t>Problématiques </a:t>
            </a:r>
            <a:r>
              <a:rPr lang="fr-CA" sz="1600" b="1" dirty="0" smtClean="0"/>
              <a:t>:</a:t>
            </a:r>
          </a:p>
          <a:p>
            <a:r>
              <a:rPr lang="fr-CA" sz="1600" dirty="0" smtClean="0"/>
              <a:t>La puissance pouvant être transférée dépend des conditions d’opération des deux systèmes;</a:t>
            </a:r>
          </a:p>
          <a:p>
            <a:r>
              <a:rPr lang="fr-CA" sz="1600" dirty="0" smtClean="0"/>
              <a:t>Les systèmes peuvent opérer de manière indépendante ce qui influence le transfert d’énergie:</a:t>
            </a:r>
          </a:p>
          <a:p>
            <a:r>
              <a:rPr lang="fr-CA" sz="1600" dirty="0" smtClean="0"/>
              <a:t>Certains systèmes ont des températures d’opération changeantes pendant l’année ce qui a un effet sur l’énergie pouvant être transférée entre les systèmes;</a:t>
            </a:r>
          </a:p>
          <a:p>
            <a:pPr marL="0" indent="0">
              <a:buNone/>
            </a:pPr>
            <a:endParaRPr lang="fr-CA" sz="1600" dirty="0"/>
          </a:p>
        </p:txBody>
      </p:sp>
      <p:sp>
        <p:nvSpPr>
          <p:cNvPr id="4" name="Espace réservé du numéro de diapositive 3"/>
          <p:cNvSpPr>
            <a:spLocks noGrp="1"/>
          </p:cNvSpPr>
          <p:nvPr>
            <p:ph type="sldNum" sz="quarter" idx="12"/>
            <p:custDataLst>
              <p:tags r:id="rId5"/>
            </p:custDataLst>
          </p:nvPr>
        </p:nvSpPr>
        <p:spPr/>
        <p:txBody>
          <a:bodyPr/>
          <a:lstStyle/>
          <a:p>
            <a:pPr>
              <a:defRPr/>
            </a:pPr>
            <a:fld id="{B3980D67-48D6-4EA3-BD6E-8E9943D4617B}" type="slidenum">
              <a:rPr lang="fr-CA" smtClean="0"/>
              <a:pPr>
                <a:defRPr/>
              </a:pPr>
              <a:t>7</a:t>
            </a:fld>
            <a:endParaRPr lang="fr-CA"/>
          </a:p>
        </p:txBody>
      </p:sp>
      <p:grpSp>
        <p:nvGrpSpPr>
          <p:cNvPr id="14" name="Groupe 13"/>
          <p:cNvGrpSpPr/>
          <p:nvPr>
            <p:custDataLst>
              <p:tags r:id="rId6"/>
            </p:custDataLst>
          </p:nvPr>
        </p:nvGrpSpPr>
        <p:grpSpPr>
          <a:xfrm>
            <a:off x="2953920" y="2771213"/>
            <a:ext cx="6177281" cy="680018"/>
            <a:chOff x="2904272" y="2604792"/>
            <a:chExt cx="5453149" cy="680018"/>
          </a:xfrm>
        </p:grpSpPr>
        <p:sp>
          <p:nvSpPr>
            <p:cNvPr id="12" name="Flèche droite 11"/>
            <p:cNvSpPr/>
            <p:nvPr/>
          </p:nvSpPr>
          <p:spPr>
            <a:xfrm>
              <a:off x="2904272" y="2604792"/>
              <a:ext cx="5453149" cy="6800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ZoneTexte 12"/>
            <p:cNvSpPr txBox="1"/>
            <p:nvPr/>
          </p:nvSpPr>
          <p:spPr>
            <a:xfrm>
              <a:off x="4447989" y="2753511"/>
              <a:ext cx="2000596" cy="369332"/>
            </a:xfrm>
            <a:prstGeom prst="rect">
              <a:avLst/>
            </a:prstGeom>
            <a:noFill/>
          </p:spPr>
          <p:txBody>
            <a:bodyPr wrap="square" rtlCol="0">
              <a:spAutoFit/>
            </a:bodyPr>
            <a:lstStyle/>
            <a:p>
              <a:r>
                <a:rPr lang="fr-CA" dirty="0" smtClean="0"/>
                <a:t>Transfert d’énergie</a:t>
              </a:r>
              <a:endParaRPr lang="fr-CA" dirty="0"/>
            </a:p>
          </p:txBody>
        </p:sp>
      </p:grpSp>
      <p:sp>
        <p:nvSpPr>
          <p:cNvPr id="3" name="ZoneTexte 2"/>
          <p:cNvSpPr txBox="1"/>
          <p:nvPr>
            <p:custDataLst>
              <p:tags r:id="rId7"/>
            </p:custDataLst>
          </p:nvPr>
        </p:nvSpPr>
        <p:spPr>
          <a:xfrm>
            <a:off x="5503470" y="2212981"/>
            <a:ext cx="1109133" cy="646331"/>
          </a:xfrm>
          <a:prstGeom prst="rect">
            <a:avLst/>
          </a:prstGeom>
          <a:noFill/>
        </p:spPr>
        <p:txBody>
          <a:bodyPr wrap="square" rtlCol="0">
            <a:spAutoFit/>
          </a:bodyPr>
          <a:lstStyle/>
          <a:p>
            <a:r>
              <a:rPr lang="fr-CA" sz="3600" dirty="0" smtClean="0"/>
              <a:t>???</a:t>
            </a:r>
            <a:endParaRPr lang="fr-CA" sz="3600" dirty="0"/>
          </a:p>
        </p:txBody>
      </p:sp>
    </p:spTree>
    <p:extLst>
      <p:ext uri="{BB962C8B-B14F-4D97-AF65-F5344CB8AC3E}">
        <p14:creationId xmlns:p14="http://schemas.microsoft.com/office/powerpoint/2010/main" val="3886653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a:solidFill>
                  <a:srgbClr val="45697B"/>
                </a:solidFill>
              </a:rPr>
              <a:t>2. </a:t>
            </a:r>
            <a:r>
              <a:rPr lang="fr-FR" altLang="fr-FR" sz="2400" dirty="0" smtClean="0">
                <a:solidFill>
                  <a:srgbClr val="45697B"/>
                </a:solidFill>
              </a:rPr>
              <a:t>Fonctionnement du simulateur</a:t>
            </a:r>
            <a:r>
              <a:rPr lang="fr-FR" altLang="fr-FR" sz="2400" dirty="0">
                <a:solidFill>
                  <a:srgbClr val="45697B"/>
                </a:solidFill>
              </a:rPr>
              <a:t/>
            </a:r>
            <a:br>
              <a:rPr lang="fr-FR" altLang="fr-FR" sz="2400" dirty="0">
                <a:solidFill>
                  <a:srgbClr val="45697B"/>
                </a:solidFill>
              </a:rPr>
            </a:br>
            <a:r>
              <a:rPr lang="fr-FR" altLang="fr-FR" sz="2400" dirty="0" smtClean="0">
                <a:solidFill>
                  <a:srgbClr val="45697B"/>
                </a:solidFill>
              </a:rPr>
              <a:t>Objectif du simulateur et schéma fonctionnel</a:t>
            </a:r>
            <a:endParaRPr lang="fr-CA" sz="2400" dirty="0"/>
          </a:p>
        </p:txBody>
      </p:sp>
      <p:sp>
        <p:nvSpPr>
          <p:cNvPr id="7" name="Espace réservé du numéro de diapositive 6"/>
          <p:cNvSpPr>
            <a:spLocks noGrp="1"/>
          </p:cNvSpPr>
          <p:nvPr>
            <p:ph type="sldNum" sz="quarter" idx="12"/>
            <p:custDataLst>
              <p:tags r:id="rId2"/>
            </p:custDataLst>
          </p:nvPr>
        </p:nvSpPr>
        <p:spPr/>
        <p:txBody>
          <a:bodyPr/>
          <a:lstStyle/>
          <a:p>
            <a:pPr>
              <a:defRPr/>
            </a:pPr>
            <a:fld id="{9077198E-AA1E-49BE-9293-1EADDC5DA5E8}" type="slidenum">
              <a:rPr lang="fr-CA" smtClean="0"/>
              <a:pPr>
                <a:defRPr/>
              </a:pPr>
              <a:t>8</a:t>
            </a:fld>
            <a:endParaRPr lang="fr-CA"/>
          </a:p>
        </p:txBody>
      </p:sp>
      <p:sp>
        <p:nvSpPr>
          <p:cNvPr id="9" name="Espace réservé du contenu 3"/>
          <p:cNvSpPr>
            <a:spLocks noGrp="1"/>
          </p:cNvSpPr>
          <p:nvPr>
            <p:ph sz="half" idx="2"/>
            <p:custDataLst>
              <p:tags r:id="rId3"/>
            </p:custDataLst>
          </p:nvPr>
        </p:nvSpPr>
        <p:spPr>
          <a:xfrm>
            <a:off x="397429" y="1417638"/>
            <a:ext cx="4069801" cy="4322762"/>
          </a:xfrm>
        </p:spPr>
        <p:txBody>
          <a:bodyPr/>
          <a:lstStyle/>
          <a:p>
            <a:pPr marL="0" indent="0">
              <a:buNone/>
            </a:pPr>
            <a:r>
              <a:rPr lang="fr-CA" sz="1600" u="sng" dirty="0" smtClean="0"/>
              <a:t>But du simulateur</a:t>
            </a:r>
          </a:p>
          <a:p>
            <a:pPr marL="0" indent="0">
              <a:buNone/>
            </a:pPr>
            <a:r>
              <a:rPr lang="fr-CA" sz="1600" dirty="0" smtClean="0"/>
              <a:t>Analyser le transfert d’énergie annuel qui existe avec la combinaison de différent système dans le cadre d’un projet de récupération d’énergie. Le simulateur permet de calculer, notamment :</a:t>
            </a:r>
          </a:p>
          <a:p>
            <a:pPr marL="0" indent="0">
              <a:buNone/>
            </a:pPr>
            <a:endParaRPr lang="fr-CA" sz="1600" dirty="0" smtClean="0"/>
          </a:p>
          <a:p>
            <a:r>
              <a:rPr lang="fr-CA" sz="1600" dirty="0" smtClean="0"/>
              <a:t>L’économie d’énergie réalisée sur les systèmes « charge »;</a:t>
            </a:r>
          </a:p>
          <a:p>
            <a:r>
              <a:rPr lang="fr-CA" sz="1600" dirty="0" smtClean="0"/>
              <a:t>Le dimensionnement préliminaire des </a:t>
            </a:r>
            <a:r>
              <a:rPr lang="fr-CA" sz="1600" dirty="0"/>
              <a:t>équipements qui devront être intégrés aux </a:t>
            </a:r>
            <a:r>
              <a:rPr lang="fr-CA" sz="1600" dirty="0" smtClean="0"/>
              <a:t>systèmes</a:t>
            </a:r>
            <a:r>
              <a:rPr lang="fr-CA" sz="1600" dirty="0"/>
              <a:t>;</a:t>
            </a:r>
            <a:endParaRPr lang="fr-CA" sz="1600" dirty="0" smtClean="0"/>
          </a:p>
          <a:p>
            <a:r>
              <a:rPr lang="fr-CA" sz="1600" dirty="0" smtClean="0"/>
              <a:t>Les </a:t>
            </a:r>
            <a:r>
              <a:rPr lang="fr-CA" sz="1600" dirty="0"/>
              <a:t>performances préliminaires du réseau </a:t>
            </a:r>
            <a:r>
              <a:rPr lang="fr-CA" sz="1600" dirty="0" smtClean="0"/>
              <a:t>caloporteur;</a:t>
            </a:r>
          </a:p>
          <a:p>
            <a:r>
              <a:rPr lang="fr-CA" sz="1600" dirty="0" smtClean="0"/>
              <a:t>La réduction </a:t>
            </a:r>
            <a:r>
              <a:rPr lang="fr-CA" sz="1600" dirty="0"/>
              <a:t>des gaz à effet de </a:t>
            </a:r>
            <a:r>
              <a:rPr lang="fr-CA" sz="1600" dirty="0" smtClean="0"/>
              <a:t>serre.</a:t>
            </a:r>
            <a:endParaRPr lang="fr-CA" sz="1600" dirty="0"/>
          </a:p>
        </p:txBody>
      </p:sp>
      <p:pic>
        <p:nvPicPr>
          <p:cNvPr id="8" name="Espace réservé du contenu 3"/>
          <p:cNvPicPr>
            <a:picLocks noGrp="1" noChangeAspect="1"/>
          </p:cNvPicPr>
          <p:nvPr>
            <p:ph sz="half" idx="2"/>
            <p:custDataLst>
              <p:tags r:id="rId4"/>
            </p:custDataLst>
          </p:nvPr>
        </p:nvPicPr>
        <p:blipFill rotWithShape="1">
          <a:blip r:embed="rId20">
            <a:extLst>
              <a:ext uri="{28A0092B-C50C-407E-A947-70E740481C1C}">
                <a14:useLocalDpi xmlns:a14="http://schemas.microsoft.com/office/drawing/2010/main" val="0"/>
              </a:ext>
            </a:extLst>
          </a:blip>
          <a:srcRect/>
          <a:stretch/>
        </p:blipFill>
        <p:spPr>
          <a:xfrm>
            <a:off x="4545171" y="1208036"/>
            <a:ext cx="7297030" cy="5139597"/>
          </a:xfrm>
        </p:spPr>
      </p:pic>
      <p:sp>
        <p:nvSpPr>
          <p:cNvPr id="11" name="ZoneTexte 10"/>
          <p:cNvSpPr txBox="1"/>
          <p:nvPr>
            <p:custDataLst>
              <p:tags r:id="rId5"/>
            </p:custDataLst>
          </p:nvPr>
        </p:nvSpPr>
        <p:spPr>
          <a:xfrm>
            <a:off x="6836496" y="1565194"/>
            <a:ext cx="757469" cy="276999"/>
          </a:xfrm>
          <a:prstGeom prst="rect">
            <a:avLst/>
          </a:prstGeom>
          <a:noFill/>
        </p:spPr>
        <p:txBody>
          <a:bodyPr wrap="square" rtlCol="0">
            <a:spAutoFit/>
          </a:bodyPr>
          <a:lstStyle/>
          <a:p>
            <a:r>
              <a:rPr lang="fr-CA" sz="1200" dirty="0" smtClean="0"/>
              <a:t>Type # 1</a:t>
            </a:r>
          </a:p>
        </p:txBody>
      </p:sp>
      <p:sp>
        <p:nvSpPr>
          <p:cNvPr id="12" name="ZoneTexte 11"/>
          <p:cNvSpPr txBox="1"/>
          <p:nvPr>
            <p:custDataLst>
              <p:tags r:id="rId6"/>
            </p:custDataLst>
          </p:nvPr>
        </p:nvSpPr>
        <p:spPr>
          <a:xfrm>
            <a:off x="4198451" y="6037805"/>
            <a:ext cx="2815682" cy="461665"/>
          </a:xfrm>
          <a:prstGeom prst="rect">
            <a:avLst/>
          </a:prstGeom>
          <a:noFill/>
        </p:spPr>
        <p:txBody>
          <a:bodyPr wrap="square" rtlCol="0">
            <a:spAutoFit/>
          </a:bodyPr>
          <a:lstStyle/>
          <a:p>
            <a:pPr algn="ctr"/>
            <a:r>
              <a:rPr lang="fr-CA" sz="1200" u="sng" dirty="0" smtClean="0"/>
              <a:t>Sélections des systèmes et informations générales sur le réseau caloporteur</a:t>
            </a:r>
            <a:endParaRPr lang="fr-CA" sz="1200" u="sng" dirty="0"/>
          </a:p>
        </p:txBody>
      </p:sp>
      <p:sp>
        <p:nvSpPr>
          <p:cNvPr id="13" name="ZoneTexte 12"/>
          <p:cNvSpPr txBox="1"/>
          <p:nvPr>
            <p:custDataLst>
              <p:tags r:id="rId7"/>
            </p:custDataLst>
          </p:nvPr>
        </p:nvSpPr>
        <p:spPr>
          <a:xfrm>
            <a:off x="4416151" y="2646515"/>
            <a:ext cx="1550829" cy="461665"/>
          </a:xfrm>
          <a:prstGeom prst="rect">
            <a:avLst/>
          </a:prstGeom>
          <a:noFill/>
        </p:spPr>
        <p:txBody>
          <a:bodyPr wrap="square" rtlCol="0">
            <a:spAutoFit/>
          </a:bodyPr>
          <a:lstStyle/>
          <a:p>
            <a:pPr algn="ctr"/>
            <a:r>
              <a:rPr lang="fr-CA" sz="1200" u="sng" dirty="0" smtClean="0"/>
              <a:t>Informations des systèmes « sources »</a:t>
            </a:r>
            <a:endParaRPr lang="fr-CA" sz="1200" u="sng" dirty="0"/>
          </a:p>
        </p:txBody>
      </p:sp>
      <p:sp>
        <p:nvSpPr>
          <p:cNvPr id="14" name="ZoneTexte 13"/>
          <p:cNvSpPr txBox="1"/>
          <p:nvPr>
            <p:custDataLst>
              <p:tags r:id="rId8"/>
            </p:custDataLst>
          </p:nvPr>
        </p:nvSpPr>
        <p:spPr>
          <a:xfrm>
            <a:off x="4487988" y="4731880"/>
            <a:ext cx="1576883" cy="461665"/>
          </a:xfrm>
          <a:prstGeom prst="rect">
            <a:avLst/>
          </a:prstGeom>
          <a:noFill/>
        </p:spPr>
        <p:txBody>
          <a:bodyPr wrap="square" rtlCol="0">
            <a:spAutoFit/>
          </a:bodyPr>
          <a:lstStyle/>
          <a:p>
            <a:pPr algn="ctr"/>
            <a:r>
              <a:rPr lang="fr-CA" sz="1200" u="sng" dirty="0" smtClean="0"/>
              <a:t>Informations des systèmes « charges »</a:t>
            </a:r>
            <a:endParaRPr lang="fr-CA" sz="1200" u="sng" dirty="0"/>
          </a:p>
        </p:txBody>
      </p:sp>
      <p:sp>
        <p:nvSpPr>
          <p:cNvPr id="15" name="ZoneTexte 14"/>
          <p:cNvSpPr txBox="1"/>
          <p:nvPr>
            <p:custDataLst>
              <p:tags r:id="rId9"/>
            </p:custDataLst>
          </p:nvPr>
        </p:nvSpPr>
        <p:spPr>
          <a:xfrm>
            <a:off x="7899866" y="3485446"/>
            <a:ext cx="1543937" cy="584775"/>
          </a:xfrm>
          <a:prstGeom prst="rect">
            <a:avLst/>
          </a:prstGeom>
          <a:noFill/>
        </p:spPr>
        <p:txBody>
          <a:bodyPr wrap="square" rtlCol="0">
            <a:spAutoFit/>
          </a:bodyPr>
          <a:lstStyle/>
          <a:p>
            <a:pPr algn="ctr"/>
            <a:r>
              <a:rPr lang="fr-CA" sz="1600" dirty="0" smtClean="0"/>
              <a:t>Simulateur d’énergie</a:t>
            </a:r>
            <a:endParaRPr lang="fr-CA" sz="1600" dirty="0"/>
          </a:p>
        </p:txBody>
      </p:sp>
      <p:sp>
        <p:nvSpPr>
          <p:cNvPr id="16" name="ZoneTexte 15"/>
          <p:cNvSpPr txBox="1"/>
          <p:nvPr>
            <p:custDataLst>
              <p:tags r:id="rId10"/>
            </p:custDataLst>
          </p:nvPr>
        </p:nvSpPr>
        <p:spPr>
          <a:xfrm>
            <a:off x="9749689" y="2857442"/>
            <a:ext cx="2157205" cy="461665"/>
          </a:xfrm>
          <a:prstGeom prst="rect">
            <a:avLst/>
          </a:prstGeom>
          <a:noFill/>
        </p:spPr>
        <p:txBody>
          <a:bodyPr wrap="square" rtlCol="0">
            <a:spAutoFit/>
          </a:bodyPr>
          <a:lstStyle/>
          <a:p>
            <a:pPr algn="ctr"/>
            <a:r>
              <a:rPr lang="fr-CA" sz="1200" u="sng" dirty="0" err="1" smtClean="0"/>
              <a:t>Performacne</a:t>
            </a:r>
            <a:r>
              <a:rPr lang="fr-CA" sz="1200" u="sng" dirty="0" smtClean="0"/>
              <a:t> de la </a:t>
            </a:r>
            <a:r>
              <a:rPr lang="fr-CA" sz="1200" u="sng" dirty="0" err="1" smtClean="0"/>
              <a:t>recuperation</a:t>
            </a:r>
            <a:r>
              <a:rPr lang="fr-CA" sz="1200" u="sng" dirty="0" smtClean="0"/>
              <a:t> d’énergie et économie des GES</a:t>
            </a:r>
            <a:endParaRPr lang="fr-CA" sz="1200" u="sng" dirty="0"/>
          </a:p>
        </p:txBody>
      </p:sp>
      <p:sp>
        <p:nvSpPr>
          <p:cNvPr id="17" name="ZoneTexte 16"/>
          <p:cNvSpPr txBox="1"/>
          <p:nvPr>
            <p:custDataLst>
              <p:tags r:id="rId11"/>
            </p:custDataLst>
          </p:nvPr>
        </p:nvSpPr>
        <p:spPr>
          <a:xfrm>
            <a:off x="9906202" y="4361439"/>
            <a:ext cx="2029159" cy="461665"/>
          </a:xfrm>
          <a:prstGeom prst="rect">
            <a:avLst/>
          </a:prstGeom>
          <a:noFill/>
        </p:spPr>
        <p:txBody>
          <a:bodyPr wrap="square" rtlCol="0">
            <a:spAutoFit/>
          </a:bodyPr>
          <a:lstStyle/>
          <a:p>
            <a:pPr algn="ctr"/>
            <a:r>
              <a:rPr lang="fr-CA" sz="1200" u="sng" dirty="0" smtClean="0"/>
              <a:t>Dimensionnement préliminaire des équipements</a:t>
            </a:r>
            <a:endParaRPr lang="fr-CA" sz="1200" u="sng" dirty="0"/>
          </a:p>
        </p:txBody>
      </p:sp>
      <p:sp>
        <p:nvSpPr>
          <p:cNvPr id="18" name="ZoneTexte 17"/>
          <p:cNvSpPr txBox="1"/>
          <p:nvPr>
            <p:custDataLst>
              <p:tags r:id="rId12"/>
            </p:custDataLst>
          </p:nvPr>
        </p:nvSpPr>
        <p:spPr>
          <a:xfrm>
            <a:off x="9628059" y="5718444"/>
            <a:ext cx="2400463" cy="461665"/>
          </a:xfrm>
          <a:prstGeom prst="rect">
            <a:avLst/>
          </a:prstGeom>
          <a:noFill/>
        </p:spPr>
        <p:txBody>
          <a:bodyPr wrap="square" rtlCol="0">
            <a:spAutoFit/>
          </a:bodyPr>
          <a:lstStyle/>
          <a:p>
            <a:pPr algn="ctr"/>
            <a:r>
              <a:rPr lang="fr-CA" sz="1200" u="sng" dirty="0" smtClean="0"/>
              <a:t>Dimensionnement et performance du réseau caloporteur</a:t>
            </a:r>
            <a:endParaRPr lang="fr-CA" sz="1200" u="sng" dirty="0"/>
          </a:p>
        </p:txBody>
      </p:sp>
      <p:sp>
        <p:nvSpPr>
          <p:cNvPr id="19" name="ZoneTexte 18"/>
          <p:cNvSpPr txBox="1"/>
          <p:nvPr>
            <p:custDataLst>
              <p:tags r:id="rId13"/>
            </p:custDataLst>
          </p:nvPr>
        </p:nvSpPr>
        <p:spPr>
          <a:xfrm>
            <a:off x="6892282" y="2094342"/>
            <a:ext cx="757469" cy="276999"/>
          </a:xfrm>
          <a:prstGeom prst="rect">
            <a:avLst/>
          </a:prstGeom>
          <a:noFill/>
        </p:spPr>
        <p:txBody>
          <a:bodyPr wrap="square" rtlCol="0">
            <a:spAutoFit/>
          </a:bodyPr>
          <a:lstStyle/>
          <a:p>
            <a:r>
              <a:rPr lang="fr-CA" sz="1200" dirty="0" smtClean="0"/>
              <a:t>Type # 2</a:t>
            </a:r>
          </a:p>
        </p:txBody>
      </p:sp>
      <p:sp>
        <p:nvSpPr>
          <p:cNvPr id="20" name="ZoneTexte 19"/>
          <p:cNvSpPr txBox="1"/>
          <p:nvPr>
            <p:custDataLst>
              <p:tags r:id="rId14"/>
            </p:custDataLst>
          </p:nvPr>
        </p:nvSpPr>
        <p:spPr>
          <a:xfrm>
            <a:off x="6836512" y="2640443"/>
            <a:ext cx="757469" cy="276999"/>
          </a:xfrm>
          <a:prstGeom prst="rect">
            <a:avLst/>
          </a:prstGeom>
          <a:noFill/>
        </p:spPr>
        <p:txBody>
          <a:bodyPr wrap="square" rtlCol="0">
            <a:spAutoFit/>
          </a:bodyPr>
          <a:lstStyle/>
          <a:p>
            <a:r>
              <a:rPr lang="fr-CA" sz="1200" dirty="0" smtClean="0"/>
              <a:t>Type # 3</a:t>
            </a:r>
          </a:p>
        </p:txBody>
      </p:sp>
      <p:sp>
        <p:nvSpPr>
          <p:cNvPr id="21" name="ZoneTexte 20"/>
          <p:cNvSpPr txBox="1"/>
          <p:nvPr>
            <p:custDataLst>
              <p:tags r:id="rId15"/>
            </p:custDataLst>
          </p:nvPr>
        </p:nvSpPr>
        <p:spPr>
          <a:xfrm>
            <a:off x="6836512" y="3242746"/>
            <a:ext cx="757469" cy="276999"/>
          </a:xfrm>
          <a:prstGeom prst="rect">
            <a:avLst/>
          </a:prstGeom>
          <a:noFill/>
        </p:spPr>
        <p:txBody>
          <a:bodyPr wrap="square" rtlCol="0">
            <a:spAutoFit/>
          </a:bodyPr>
          <a:lstStyle/>
          <a:p>
            <a:r>
              <a:rPr lang="fr-CA" sz="1200" dirty="0" smtClean="0"/>
              <a:t>Type # 4</a:t>
            </a:r>
          </a:p>
        </p:txBody>
      </p:sp>
      <p:sp>
        <p:nvSpPr>
          <p:cNvPr id="22" name="ZoneTexte 21"/>
          <p:cNvSpPr txBox="1"/>
          <p:nvPr>
            <p:custDataLst>
              <p:tags r:id="rId16"/>
            </p:custDataLst>
          </p:nvPr>
        </p:nvSpPr>
        <p:spPr>
          <a:xfrm>
            <a:off x="6892284" y="3970763"/>
            <a:ext cx="757469" cy="276999"/>
          </a:xfrm>
          <a:prstGeom prst="rect">
            <a:avLst/>
          </a:prstGeom>
          <a:noFill/>
        </p:spPr>
        <p:txBody>
          <a:bodyPr wrap="square" rtlCol="0">
            <a:spAutoFit/>
          </a:bodyPr>
          <a:lstStyle/>
          <a:p>
            <a:r>
              <a:rPr lang="fr-CA" sz="1200" dirty="0" smtClean="0"/>
              <a:t>Type # 1</a:t>
            </a:r>
          </a:p>
        </p:txBody>
      </p:sp>
      <p:sp>
        <p:nvSpPr>
          <p:cNvPr id="23" name="ZoneTexte 22"/>
          <p:cNvSpPr txBox="1"/>
          <p:nvPr>
            <p:custDataLst>
              <p:tags r:id="rId17"/>
            </p:custDataLst>
          </p:nvPr>
        </p:nvSpPr>
        <p:spPr>
          <a:xfrm>
            <a:off x="6892283" y="4515689"/>
            <a:ext cx="757469" cy="276999"/>
          </a:xfrm>
          <a:prstGeom prst="rect">
            <a:avLst/>
          </a:prstGeom>
          <a:noFill/>
        </p:spPr>
        <p:txBody>
          <a:bodyPr wrap="square" rtlCol="0">
            <a:spAutoFit/>
          </a:bodyPr>
          <a:lstStyle/>
          <a:p>
            <a:r>
              <a:rPr lang="fr-CA" sz="1200" dirty="0" smtClean="0"/>
              <a:t>Type # 2</a:t>
            </a:r>
          </a:p>
        </p:txBody>
      </p:sp>
      <p:sp>
        <p:nvSpPr>
          <p:cNvPr id="24" name="ZoneTexte 23"/>
          <p:cNvSpPr txBox="1"/>
          <p:nvPr>
            <p:custDataLst>
              <p:tags r:id="rId18"/>
            </p:custDataLst>
          </p:nvPr>
        </p:nvSpPr>
        <p:spPr>
          <a:xfrm>
            <a:off x="6892284" y="4971983"/>
            <a:ext cx="757469" cy="276999"/>
          </a:xfrm>
          <a:prstGeom prst="rect">
            <a:avLst/>
          </a:prstGeom>
          <a:noFill/>
        </p:spPr>
        <p:txBody>
          <a:bodyPr wrap="square" rtlCol="0">
            <a:spAutoFit/>
          </a:bodyPr>
          <a:lstStyle/>
          <a:p>
            <a:r>
              <a:rPr lang="fr-CA" sz="1200" dirty="0" smtClean="0"/>
              <a:t>Type # 3</a:t>
            </a:r>
          </a:p>
        </p:txBody>
      </p:sp>
    </p:spTree>
    <p:extLst>
      <p:ext uri="{BB962C8B-B14F-4D97-AF65-F5344CB8AC3E}">
        <p14:creationId xmlns:p14="http://schemas.microsoft.com/office/powerpoint/2010/main" val="35668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altLang="fr-FR" sz="2400" dirty="0">
                <a:solidFill>
                  <a:srgbClr val="45697B"/>
                </a:solidFill>
              </a:rPr>
              <a:t>2. Fonctionnement du simulateur</a:t>
            </a:r>
            <a:br>
              <a:rPr lang="fr-FR" altLang="fr-FR" sz="2400" dirty="0">
                <a:solidFill>
                  <a:srgbClr val="45697B"/>
                </a:solidFill>
              </a:rPr>
            </a:br>
            <a:r>
              <a:rPr lang="fr-FR" altLang="fr-FR" sz="2400" dirty="0" smtClean="0">
                <a:solidFill>
                  <a:srgbClr val="45697B"/>
                </a:solidFill>
              </a:rPr>
              <a:t>Caractéristique du simulateur</a:t>
            </a:r>
            <a:endParaRPr lang="fr-CA" sz="2400" dirty="0"/>
          </a:p>
        </p:txBody>
      </p:sp>
      <p:sp>
        <p:nvSpPr>
          <p:cNvPr id="4" name="Espace réservé du contenu 3"/>
          <p:cNvSpPr>
            <a:spLocks noGrp="1"/>
          </p:cNvSpPr>
          <p:nvPr>
            <p:ph sz="half" idx="2"/>
            <p:custDataLst>
              <p:tags r:id="rId2"/>
            </p:custDataLst>
          </p:nvPr>
        </p:nvSpPr>
        <p:spPr>
          <a:xfrm>
            <a:off x="421178" y="1417638"/>
            <a:ext cx="5801822" cy="4938713"/>
          </a:xfrm>
        </p:spPr>
        <p:txBody>
          <a:bodyPr/>
          <a:lstStyle/>
          <a:p>
            <a:pPr marL="0" indent="0">
              <a:buNone/>
            </a:pPr>
            <a:r>
              <a:rPr lang="fr-CA" sz="2200" b="1" dirty="0" smtClean="0"/>
              <a:t>Considérations du programme,</a:t>
            </a:r>
          </a:p>
          <a:p>
            <a:r>
              <a:rPr lang="fr-CA" sz="1600" b="1" dirty="0" smtClean="0"/>
              <a:t>Plateforme du programme « Excel »;</a:t>
            </a:r>
          </a:p>
          <a:p>
            <a:r>
              <a:rPr lang="fr-CA" sz="1600" dirty="0" smtClean="0"/>
              <a:t>Programme adapté pour le secteur minier;</a:t>
            </a:r>
          </a:p>
          <a:p>
            <a:r>
              <a:rPr lang="fr-CA" sz="1600" dirty="0" smtClean="0"/>
              <a:t>Analyse énergétique effectuée pour une année complète;</a:t>
            </a:r>
          </a:p>
          <a:p>
            <a:r>
              <a:rPr lang="fr-CA" sz="1600" dirty="0" smtClean="0"/>
              <a:t>Analyse énergétique effectuée selon une approche horaire, </a:t>
            </a:r>
            <a:br>
              <a:rPr lang="fr-CA" sz="1600" dirty="0" smtClean="0"/>
            </a:br>
            <a:r>
              <a:rPr lang="fr-CA" sz="1600" dirty="0" smtClean="0"/>
              <a:t>8 760 analyses (chacune des heures de l’année);</a:t>
            </a:r>
          </a:p>
          <a:p>
            <a:r>
              <a:rPr lang="fr-CA" sz="1600" dirty="0" smtClean="0"/>
              <a:t>Tiens compte des performances et des températures d’opérations des systèmes « sources » et « charges ».</a:t>
            </a:r>
          </a:p>
          <a:p>
            <a:r>
              <a:rPr lang="fr-CA" sz="1600" dirty="0" smtClean="0"/>
              <a:t>Tiens </a:t>
            </a:r>
            <a:r>
              <a:rPr lang="fr-CA" sz="1600" dirty="0"/>
              <a:t>compte des </a:t>
            </a:r>
            <a:r>
              <a:rPr lang="fr-CA" sz="1600" dirty="0" smtClean="0"/>
              <a:t>conditions climatiques du site minier.</a:t>
            </a:r>
          </a:p>
          <a:p>
            <a:r>
              <a:rPr lang="fr-CA" sz="1600" dirty="0" smtClean="0"/>
              <a:t>Tien compte des performances des équipements devant être incorporées au système</a:t>
            </a:r>
          </a:p>
          <a:p>
            <a:r>
              <a:rPr lang="fr-CA" sz="1600" dirty="0" smtClean="0"/>
              <a:t>Peu considérer plusieurs systèmes « sources » et « charges » dans son analyse;</a:t>
            </a:r>
          </a:p>
          <a:p>
            <a:r>
              <a:rPr lang="fr-CA" sz="1600" dirty="0" smtClean="0"/>
              <a:t>Peu considérer l’utilisation d’une thermopompe comme équipement permettant de réutiliser l’énergie résiduelle vers les systèmes « charges ».</a:t>
            </a:r>
          </a:p>
        </p:txBody>
      </p:sp>
      <p:sp>
        <p:nvSpPr>
          <p:cNvPr id="6" name="Espace réservé du contenu 5"/>
          <p:cNvSpPr>
            <a:spLocks noGrp="1"/>
          </p:cNvSpPr>
          <p:nvPr>
            <p:ph sz="quarter" idx="4"/>
            <p:custDataLst>
              <p:tags r:id="rId3"/>
            </p:custDataLst>
          </p:nvPr>
        </p:nvSpPr>
        <p:spPr>
          <a:xfrm>
            <a:off x="6223000" y="1417638"/>
            <a:ext cx="5237480" cy="3084512"/>
          </a:xfrm>
          <a:solidFill>
            <a:schemeClr val="bg1"/>
          </a:solidFill>
        </p:spPr>
        <p:txBody>
          <a:bodyPr/>
          <a:lstStyle/>
          <a:p>
            <a:pPr marL="0" indent="0">
              <a:buNone/>
            </a:pPr>
            <a:r>
              <a:rPr lang="fr-CA" sz="2200" b="1" dirty="0" smtClean="0"/>
              <a:t>Limitation du programme</a:t>
            </a:r>
            <a:endParaRPr lang="fr-CA" sz="1800" dirty="0" smtClean="0"/>
          </a:p>
          <a:p>
            <a:r>
              <a:rPr lang="fr-CA" sz="1600" dirty="0" smtClean="0"/>
              <a:t>Types de systèmes « sources » et « charge » limités;</a:t>
            </a:r>
          </a:p>
          <a:p>
            <a:r>
              <a:rPr lang="fr-CA" sz="1600" dirty="0" smtClean="0"/>
              <a:t>Considère des horaires d’opération fonctionnant 24h/24h (</a:t>
            </a:r>
            <a:r>
              <a:rPr lang="fr-CA" sz="1600" dirty="0" smtClean="0">
                <a:solidFill>
                  <a:srgbClr val="FF0000"/>
                </a:solidFill>
              </a:rPr>
              <a:t>si nécessaire</a:t>
            </a:r>
            <a:r>
              <a:rPr lang="fr-CA" sz="1600" dirty="0" smtClean="0"/>
              <a:t>);</a:t>
            </a:r>
          </a:p>
          <a:p>
            <a:r>
              <a:rPr lang="fr-CA" sz="1600" dirty="0" smtClean="0"/>
              <a:t>Le simulateur effectue son analyse selon un profil de température standardisé conforme à la position géographique du site.</a:t>
            </a:r>
          </a:p>
          <a:p>
            <a:r>
              <a:rPr lang="fr-CA" sz="1600" dirty="0" smtClean="0"/>
              <a:t>Le simulateur considère des conditions d’opération constantes comme paramètres d’entrées</a:t>
            </a:r>
          </a:p>
          <a:p>
            <a:pPr marL="0" indent="0">
              <a:buNone/>
            </a:pPr>
            <a:endParaRPr lang="fr-CA" sz="1800" dirty="0"/>
          </a:p>
        </p:txBody>
      </p:sp>
      <p:sp>
        <p:nvSpPr>
          <p:cNvPr id="7" name="Espace réservé du numéro de diapositive 6"/>
          <p:cNvSpPr>
            <a:spLocks noGrp="1"/>
          </p:cNvSpPr>
          <p:nvPr>
            <p:ph type="sldNum" sz="quarter" idx="12"/>
            <p:custDataLst>
              <p:tags r:id="rId4"/>
            </p:custDataLst>
          </p:nvPr>
        </p:nvSpPr>
        <p:spPr/>
        <p:txBody>
          <a:bodyPr/>
          <a:lstStyle/>
          <a:p>
            <a:pPr>
              <a:defRPr/>
            </a:pPr>
            <a:fld id="{9077198E-AA1E-49BE-9293-1EADDC5DA5E8}" type="slidenum">
              <a:rPr lang="fr-CA" smtClean="0"/>
              <a:pPr>
                <a:defRPr/>
              </a:pPr>
              <a:t>9</a:t>
            </a:fld>
            <a:endParaRPr lang="fr-CA"/>
          </a:p>
        </p:txBody>
      </p:sp>
      <p:pic>
        <p:nvPicPr>
          <p:cNvPr id="10" name="Image 9"/>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8983134" y="4363969"/>
            <a:ext cx="2258676" cy="1932681"/>
          </a:xfrm>
          <a:prstGeom prst="rect">
            <a:avLst/>
          </a:prstGeom>
        </p:spPr>
      </p:pic>
    </p:spTree>
    <p:extLst>
      <p:ext uri="{BB962C8B-B14F-4D97-AF65-F5344CB8AC3E}">
        <p14:creationId xmlns:p14="http://schemas.microsoft.com/office/powerpoint/2010/main" val="34397954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0"/>
</p:tagLst>
</file>

<file path=ppt/tags/tag107.xml><?xml version="1.0" encoding="utf-8"?>
<p:tagLst xmlns:a="http://schemas.openxmlformats.org/drawingml/2006/main" xmlns:r="http://schemas.openxmlformats.org/officeDocument/2006/relationships" xmlns:p="http://schemas.openxmlformats.org/presentationml/2006/main">
  <p:tag name="NUM" val="11"/>
</p:tagLst>
</file>

<file path=ppt/tags/tag108.xml><?xml version="1.0" encoding="utf-8"?>
<p:tagLst xmlns:a="http://schemas.openxmlformats.org/drawingml/2006/main" xmlns:r="http://schemas.openxmlformats.org/officeDocument/2006/relationships" xmlns:p="http://schemas.openxmlformats.org/presentationml/2006/main">
  <p:tag name="NUM" val="1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8"/>
</p:tagLst>
</file>

<file path=ppt/tags/tag123.xml><?xml version="1.0" encoding="utf-8"?>
<p:tagLst xmlns:a="http://schemas.openxmlformats.org/drawingml/2006/main" xmlns:r="http://schemas.openxmlformats.org/officeDocument/2006/relationships" xmlns:p="http://schemas.openxmlformats.org/presentationml/2006/main">
  <p:tag name="NUM" val="9"/>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9"/>
</p:tagLst>
</file>

<file path=ppt/tags/tag161.xml><?xml version="1.0" encoding="utf-8"?>
<p:tagLst xmlns:a="http://schemas.openxmlformats.org/drawingml/2006/main" xmlns:r="http://schemas.openxmlformats.org/officeDocument/2006/relationships" xmlns:p="http://schemas.openxmlformats.org/presentationml/2006/main">
  <p:tag name="NUM" val="10"/>
</p:tagLst>
</file>

<file path=ppt/tags/tag162.xml><?xml version="1.0" encoding="utf-8"?>
<p:tagLst xmlns:a="http://schemas.openxmlformats.org/drawingml/2006/main" xmlns:r="http://schemas.openxmlformats.org/officeDocument/2006/relationships" xmlns:p="http://schemas.openxmlformats.org/presentationml/2006/main">
  <p:tag name="NUM" val="11"/>
</p:tagLst>
</file>

<file path=ppt/tags/tag163.xml><?xml version="1.0" encoding="utf-8"?>
<p:tagLst xmlns:a="http://schemas.openxmlformats.org/drawingml/2006/main" xmlns:r="http://schemas.openxmlformats.org/officeDocument/2006/relationships" xmlns:p="http://schemas.openxmlformats.org/presentationml/2006/main">
  <p:tag name="NUM" val="12"/>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4"/>
</p:tagLst>
</file>

<file path=ppt/tags/tag181.xml><?xml version="1.0" encoding="utf-8"?>
<p:tagLst xmlns:a="http://schemas.openxmlformats.org/drawingml/2006/main" xmlns:r="http://schemas.openxmlformats.org/officeDocument/2006/relationships" xmlns:p="http://schemas.openxmlformats.org/presentationml/2006/main">
  <p:tag name="NUM" val="5"/>
</p:tagLst>
</file>

<file path=ppt/tags/tag182.xml><?xml version="1.0" encoding="utf-8"?>
<p:tagLst xmlns:a="http://schemas.openxmlformats.org/drawingml/2006/main" xmlns:r="http://schemas.openxmlformats.org/officeDocument/2006/relationships" xmlns:p="http://schemas.openxmlformats.org/presentationml/2006/main">
  <p:tag name="NUM" val="6"/>
</p:tagLst>
</file>

<file path=ppt/tags/tag183.xml><?xml version="1.0" encoding="utf-8"?>
<p:tagLst xmlns:a="http://schemas.openxmlformats.org/drawingml/2006/main" xmlns:r="http://schemas.openxmlformats.org/officeDocument/2006/relationships" xmlns:p="http://schemas.openxmlformats.org/presentationml/2006/main">
  <p:tag name="NUM" val="7"/>
</p:tagLst>
</file>

<file path=ppt/tags/tag184.xml><?xml version="1.0" encoding="utf-8"?>
<p:tagLst xmlns:a="http://schemas.openxmlformats.org/drawingml/2006/main" xmlns:r="http://schemas.openxmlformats.org/officeDocument/2006/relationships" xmlns:p="http://schemas.openxmlformats.org/presentationml/2006/main">
  <p:tag name="NUM" val="8"/>
</p:tagLst>
</file>

<file path=ppt/tags/tag185.xml><?xml version="1.0" encoding="utf-8"?>
<p:tagLst xmlns:a="http://schemas.openxmlformats.org/drawingml/2006/main" xmlns:r="http://schemas.openxmlformats.org/officeDocument/2006/relationships" xmlns:p="http://schemas.openxmlformats.org/presentationml/2006/main">
  <p:tag name="NUM" val="9"/>
</p:tagLst>
</file>

<file path=ppt/tags/tag186.xml><?xml version="1.0" encoding="utf-8"?>
<p:tagLst xmlns:a="http://schemas.openxmlformats.org/drawingml/2006/main" xmlns:r="http://schemas.openxmlformats.org/officeDocument/2006/relationships" xmlns:p="http://schemas.openxmlformats.org/presentationml/2006/main">
  <p:tag name="NUM" val="10"/>
</p:tagLst>
</file>

<file path=ppt/tags/tag187.xml><?xml version="1.0" encoding="utf-8"?>
<p:tagLst xmlns:a="http://schemas.openxmlformats.org/drawingml/2006/main" xmlns:r="http://schemas.openxmlformats.org/officeDocument/2006/relationships" xmlns:p="http://schemas.openxmlformats.org/presentationml/2006/main">
  <p:tag name="NUM" val="11"/>
</p:tagLst>
</file>

<file path=ppt/tags/tag188.xml><?xml version="1.0" encoding="utf-8"?>
<p:tagLst xmlns:a="http://schemas.openxmlformats.org/drawingml/2006/main" xmlns:r="http://schemas.openxmlformats.org/officeDocument/2006/relationships" xmlns:p="http://schemas.openxmlformats.org/presentationml/2006/main">
  <p:tag name="NUM" val="12"/>
</p:tagLst>
</file>

<file path=ppt/tags/tag189.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14"/>
</p:tagLst>
</file>

<file path=ppt/tags/tag191.xml><?xml version="1.0" encoding="utf-8"?>
<p:tagLst xmlns:a="http://schemas.openxmlformats.org/drawingml/2006/main" xmlns:r="http://schemas.openxmlformats.org/officeDocument/2006/relationships" xmlns:p="http://schemas.openxmlformats.org/presentationml/2006/main">
  <p:tag name="NUM" val="15"/>
</p:tagLst>
</file>

<file path=ppt/tags/tag192.xml><?xml version="1.0" encoding="utf-8"?>
<p:tagLst xmlns:a="http://schemas.openxmlformats.org/drawingml/2006/main" xmlns:r="http://schemas.openxmlformats.org/officeDocument/2006/relationships" xmlns:p="http://schemas.openxmlformats.org/presentationml/2006/main">
  <p:tag name="NUM" val="16"/>
</p:tagLst>
</file>

<file path=ppt/tags/tag193.xml><?xml version="1.0" encoding="utf-8"?>
<p:tagLst xmlns:a="http://schemas.openxmlformats.org/drawingml/2006/main" xmlns:r="http://schemas.openxmlformats.org/officeDocument/2006/relationships" xmlns:p="http://schemas.openxmlformats.org/presentationml/2006/main">
  <p:tag name="NUM" val="17"/>
</p:tagLst>
</file>

<file path=ppt/tags/tag194.xml><?xml version="1.0" encoding="utf-8"?>
<p:tagLst xmlns:a="http://schemas.openxmlformats.org/drawingml/2006/main" xmlns:r="http://schemas.openxmlformats.org/officeDocument/2006/relationships" xmlns:p="http://schemas.openxmlformats.org/presentationml/2006/main">
  <p:tag name="NUM" val="18"/>
</p:tagLst>
</file>

<file path=ppt/tags/tag195.xml><?xml version="1.0" encoding="utf-8"?>
<p:tagLst xmlns:a="http://schemas.openxmlformats.org/drawingml/2006/main" xmlns:r="http://schemas.openxmlformats.org/officeDocument/2006/relationships" xmlns:p="http://schemas.openxmlformats.org/presentationml/2006/main">
  <p:tag name="NUM" val="19"/>
</p:tagLst>
</file>

<file path=ppt/tags/tag196.xml><?xml version="1.0" encoding="utf-8"?>
<p:tagLst xmlns:a="http://schemas.openxmlformats.org/drawingml/2006/main" xmlns:r="http://schemas.openxmlformats.org/officeDocument/2006/relationships" xmlns:p="http://schemas.openxmlformats.org/presentationml/2006/main">
  <p:tag name="NUM" val="20"/>
</p:tagLst>
</file>

<file path=ppt/tags/tag197.xml><?xml version="1.0" encoding="utf-8"?>
<p:tagLst xmlns:a="http://schemas.openxmlformats.org/drawingml/2006/main" xmlns:r="http://schemas.openxmlformats.org/officeDocument/2006/relationships" xmlns:p="http://schemas.openxmlformats.org/presentationml/2006/main">
  <p:tag name="NUM" val="21"/>
</p:tagLst>
</file>

<file path=ppt/tags/tag198.xml><?xml version="1.0" encoding="utf-8"?>
<p:tagLst xmlns:a="http://schemas.openxmlformats.org/drawingml/2006/main" xmlns:r="http://schemas.openxmlformats.org/officeDocument/2006/relationships" xmlns:p="http://schemas.openxmlformats.org/presentationml/2006/main">
  <p:tag name="NUM" val="22"/>
</p:tagLst>
</file>

<file path=ppt/tags/tag199.xml><?xml version="1.0" encoding="utf-8"?>
<p:tagLst xmlns:a="http://schemas.openxmlformats.org/drawingml/2006/main" xmlns:r="http://schemas.openxmlformats.org/officeDocument/2006/relationships" xmlns:p="http://schemas.openxmlformats.org/presentationml/2006/main">
  <p:tag name="NUM" val="2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24"/>
</p:tagLst>
</file>

<file path=ppt/tags/tag201.xml><?xml version="1.0" encoding="utf-8"?>
<p:tagLst xmlns:a="http://schemas.openxmlformats.org/drawingml/2006/main" xmlns:r="http://schemas.openxmlformats.org/officeDocument/2006/relationships" xmlns:p="http://schemas.openxmlformats.org/presentationml/2006/main">
  <p:tag name="NUM" val="25"/>
</p:tagLst>
</file>

<file path=ppt/tags/tag202.xml><?xml version="1.0" encoding="utf-8"?>
<p:tagLst xmlns:a="http://schemas.openxmlformats.org/drawingml/2006/main" xmlns:r="http://schemas.openxmlformats.org/officeDocument/2006/relationships" xmlns:p="http://schemas.openxmlformats.org/presentationml/2006/main">
  <p:tag name="NUM" val="26"/>
</p:tagLst>
</file>

<file path=ppt/tags/tag203.xml><?xml version="1.0" encoding="utf-8"?>
<p:tagLst xmlns:a="http://schemas.openxmlformats.org/drawingml/2006/main" xmlns:r="http://schemas.openxmlformats.org/officeDocument/2006/relationships" xmlns:p="http://schemas.openxmlformats.org/presentationml/2006/main">
  <p:tag name="NUM" val="27"/>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7"/>
</p:tagLst>
</file>

<file path=ppt/tags/tag211.xml><?xml version="1.0" encoding="utf-8"?>
<p:tagLst xmlns:a="http://schemas.openxmlformats.org/drawingml/2006/main" xmlns:r="http://schemas.openxmlformats.org/officeDocument/2006/relationships" xmlns:p="http://schemas.openxmlformats.org/presentationml/2006/main">
  <p:tag name="NUM" val="8"/>
</p:tagLst>
</file>

<file path=ppt/tags/tag212.xml><?xml version="1.0" encoding="utf-8"?>
<p:tagLst xmlns:a="http://schemas.openxmlformats.org/drawingml/2006/main" xmlns:r="http://schemas.openxmlformats.org/officeDocument/2006/relationships" xmlns:p="http://schemas.openxmlformats.org/presentationml/2006/main">
  <p:tag name="NUM" val="9"/>
</p:tagLst>
</file>

<file path=ppt/tags/tag213.xml><?xml version="1.0" encoding="utf-8"?>
<p:tagLst xmlns:a="http://schemas.openxmlformats.org/drawingml/2006/main" xmlns:r="http://schemas.openxmlformats.org/officeDocument/2006/relationships" xmlns:p="http://schemas.openxmlformats.org/presentationml/2006/main">
  <p:tag name="NUM" val="10"/>
</p:tagLst>
</file>

<file path=ppt/tags/tag214.xml><?xml version="1.0" encoding="utf-8"?>
<p:tagLst xmlns:a="http://schemas.openxmlformats.org/drawingml/2006/main" xmlns:r="http://schemas.openxmlformats.org/officeDocument/2006/relationships" xmlns:p="http://schemas.openxmlformats.org/presentationml/2006/main">
  <p:tag name="NUM" val="11"/>
</p:tagLst>
</file>

<file path=ppt/tags/tag215.xml><?xml version="1.0" encoding="utf-8"?>
<p:tagLst xmlns:a="http://schemas.openxmlformats.org/drawingml/2006/main" xmlns:r="http://schemas.openxmlformats.org/officeDocument/2006/relationships" xmlns:p="http://schemas.openxmlformats.org/presentationml/2006/main">
  <p:tag name="NUM" val="12"/>
</p:tagLst>
</file>

<file path=ppt/tags/tag216.xml><?xml version="1.0" encoding="utf-8"?>
<p:tagLst xmlns:a="http://schemas.openxmlformats.org/drawingml/2006/main" xmlns:r="http://schemas.openxmlformats.org/officeDocument/2006/relationships" xmlns:p="http://schemas.openxmlformats.org/presentationml/2006/main">
  <p:tag name="NUM" val="13"/>
</p:tagLst>
</file>

<file path=ppt/tags/tag217.xml><?xml version="1.0" encoding="utf-8"?>
<p:tagLst xmlns:a="http://schemas.openxmlformats.org/drawingml/2006/main" xmlns:r="http://schemas.openxmlformats.org/officeDocument/2006/relationships" xmlns:p="http://schemas.openxmlformats.org/presentationml/2006/main">
  <p:tag name="NUM" val="14"/>
</p:tagLst>
</file>

<file path=ppt/tags/tag218.xml><?xml version="1.0" encoding="utf-8"?>
<p:tagLst xmlns:a="http://schemas.openxmlformats.org/drawingml/2006/main" xmlns:r="http://schemas.openxmlformats.org/officeDocument/2006/relationships" xmlns:p="http://schemas.openxmlformats.org/presentationml/2006/main">
  <p:tag name="NUM" val="15"/>
</p:tagLst>
</file>

<file path=ppt/tags/tag219.xml><?xml version="1.0" encoding="utf-8"?>
<p:tagLst xmlns:a="http://schemas.openxmlformats.org/drawingml/2006/main" xmlns:r="http://schemas.openxmlformats.org/officeDocument/2006/relationships" xmlns:p="http://schemas.openxmlformats.org/presentationml/2006/main">
  <p:tag name="NUM" val="16"/>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20.xml><?xml version="1.0" encoding="utf-8"?>
<p:tagLst xmlns:a="http://schemas.openxmlformats.org/drawingml/2006/main" xmlns:r="http://schemas.openxmlformats.org/officeDocument/2006/relationships" xmlns:p="http://schemas.openxmlformats.org/presentationml/2006/main">
  <p:tag name="NUM" val="17"/>
</p:tagLst>
</file>

<file path=ppt/tags/tag221.xml><?xml version="1.0" encoding="utf-8"?>
<p:tagLst xmlns:a="http://schemas.openxmlformats.org/drawingml/2006/main" xmlns:r="http://schemas.openxmlformats.org/officeDocument/2006/relationships" xmlns:p="http://schemas.openxmlformats.org/presentationml/2006/main">
  <p:tag name="NUM" val="18"/>
</p:tagLst>
</file>

<file path=ppt/tags/tag222.xml><?xml version="1.0" encoding="utf-8"?>
<p:tagLst xmlns:a="http://schemas.openxmlformats.org/drawingml/2006/main" xmlns:r="http://schemas.openxmlformats.org/officeDocument/2006/relationships" xmlns:p="http://schemas.openxmlformats.org/presentationml/2006/main">
  <p:tag name="NUM" val="19"/>
</p:tagLst>
</file>

<file path=ppt/tags/tag223.xml><?xml version="1.0" encoding="utf-8"?>
<p:tagLst xmlns:a="http://schemas.openxmlformats.org/drawingml/2006/main" xmlns:r="http://schemas.openxmlformats.org/officeDocument/2006/relationships" xmlns:p="http://schemas.openxmlformats.org/presentationml/2006/main">
  <p:tag name="NUM" val="20"/>
</p:tagLst>
</file>

<file path=ppt/tags/tag224.xml><?xml version="1.0" encoding="utf-8"?>
<p:tagLst xmlns:a="http://schemas.openxmlformats.org/drawingml/2006/main" xmlns:r="http://schemas.openxmlformats.org/officeDocument/2006/relationships" xmlns:p="http://schemas.openxmlformats.org/presentationml/2006/main">
  <p:tag name="NUM" val="21"/>
</p:tagLst>
</file>

<file path=ppt/tags/tag225.xml><?xml version="1.0" encoding="utf-8"?>
<p:tagLst xmlns:a="http://schemas.openxmlformats.org/drawingml/2006/main" xmlns:r="http://schemas.openxmlformats.org/officeDocument/2006/relationships" xmlns:p="http://schemas.openxmlformats.org/presentationml/2006/main">
  <p:tag name="NUM" val="22"/>
</p:tagLst>
</file>

<file path=ppt/tags/tag226.xml><?xml version="1.0" encoding="utf-8"?>
<p:tagLst xmlns:a="http://schemas.openxmlformats.org/drawingml/2006/main" xmlns:r="http://schemas.openxmlformats.org/officeDocument/2006/relationships" xmlns:p="http://schemas.openxmlformats.org/presentationml/2006/main">
  <p:tag name="NUM" val="23"/>
</p:tagLst>
</file>

<file path=ppt/tags/tag227.xml><?xml version="1.0" encoding="utf-8"?>
<p:tagLst xmlns:a="http://schemas.openxmlformats.org/drawingml/2006/main" xmlns:r="http://schemas.openxmlformats.org/officeDocument/2006/relationships" xmlns:p="http://schemas.openxmlformats.org/presentationml/2006/main">
  <p:tag name="NUM" val="24"/>
</p:tagLst>
</file>

<file path=ppt/tags/tag228.xml><?xml version="1.0" encoding="utf-8"?>
<p:tagLst xmlns:a="http://schemas.openxmlformats.org/drawingml/2006/main" xmlns:r="http://schemas.openxmlformats.org/officeDocument/2006/relationships" xmlns:p="http://schemas.openxmlformats.org/presentationml/2006/main">
  <p:tag name="NUM" val="25"/>
</p:tagLst>
</file>

<file path=ppt/tags/tag229.xml><?xml version="1.0" encoding="utf-8"?>
<p:tagLst xmlns:a="http://schemas.openxmlformats.org/drawingml/2006/main" xmlns:r="http://schemas.openxmlformats.org/officeDocument/2006/relationships" xmlns:p="http://schemas.openxmlformats.org/presentationml/2006/main">
  <p:tag name="NUM" val="26"/>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30.xml><?xml version="1.0" encoding="utf-8"?>
<p:tagLst xmlns:a="http://schemas.openxmlformats.org/drawingml/2006/main" xmlns:r="http://schemas.openxmlformats.org/officeDocument/2006/relationships" xmlns:p="http://schemas.openxmlformats.org/presentationml/2006/main">
  <p:tag name="NUM" val="27"/>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5"/>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40.xml><?xml version="1.0" encoding="utf-8"?>
<p:tagLst xmlns:a="http://schemas.openxmlformats.org/drawingml/2006/main" xmlns:r="http://schemas.openxmlformats.org/officeDocument/2006/relationships" xmlns:p="http://schemas.openxmlformats.org/presentationml/2006/main">
  <p:tag name="NUM" val="6"/>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4"/>
</p:tagLst>
</file>

<file path=ppt/tags/tag245.xml><?xml version="1.0" encoding="utf-8"?>
<p:tagLst xmlns:a="http://schemas.openxmlformats.org/drawingml/2006/main" xmlns:r="http://schemas.openxmlformats.org/officeDocument/2006/relationships" xmlns:p="http://schemas.openxmlformats.org/presentationml/2006/main">
  <p:tag name="NUM" val="5"/>
</p:tagLst>
</file>

<file path=ppt/tags/tag246.xml><?xml version="1.0" encoding="utf-8"?>
<p:tagLst xmlns:a="http://schemas.openxmlformats.org/drawingml/2006/main" xmlns:r="http://schemas.openxmlformats.org/officeDocument/2006/relationships" xmlns:p="http://schemas.openxmlformats.org/presentationml/2006/main">
  <p:tag name="NUM" val="6"/>
</p:tagLst>
</file>

<file path=ppt/tags/tag247.xml><?xml version="1.0" encoding="utf-8"?>
<p:tagLst xmlns:a="http://schemas.openxmlformats.org/drawingml/2006/main" xmlns:r="http://schemas.openxmlformats.org/officeDocument/2006/relationships" xmlns:p="http://schemas.openxmlformats.org/presentationml/2006/main">
  <p:tag name="NUM" val="2"/>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50.xml><?xml version="1.0" encoding="utf-8"?>
<p:tagLst xmlns:a="http://schemas.openxmlformats.org/drawingml/2006/main" xmlns:r="http://schemas.openxmlformats.org/officeDocument/2006/relationships" xmlns:p="http://schemas.openxmlformats.org/presentationml/2006/main">
  <p:tag name="NUM" val="5"/>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5"/>
</p:tagLst>
</file>

<file path=ppt/tags/tag256.xml><?xml version="1.0" encoding="utf-8"?>
<p:tagLst xmlns:a="http://schemas.openxmlformats.org/drawingml/2006/main" xmlns:r="http://schemas.openxmlformats.org/officeDocument/2006/relationships" xmlns:p="http://schemas.openxmlformats.org/presentationml/2006/main">
  <p:tag name="NUM" val="6"/>
</p:tagLst>
</file>

<file path=ppt/tags/tag257.xml><?xml version="1.0" encoding="utf-8"?>
<p:tagLst xmlns:a="http://schemas.openxmlformats.org/drawingml/2006/main" xmlns:r="http://schemas.openxmlformats.org/officeDocument/2006/relationships" xmlns:p="http://schemas.openxmlformats.org/presentationml/2006/main">
  <p:tag name="NUM" val="7"/>
</p:tagLst>
</file>

<file path=ppt/tags/tag258.xml><?xml version="1.0" encoding="utf-8"?>
<p:tagLst xmlns:a="http://schemas.openxmlformats.org/drawingml/2006/main" xmlns:r="http://schemas.openxmlformats.org/officeDocument/2006/relationships" xmlns:p="http://schemas.openxmlformats.org/presentationml/2006/main">
  <p:tag name="NUM" val="8"/>
</p:tagLst>
</file>

<file path=ppt/tags/tag259.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66.xml><?xml version="1.0" encoding="utf-8"?>
<p:tagLst xmlns:a="http://schemas.openxmlformats.org/drawingml/2006/main" xmlns:r="http://schemas.openxmlformats.org/officeDocument/2006/relationships" xmlns:p="http://schemas.openxmlformats.org/presentationml/2006/main">
  <p:tag name="NUM" val="7"/>
</p:tagLst>
</file>

<file path=ppt/tags/tag267.xml><?xml version="1.0" encoding="utf-8"?>
<p:tagLst xmlns:a="http://schemas.openxmlformats.org/drawingml/2006/main" xmlns:r="http://schemas.openxmlformats.org/officeDocument/2006/relationships" xmlns:p="http://schemas.openxmlformats.org/presentationml/2006/main">
  <p:tag name="NUM" val="8"/>
</p:tagLst>
</file>

<file path=ppt/tags/tag268.xml><?xml version="1.0" encoding="utf-8"?>
<p:tagLst xmlns:a="http://schemas.openxmlformats.org/drawingml/2006/main" xmlns:r="http://schemas.openxmlformats.org/officeDocument/2006/relationships" xmlns:p="http://schemas.openxmlformats.org/presentationml/2006/main">
  <p:tag name="NUM" val="9"/>
</p:tagLst>
</file>

<file path=ppt/tags/tag269.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70.xml><?xml version="1.0" encoding="utf-8"?>
<p:tagLst xmlns:a="http://schemas.openxmlformats.org/drawingml/2006/main" xmlns:r="http://schemas.openxmlformats.org/officeDocument/2006/relationships" xmlns:p="http://schemas.openxmlformats.org/presentationml/2006/main">
  <p:tag name="NUM" val="11"/>
</p:tagLst>
</file>

<file path=ppt/tags/tag271.xml><?xml version="1.0" encoding="utf-8"?>
<p:tagLst xmlns:a="http://schemas.openxmlformats.org/drawingml/2006/main" xmlns:r="http://schemas.openxmlformats.org/officeDocument/2006/relationships" xmlns:p="http://schemas.openxmlformats.org/presentationml/2006/main">
  <p:tag name="NUM" val="12"/>
</p:tagLst>
</file>

<file path=ppt/tags/tag272.xml><?xml version="1.0" encoding="utf-8"?>
<p:tagLst xmlns:a="http://schemas.openxmlformats.org/drawingml/2006/main" xmlns:r="http://schemas.openxmlformats.org/officeDocument/2006/relationships" xmlns:p="http://schemas.openxmlformats.org/presentationml/2006/main">
  <p:tag name="NUM" val="13"/>
</p:tagLst>
</file>

<file path=ppt/tags/tag273.xml><?xml version="1.0" encoding="utf-8"?>
<p:tagLst xmlns:a="http://schemas.openxmlformats.org/drawingml/2006/main" xmlns:r="http://schemas.openxmlformats.org/officeDocument/2006/relationships" xmlns:p="http://schemas.openxmlformats.org/presentationml/2006/main">
  <p:tag name="NUM" val="14"/>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80.xml><?xml version="1.0" encoding="utf-8"?>
<p:tagLst xmlns:a="http://schemas.openxmlformats.org/drawingml/2006/main" xmlns:r="http://schemas.openxmlformats.org/officeDocument/2006/relationships" xmlns:p="http://schemas.openxmlformats.org/presentationml/2006/main">
  <p:tag name="NUM" val="7"/>
</p:tagLst>
</file>

<file path=ppt/tags/tag281.xml><?xml version="1.0" encoding="utf-8"?>
<p:tagLst xmlns:a="http://schemas.openxmlformats.org/drawingml/2006/main" xmlns:r="http://schemas.openxmlformats.org/officeDocument/2006/relationships" xmlns:p="http://schemas.openxmlformats.org/presentationml/2006/main">
  <p:tag name="NUM" val="8"/>
</p:tagLst>
</file>

<file path=ppt/tags/tag282.xml><?xml version="1.0" encoding="utf-8"?>
<p:tagLst xmlns:a="http://schemas.openxmlformats.org/drawingml/2006/main" xmlns:r="http://schemas.openxmlformats.org/officeDocument/2006/relationships" xmlns:p="http://schemas.openxmlformats.org/presentationml/2006/main">
  <p:tag name="NUM" val="9"/>
</p:tagLst>
</file>

<file path=ppt/tags/tag283.xml><?xml version="1.0" encoding="utf-8"?>
<p:tagLst xmlns:a="http://schemas.openxmlformats.org/drawingml/2006/main" xmlns:r="http://schemas.openxmlformats.org/officeDocument/2006/relationships" xmlns:p="http://schemas.openxmlformats.org/presentationml/2006/main">
  <p:tag name="NUM" val="10"/>
</p:tagLst>
</file>

<file path=ppt/tags/tag284.xml><?xml version="1.0" encoding="utf-8"?>
<p:tagLst xmlns:a="http://schemas.openxmlformats.org/drawingml/2006/main" xmlns:r="http://schemas.openxmlformats.org/officeDocument/2006/relationships" xmlns:p="http://schemas.openxmlformats.org/presentationml/2006/main">
  <p:tag name="NUM" val="11"/>
</p:tagLst>
</file>

<file path=ppt/tags/tag285.xml><?xml version="1.0" encoding="utf-8"?>
<p:tagLst xmlns:a="http://schemas.openxmlformats.org/drawingml/2006/main" xmlns:r="http://schemas.openxmlformats.org/officeDocument/2006/relationships" xmlns:p="http://schemas.openxmlformats.org/presentationml/2006/main">
  <p:tag name="NUM" val="12"/>
</p:tagLst>
</file>

<file path=ppt/tags/tag286.xml><?xml version="1.0" encoding="utf-8"?>
<p:tagLst xmlns:a="http://schemas.openxmlformats.org/drawingml/2006/main" xmlns:r="http://schemas.openxmlformats.org/officeDocument/2006/relationships" xmlns:p="http://schemas.openxmlformats.org/presentationml/2006/main">
  <p:tag name="NUM" val="13"/>
</p:tagLst>
</file>

<file path=ppt/tags/tag287.xml><?xml version="1.0" encoding="utf-8"?>
<p:tagLst xmlns:a="http://schemas.openxmlformats.org/drawingml/2006/main" xmlns:r="http://schemas.openxmlformats.org/officeDocument/2006/relationships" xmlns:p="http://schemas.openxmlformats.org/presentationml/2006/main">
  <p:tag name="NUM" val="14"/>
</p:tagLst>
</file>

<file path=ppt/tags/tag288.xml><?xml version="1.0" encoding="utf-8"?>
<p:tagLst xmlns:a="http://schemas.openxmlformats.org/drawingml/2006/main" xmlns:r="http://schemas.openxmlformats.org/officeDocument/2006/relationships" xmlns:p="http://schemas.openxmlformats.org/presentationml/2006/main">
  <p:tag name="NUM" val="15"/>
</p:tagLst>
</file>

<file path=ppt/tags/tag289.xml><?xml version="1.0" encoding="utf-8"?>
<p:tagLst xmlns:a="http://schemas.openxmlformats.org/drawingml/2006/main" xmlns:r="http://schemas.openxmlformats.org/officeDocument/2006/relationships" xmlns:p="http://schemas.openxmlformats.org/presentationml/2006/main">
  <p:tag name="NUM" val="16"/>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290.xml><?xml version="1.0" encoding="utf-8"?>
<p:tagLst xmlns:a="http://schemas.openxmlformats.org/drawingml/2006/main" xmlns:r="http://schemas.openxmlformats.org/officeDocument/2006/relationships" xmlns:p="http://schemas.openxmlformats.org/presentationml/2006/main">
  <p:tag name="NUM" val="17"/>
</p:tagLst>
</file>

<file path=ppt/tags/tag291.xml><?xml version="1.0" encoding="utf-8"?>
<p:tagLst xmlns:a="http://schemas.openxmlformats.org/drawingml/2006/main" xmlns:r="http://schemas.openxmlformats.org/officeDocument/2006/relationships" xmlns:p="http://schemas.openxmlformats.org/presentationml/2006/main">
  <p:tag name="NUM" val="2"/>
</p:tagLst>
</file>

<file path=ppt/tags/tag292.xml><?xml version="1.0" encoding="utf-8"?>
<p:tagLst xmlns:a="http://schemas.openxmlformats.org/drawingml/2006/main" xmlns:r="http://schemas.openxmlformats.org/officeDocument/2006/relationships" xmlns:p="http://schemas.openxmlformats.org/presentationml/2006/main">
  <p:tag name="NUM" val="3"/>
</p:tagLst>
</file>

<file path=ppt/tags/tag293.xml><?xml version="1.0" encoding="utf-8"?>
<p:tagLst xmlns:a="http://schemas.openxmlformats.org/drawingml/2006/main" xmlns:r="http://schemas.openxmlformats.org/officeDocument/2006/relationships" xmlns:p="http://schemas.openxmlformats.org/presentationml/2006/main">
  <p:tag name="NUM" val="4"/>
</p:tagLst>
</file>

<file path=ppt/tags/tag294.xml><?xml version="1.0" encoding="utf-8"?>
<p:tagLst xmlns:a="http://schemas.openxmlformats.org/drawingml/2006/main" xmlns:r="http://schemas.openxmlformats.org/officeDocument/2006/relationships" xmlns:p="http://schemas.openxmlformats.org/presentationml/2006/main">
  <p:tag name="NUM" val="5"/>
</p:tagLst>
</file>

<file path=ppt/tags/tag295.xml><?xml version="1.0" encoding="utf-8"?>
<p:tagLst xmlns:a="http://schemas.openxmlformats.org/drawingml/2006/main" xmlns:r="http://schemas.openxmlformats.org/officeDocument/2006/relationships" xmlns:p="http://schemas.openxmlformats.org/presentationml/2006/main">
  <p:tag name="NUM" val="6"/>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3"/>
</p:tagLst>
</file>

<file path=ppt/tags/tag29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01.xml><?xml version="1.0" encoding="utf-8"?>
<p:tagLst xmlns:a="http://schemas.openxmlformats.org/drawingml/2006/main" xmlns:r="http://schemas.openxmlformats.org/officeDocument/2006/relationships" xmlns:p="http://schemas.openxmlformats.org/presentationml/2006/main">
  <p:tag name="NUM" val="2"/>
</p:tagLst>
</file>

<file path=ppt/tags/tag302.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4.xml><?xml version="1.0" encoding="utf-8"?>
<p:tagLst xmlns:a="http://schemas.openxmlformats.org/drawingml/2006/main" xmlns:r="http://schemas.openxmlformats.org/officeDocument/2006/relationships" xmlns:p="http://schemas.openxmlformats.org/presentationml/2006/main">
  <p:tag name="NUM" val="16"/>
</p:tagLst>
</file>

<file path=ppt/tags/tag35.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18"/>
</p:tagLst>
</file>

<file path=ppt/tags/tag37.xml><?xml version="1.0" encoding="utf-8"?>
<p:tagLst xmlns:a="http://schemas.openxmlformats.org/drawingml/2006/main" xmlns:r="http://schemas.openxmlformats.org/officeDocument/2006/relationships" xmlns:p="http://schemas.openxmlformats.org/presentationml/2006/main">
  <p:tag name="NUM" val="19"/>
</p:tagLst>
</file>

<file path=ppt/tags/tag38.xml><?xml version="1.0" encoding="utf-8"?>
<p:tagLst xmlns:a="http://schemas.openxmlformats.org/drawingml/2006/main" xmlns:r="http://schemas.openxmlformats.org/officeDocument/2006/relationships" xmlns:p="http://schemas.openxmlformats.org/presentationml/2006/main">
  <p:tag name="NUM" val="20"/>
</p:tagLst>
</file>

<file path=ppt/tags/tag39.xml><?xml version="1.0" encoding="utf-8"?>
<p:tagLst xmlns:a="http://schemas.openxmlformats.org/drawingml/2006/main" xmlns:r="http://schemas.openxmlformats.org/officeDocument/2006/relationships" xmlns:p="http://schemas.openxmlformats.org/presentationml/2006/main">
  <p:tag name="NUM" val="2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2"/>
</p:tagLst>
</file>

<file path=ppt/tags/tag41.xml><?xml version="1.0" encoding="utf-8"?>
<p:tagLst xmlns:a="http://schemas.openxmlformats.org/drawingml/2006/main" xmlns:r="http://schemas.openxmlformats.org/officeDocument/2006/relationships" xmlns:p="http://schemas.openxmlformats.org/presentationml/2006/main">
  <p:tag name="NUM" val="23"/>
</p:tagLst>
</file>

<file path=ppt/tags/tag42.xml><?xml version="1.0" encoding="utf-8"?>
<p:tagLst xmlns:a="http://schemas.openxmlformats.org/drawingml/2006/main" xmlns:r="http://schemas.openxmlformats.org/officeDocument/2006/relationships" xmlns:p="http://schemas.openxmlformats.org/presentationml/2006/main">
  <p:tag name="NUM" val="24"/>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1"/>
</p:tagLst>
</file>

<file path=ppt/tags/tag54.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5"/>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8"/>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11"/>
</p:tagLst>
</file>

<file path=ppt/tags/tag79.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3"/>
</p:tagLst>
</file>

<file path=ppt/tags/tag81.xml><?xml version="1.0" encoding="utf-8"?>
<p:tagLst xmlns:a="http://schemas.openxmlformats.org/drawingml/2006/main" xmlns:r="http://schemas.openxmlformats.org/officeDocument/2006/relationships" xmlns:p="http://schemas.openxmlformats.org/presentationml/2006/main">
  <p:tag name="NUM" val="14"/>
</p:tagLst>
</file>

<file path=ppt/tags/tag82.xml><?xml version="1.0" encoding="utf-8"?>
<p:tagLst xmlns:a="http://schemas.openxmlformats.org/drawingml/2006/main" xmlns:r="http://schemas.openxmlformats.org/officeDocument/2006/relationships" xmlns:p="http://schemas.openxmlformats.org/presentationml/2006/main">
  <p:tag name="NUM" val="15"/>
</p:tagLst>
</file>

<file path=ppt/tags/tag83.xml><?xml version="1.0" encoding="utf-8"?>
<p:tagLst xmlns:a="http://schemas.openxmlformats.org/drawingml/2006/main" xmlns:r="http://schemas.openxmlformats.org/officeDocument/2006/relationships" xmlns:p="http://schemas.openxmlformats.org/presentationml/2006/main">
  <p:tag name="NUM" val="16"/>
</p:tagLst>
</file>

<file path=ppt/tags/tag84.xml><?xml version="1.0" encoding="utf-8"?>
<p:tagLst xmlns:a="http://schemas.openxmlformats.org/drawingml/2006/main" xmlns:r="http://schemas.openxmlformats.org/officeDocument/2006/relationships" xmlns:p="http://schemas.openxmlformats.org/presentationml/2006/main">
  <p:tag name="NUM" val="17"/>
</p:tagLst>
</file>

<file path=ppt/tags/tag85.xml><?xml version="1.0" encoding="utf-8"?>
<p:tagLst xmlns:a="http://schemas.openxmlformats.org/drawingml/2006/main" xmlns:r="http://schemas.openxmlformats.org/officeDocument/2006/relationships" xmlns:p="http://schemas.openxmlformats.org/presentationml/2006/main">
  <p:tag name="NUM" val="18"/>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43685</TotalTime>
  <Words>4477</Words>
  <Application>Microsoft Office PowerPoint</Application>
  <PresentationFormat>Grand écran</PresentationFormat>
  <Paragraphs>961</Paragraphs>
  <Slides>33</Slides>
  <Notes>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33</vt:i4>
      </vt:variant>
    </vt:vector>
  </HeadingPairs>
  <TitlesOfParts>
    <vt:vector size="41" baseType="lpstr">
      <vt:lpstr>Arial</vt:lpstr>
      <vt:lpstr>Batang</vt:lpstr>
      <vt:lpstr>Calibri</vt:lpstr>
      <vt:lpstr>Myriad Pro</vt:lpstr>
      <vt:lpstr>Times New Roman</vt:lpstr>
      <vt:lpstr>Wingdings</vt:lpstr>
      <vt:lpstr>Office Theme</vt:lpstr>
      <vt:lpstr>1_Office Theme</vt:lpstr>
      <vt:lpstr>Présentation du simulateur de récupération d’énergie résiduelle pour le secteur minier</vt:lpstr>
      <vt:lpstr>Table des matières</vt:lpstr>
      <vt:lpstr>1. Introduction Quelle est la problématique et l'opportunité ?</vt:lpstr>
      <vt:lpstr>1. Introduction Fondement de la récupération de l’énergie résiduelle</vt:lpstr>
      <vt:lpstr>1. Introduction Exemple de récupération d’énergie entre deux systèmes</vt:lpstr>
      <vt:lpstr>1. Introduction Équipement utilisé en récupération de l’énergie</vt:lpstr>
      <vt:lpstr>1. Introduction Problématique de la récupération d’énergie résiduelle</vt:lpstr>
      <vt:lpstr>2. Fonctionnement du simulateur Objectif du simulateur et schéma fonctionnel</vt:lpstr>
      <vt:lpstr>2. Fonctionnement du simulateur Caractéristique du simulateur</vt:lpstr>
      <vt:lpstr>2. Fonctionnement du simulateur Type de système « source » et « charge » considérés par le simulateur</vt:lpstr>
      <vt:lpstr>2. Fonctionnement du simulateur Méthodologie d’analyse du simulateur</vt:lpstr>
      <vt:lpstr>3. Paramètres d’entrées et sorties du simulateur Paramètres d’entrées du système « source » de type 1</vt:lpstr>
      <vt:lpstr>3. Paramètres d’entrées et sorties du simulateur Paramètres d’entrées des systèmes « source » de type 2 et 3</vt:lpstr>
      <vt:lpstr>3. Paramètres d’entrées et sorties du simulateur Paramètre d’entrée des systèmes « source » de type 4</vt:lpstr>
      <vt:lpstr>3. Paramètres d’entrées et sorties du simulateur Paramètres d’entrées des systèmes « charge » de type 1 et 2  </vt:lpstr>
      <vt:lpstr>3. Paramètres d’entrées et sorties du simulateur Paramètre d’entrée des systèmes « charge » type  3</vt:lpstr>
      <vt:lpstr>3. Paramètres d’entrées et sorties du simulateur Paramètres d’entrée associés au transfert d’énergie</vt:lpstr>
      <vt:lpstr>3. Paramètres d’entrées et sorties du simulateur Paramètres d’entrée associés au réseau caloporteur</vt:lpstr>
      <vt:lpstr>3. Paramètres d’entrées et sorties du simulateur Exemple de résultat du simulateur et blocs d’information</vt:lpstr>
      <vt:lpstr>4. Exemple de simulation Exemple d’Infrastructure minière - Éléonore de Newmont </vt:lpstr>
      <vt:lpstr>4. Exemple de simulation Condition météo du site - Éléonore</vt:lpstr>
      <vt:lpstr>4. Exemple de simulation Systèmes disponibles sur le site minier</vt:lpstr>
      <vt:lpstr>4. Exemple de simulation Énergie disponible ou consommée par les systèmes</vt:lpstr>
      <vt:lpstr>4. Exemple de simulation  Transfère d’énergie entre les systèmes QS1_EP et QC2B  et effet du « NTU » des échangeurs </vt:lpstr>
      <vt:lpstr>4. Exemple de simulation Performance du réseau caloporteur et effet de la conduite principale</vt:lpstr>
      <vt:lpstr>5. Exemple de simulation  Ajout du système « charge » (QC3) et effet de la thermopompe </vt:lpstr>
      <vt:lpstr>4. Exemple de simulation  Système disponible pour les associations</vt:lpstr>
      <vt:lpstr>4. Exemple de simulation Limitation du transfert d’énergie pendant l’année </vt:lpstr>
      <vt:lpstr>4. Exemple de simulation Combinaison possible pour le projet de récupération d’énergie</vt:lpstr>
      <vt:lpstr>5. Exemple de simulation Dimensionnement préliminaire des nouveaux équipements de la combinaison retenue </vt:lpstr>
      <vt:lpstr>5. Exemple de simulation  Transfère d’énergie entre les systèmes pour la combinaison retenue </vt:lpstr>
      <vt:lpstr>5. Étapes à venir</vt:lpstr>
      <vt:lpstr>Contact et information</vt:lpstr>
    </vt:vector>
  </TitlesOfParts>
  <Company>NRCAN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Allard User</dc:creator>
  <cp:lastModifiedBy>Germain, Yan</cp:lastModifiedBy>
  <cp:revision>1098</cp:revision>
  <cp:lastPrinted>2019-03-21T12:36:50Z</cp:lastPrinted>
  <dcterms:created xsi:type="dcterms:W3CDTF">2014-03-06T19:58:48Z</dcterms:created>
  <dcterms:modified xsi:type="dcterms:W3CDTF">2021-10-20T19:59:25Z</dcterms:modified>
</cp:coreProperties>
</file>