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36"/>
  </p:notesMasterIdLst>
  <p:handoutMasterIdLst>
    <p:handoutMasterId r:id="rId37"/>
  </p:handoutMasterIdLst>
  <p:sldIdLst>
    <p:sldId id="256" r:id="rId3"/>
    <p:sldId id="257" r:id="rId4"/>
    <p:sldId id="483" r:id="rId5"/>
    <p:sldId id="380" r:id="rId6"/>
    <p:sldId id="433" r:id="rId7"/>
    <p:sldId id="432" r:id="rId8"/>
    <p:sldId id="434" r:id="rId9"/>
    <p:sldId id="480" r:id="rId10"/>
    <p:sldId id="441" r:id="rId11"/>
    <p:sldId id="425" r:id="rId12"/>
    <p:sldId id="437" r:id="rId13"/>
    <p:sldId id="474" r:id="rId14"/>
    <p:sldId id="475" r:id="rId15"/>
    <p:sldId id="476" r:id="rId16"/>
    <p:sldId id="477" r:id="rId17"/>
    <p:sldId id="478" r:id="rId18"/>
    <p:sldId id="479" r:id="rId19"/>
    <p:sldId id="451" r:id="rId20"/>
    <p:sldId id="440" r:id="rId21"/>
    <p:sldId id="396" r:id="rId22"/>
    <p:sldId id="455" r:id="rId23"/>
    <p:sldId id="371" r:id="rId24"/>
    <p:sldId id="481" r:id="rId25"/>
    <p:sldId id="458" r:id="rId26"/>
    <p:sldId id="464" r:id="rId27"/>
    <p:sldId id="471" r:id="rId28"/>
    <p:sldId id="472" r:id="rId29"/>
    <p:sldId id="461" r:id="rId30"/>
    <p:sldId id="467" r:id="rId31"/>
    <p:sldId id="469" r:id="rId32"/>
    <p:sldId id="473" r:id="rId33"/>
    <p:sldId id="314" r:id="rId34"/>
    <p:sldId id="430" r:id="rId35"/>
  </p:sldIdLst>
  <p:sldSz cx="12192000" cy="6858000"/>
  <p:notesSz cx="7023100" cy="9309100"/>
  <p:custDataLst>
    <p:tags r:id="rId38"/>
  </p:custDataLst>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main, Yan" initials="GY" lastIdx="2" clrIdx="0">
    <p:extLst>
      <p:ext uri="{19B8F6BF-5375-455C-9EA6-DF929625EA0E}">
        <p15:presenceInfo xmlns:p15="http://schemas.microsoft.com/office/powerpoint/2012/main" userId="S-1-5-21-66081788-462978661-1268862865-271282" providerId="AD"/>
      </p:ext>
    </p:extLst>
  </p:cmAuthor>
  <p:cmAuthor id="2" name="Levesque, Michelle" initials="LM" lastIdx="25" clrIdx="1">
    <p:extLst>
      <p:ext uri="{19B8F6BF-5375-455C-9EA6-DF929625EA0E}">
        <p15:presenceInfo xmlns:p15="http://schemas.microsoft.com/office/powerpoint/2012/main" userId="S-1-5-21-66081788-462978661-1268862865-2729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97B"/>
    <a:srgbClr val="95B3D7"/>
    <a:srgbClr val="E8241C"/>
    <a:srgbClr val="01751D"/>
    <a:srgbClr val="0FC189"/>
    <a:srgbClr val="E3FED0"/>
    <a:srgbClr val="306120"/>
    <a:srgbClr val="C35D08"/>
    <a:srgbClr val="A3C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982" autoAdjust="0"/>
  </p:normalViewPr>
  <p:slideViewPr>
    <p:cSldViewPr snapToGrid="0" snapToObjects="1">
      <p:cViewPr varScale="1">
        <p:scale>
          <a:sx n="112" d="100"/>
          <a:sy n="112" d="100"/>
        </p:scale>
        <p:origin x="516" y="9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43131" cy="464818"/>
          </a:xfrm>
          <a:prstGeom prst="rect">
            <a:avLst/>
          </a:prstGeom>
        </p:spPr>
        <p:txBody>
          <a:bodyPr vert="horz" lIns="93282" tIns="46643" rIns="93282" bIns="4664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8380" y="0"/>
            <a:ext cx="3043131" cy="464818"/>
          </a:xfrm>
          <a:prstGeom prst="rect">
            <a:avLst/>
          </a:prstGeom>
        </p:spPr>
        <p:txBody>
          <a:bodyPr vert="horz" lIns="93282" tIns="46643" rIns="93282" bIns="46643" rtlCol="0"/>
          <a:lstStyle>
            <a:lvl1pPr algn="r" fontAlgn="auto">
              <a:spcBef>
                <a:spcPts val="0"/>
              </a:spcBef>
              <a:spcAft>
                <a:spcPts val="0"/>
              </a:spcAft>
              <a:defRPr sz="1200">
                <a:latin typeface="+mn-lt"/>
                <a:cs typeface="+mn-cs"/>
              </a:defRPr>
            </a:lvl1pPr>
          </a:lstStyle>
          <a:p>
            <a:pPr>
              <a:defRPr/>
            </a:pPr>
            <a:fld id="{2CF6B2CB-BDEC-4948-ADBC-FB1D4BC6C052}" type="datetimeFigureOut">
              <a:rPr lang="en-US"/>
              <a:pPr>
                <a:defRPr/>
              </a:pPr>
              <a:t>10/20/2021</a:t>
            </a:fld>
            <a:endParaRPr lang="en-US"/>
          </a:p>
        </p:txBody>
      </p:sp>
      <p:sp>
        <p:nvSpPr>
          <p:cNvPr id="4" name="Footer Placeholder 3"/>
          <p:cNvSpPr>
            <a:spLocks noGrp="1"/>
          </p:cNvSpPr>
          <p:nvPr>
            <p:ph type="ftr" sz="quarter" idx="2"/>
          </p:nvPr>
        </p:nvSpPr>
        <p:spPr>
          <a:xfrm>
            <a:off x="4" y="8842691"/>
            <a:ext cx="3043131" cy="464818"/>
          </a:xfrm>
          <a:prstGeom prst="rect">
            <a:avLst/>
          </a:prstGeom>
        </p:spPr>
        <p:txBody>
          <a:bodyPr vert="horz" lIns="93282" tIns="46643" rIns="93282" bIns="46643"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8380" y="8842691"/>
            <a:ext cx="3043131" cy="464818"/>
          </a:xfrm>
          <a:prstGeom prst="rect">
            <a:avLst/>
          </a:prstGeom>
        </p:spPr>
        <p:txBody>
          <a:bodyPr vert="horz" lIns="93282" tIns="46643" rIns="93282" bIns="46643" rtlCol="0" anchor="b"/>
          <a:lstStyle>
            <a:lvl1pPr algn="r" fontAlgn="auto">
              <a:spcBef>
                <a:spcPts val="0"/>
              </a:spcBef>
              <a:spcAft>
                <a:spcPts val="0"/>
              </a:spcAft>
              <a:defRPr sz="1200">
                <a:latin typeface="+mn-lt"/>
                <a:cs typeface="+mn-cs"/>
              </a:defRPr>
            </a:lvl1pPr>
          </a:lstStyle>
          <a:p>
            <a:pPr>
              <a:defRPr/>
            </a:pPr>
            <a:fld id="{779963E1-7CE3-4305-87A2-10BCC05B93F2}" type="slidenum">
              <a:rPr/>
              <a:pPr>
                <a:defRPr/>
              </a:pPr>
              <a:t>‹#›</a:t>
            </a:fld>
            <a:endParaRPr lang="en-US"/>
          </a:p>
        </p:txBody>
      </p:sp>
    </p:spTree>
    <p:extLst>
      <p:ext uri="{BB962C8B-B14F-4D97-AF65-F5344CB8AC3E}">
        <p14:creationId xmlns:p14="http://schemas.microsoft.com/office/powerpoint/2010/main" val="1616130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0"/>
            <a:ext cx="3043131" cy="464818"/>
          </a:xfrm>
          <a:prstGeom prst="rect">
            <a:avLst/>
          </a:prstGeom>
        </p:spPr>
        <p:txBody>
          <a:bodyPr vert="horz" lIns="91688" tIns="45844" rIns="91688" bIns="45844" rtlCol="0"/>
          <a:lstStyle>
            <a:lvl1pPr algn="l">
              <a:defRPr sz="1200"/>
            </a:lvl1pPr>
          </a:lstStyle>
          <a:p>
            <a:endParaRPr lang="fr-CA"/>
          </a:p>
        </p:txBody>
      </p:sp>
      <p:sp>
        <p:nvSpPr>
          <p:cNvPr id="3" name="Espace réservé de la date 2"/>
          <p:cNvSpPr>
            <a:spLocks noGrp="1"/>
          </p:cNvSpPr>
          <p:nvPr>
            <p:ph type="dt" idx="1"/>
          </p:nvPr>
        </p:nvSpPr>
        <p:spPr>
          <a:xfrm>
            <a:off x="3978380" y="0"/>
            <a:ext cx="3043131" cy="464818"/>
          </a:xfrm>
          <a:prstGeom prst="rect">
            <a:avLst/>
          </a:prstGeom>
        </p:spPr>
        <p:txBody>
          <a:bodyPr vert="horz" lIns="91688" tIns="45844" rIns="91688" bIns="45844" rtlCol="0"/>
          <a:lstStyle>
            <a:lvl1pPr algn="r">
              <a:defRPr sz="1200"/>
            </a:lvl1pPr>
          </a:lstStyle>
          <a:p>
            <a:fld id="{6373C951-AAE6-4C7B-93E6-17FAEC087F4F}" type="datetimeFigureOut">
              <a:rPr lang="fr-CA" smtClean="0"/>
              <a:t>2021-10-20</a:t>
            </a:fld>
            <a:endParaRPr lang="fr-CA"/>
          </a:p>
        </p:txBody>
      </p:sp>
      <p:sp>
        <p:nvSpPr>
          <p:cNvPr id="4" name="Espace réservé de l'image des diapositives 3"/>
          <p:cNvSpPr>
            <a:spLocks noGrp="1" noRot="1" noChangeAspect="1"/>
          </p:cNvSpPr>
          <p:nvPr>
            <p:ph type="sldImg" idx="2"/>
          </p:nvPr>
        </p:nvSpPr>
        <p:spPr>
          <a:xfrm>
            <a:off x="409575" y="698500"/>
            <a:ext cx="6205538" cy="3490913"/>
          </a:xfrm>
          <a:prstGeom prst="rect">
            <a:avLst/>
          </a:prstGeom>
          <a:noFill/>
          <a:ln w="12700">
            <a:solidFill>
              <a:prstClr val="black"/>
            </a:solidFill>
          </a:ln>
        </p:spPr>
        <p:txBody>
          <a:bodyPr vert="horz" lIns="91688" tIns="45844" rIns="91688" bIns="45844" rtlCol="0" anchor="ctr"/>
          <a:lstStyle/>
          <a:p>
            <a:endParaRPr lang="fr-CA"/>
          </a:p>
        </p:txBody>
      </p:sp>
      <p:sp>
        <p:nvSpPr>
          <p:cNvPr id="5" name="Espace réservé des commentaires 4"/>
          <p:cNvSpPr>
            <a:spLocks noGrp="1"/>
          </p:cNvSpPr>
          <p:nvPr>
            <p:ph type="body" sz="quarter" idx="3"/>
          </p:nvPr>
        </p:nvSpPr>
        <p:spPr>
          <a:xfrm>
            <a:off x="702632" y="4422145"/>
            <a:ext cx="5617843" cy="4188140"/>
          </a:xfrm>
          <a:prstGeom prst="rect">
            <a:avLst/>
          </a:prstGeom>
        </p:spPr>
        <p:txBody>
          <a:bodyPr vert="horz" lIns="91688" tIns="45844" rIns="91688" bIns="4584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4" y="8842691"/>
            <a:ext cx="3043131" cy="464818"/>
          </a:xfrm>
          <a:prstGeom prst="rect">
            <a:avLst/>
          </a:prstGeom>
        </p:spPr>
        <p:txBody>
          <a:bodyPr vert="horz" lIns="91688" tIns="45844" rIns="91688" bIns="45844"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380" y="8842691"/>
            <a:ext cx="3043131" cy="464818"/>
          </a:xfrm>
          <a:prstGeom prst="rect">
            <a:avLst/>
          </a:prstGeom>
        </p:spPr>
        <p:txBody>
          <a:bodyPr vert="horz" lIns="91688" tIns="45844" rIns="91688" bIns="45844" rtlCol="0" anchor="b"/>
          <a:lstStyle>
            <a:lvl1pPr algn="r">
              <a:defRPr sz="1200"/>
            </a:lvl1pPr>
          </a:lstStyle>
          <a:p>
            <a:fld id="{EE83549B-C4A6-4A94-B6CC-14724814D530}" type="slidenum">
              <a:rPr lang="fr-CA" smtClean="0"/>
              <a:t>‹#›</a:t>
            </a:fld>
            <a:endParaRPr lang="fr-CA"/>
          </a:p>
        </p:txBody>
      </p:sp>
    </p:spTree>
    <p:extLst>
      <p:ext uri="{BB962C8B-B14F-4D97-AF65-F5344CB8AC3E}">
        <p14:creationId xmlns:p14="http://schemas.microsoft.com/office/powerpoint/2010/main" val="37693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3549B-C4A6-4A94-B6CC-14724814D530}" type="slidenum">
              <a:rPr lang="fr-CA" smtClean="0"/>
              <a:t>19</a:t>
            </a:fld>
            <a:endParaRPr lang="fr-CA"/>
          </a:p>
        </p:txBody>
      </p:sp>
    </p:spTree>
    <p:extLst>
      <p:ext uri="{BB962C8B-B14F-4D97-AF65-F5344CB8AC3E}">
        <p14:creationId xmlns:p14="http://schemas.microsoft.com/office/powerpoint/2010/main" val="419196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3549B-C4A6-4A94-B6CC-14724814D530}" type="slidenum">
              <a:rPr lang="fr-CA" smtClean="0"/>
              <a:t>21</a:t>
            </a:fld>
            <a:endParaRPr lang="fr-CA"/>
          </a:p>
        </p:txBody>
      </p:sp>
    </p:spTree>
    <p:extLst>
      <p:ext uri="{BB962C8B-B14F-4D97-AF65-F5344CB8AC3E}">
        <p14:creationId xmlns:p14="http://schemas.microsoft.com/office/powerpoint/2010/main" val="1837980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MMS_blue template_f.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lvl1pPr algn="ctr">
              <a:defRPr>
                <a:solidFill>
                  <a:schemeClr val="tx1"/>
                </a:solidFill>
              </a:defRPr>
            </a:lvl1pPr>
          </a:lstStyle>
          <a:p>
            <a:r>
              <a:rPr lang="x-none"/>
              <a:t>Click to edit Master title style</a:t>
            </a:r>
            <a:endParaRPr lang="en-US"/>
          </a:p>
        </p:txBody>
      </p:sp>
      <p:sp>
        <p:nvSpPr>
          <p:cNvPr id="3" name="Subtitle 2"/>
          <p:cNvSpPr>
            <a:spLocks noGrp="1"/>
          </p:cNvSpPr>
          <p:nvPr>
            <p:ph type="subTitle" idx="1"/>
          </p:nvPr>
        </p:nvSpPr>
        <p:spPr>
          <a:xfrm>
            <a:off x="1828800" y="360045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Tree>
    <p:extLst>
      <p:ext uri="{BB962C8B-B14F-4D97-AF65-F5344CB8AC3E}">
        <p14:creationId xmlns:p14="http://schemas.microsoft.com/office/powerpoint/2010/main" val="197495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1071628A-80D1-4603-AFAC-564672B5FFBF}" type="datetime1">
              <a:rPr lang="en-US" smtClean="0"/>
              <a:t>10/20/2021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AD3B320A-6D63-4AC2-BE57-31137DC65F89}" type="slidenum">
              <a:rPr/>
              <a:pPr>
                <a:defRPr/>
              </a:pPr>
              <a:t>‹#›</a:t>
            </a:fld>
            <a:endParaRPr lang="en-US"/>
          </a:p>
        </p:txBody>
      </p:sp>
    </p:spTree>
    <p:extLst>
      <p:ext uri="{BB962C8B-B14F-4D97-AF65-F5344CB8AC3E}">
        <p14:creationId xmlns:p14="http://schemas.microsoft.com/office/powerpoint/2010/main" val="3970550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10FDFD5E-235D-40B5-B3DF-55CEF8B6B5DD}" type="datetime1">
              <a:rPr lang="en-US" smtClean="0"/>
              <a:t>10/20/2021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78FA94AE-A2C2-4FA3-96EF-76AE7F492206}" type="slidenum">
              <a:rPr/>
              <a:pPr>
                <a:defRPr/>
              </a:pPr>
              <a:t>‹#›</a:t>
            </a:fld>
            <a:endParaRPr lang="en-US"/>
          </a:p>
        </p:txBody>
      </p:sp>
    </p:spTree>
    <p:extLst>
      <p:ext uri="{BB962C8B-B14F-4D97-AF65-F5344CB8AC3E}">
        <p14:creationId xmlns:p14="http://schemas.microsoft.com/office/powerpoint/2010/main" val="387126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descr="MPMO_blue template_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lvl1pPr algn="ctr">
              <a:defRPr>
                <a:solidFill>
                  <a:schemeClr val="tx1"/>
                </a:solidFill>
              </a:defRPr>
            </a:lvl1pPr>
          </a:lstStyle>
          <a:p>
            <a:r>
              <a:rPr lang="x-none"/>
              <a:t>Click to edit Master title style</a:t>
            </a:r>
            <a:endParaRPr lang="en-US"/>
          </a:p>
        </p:txBody>
      </p:sp>
      <p:sp>
        <p:nvSpPr>
          <p:cNvPr id="3" name="Subtitle 2"/>
          <p:cNvSpPr>
            <a:spLocks noGrp="1"/>
          </p:cNvSpPr>
          <p:nvPr>
            <p:ph type="subTitle" idx="1"/>
          </p:nvPr>
        </p:nvSpPr>
        <p:spPr>
          <a:xfrm>
            <a:off x="1828800" y="3600450"/>
            <a:ext cx="85344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Tree>
    <p:extLst>
      <p:ext uri="{BB962C8B-B14F-4D97-AF65-F5344CB8AC3E}">
        <p14:creationId xmlns:p14="http://schemas.microsoft.com/office/powerpoint/2010/main" val="1612864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x-none"/>
              <a:t>Click to edit Master title style</a:t>
            </a:r>
            <a:endParaRPr lang="en-US"/>
          </a:p>
        </p:txBody>
      </p:sp>
      <p:sp>
        <p:nvSpPr>
          <p:cNvPr id="3" name="Content Placeholder 2"/>
          <p:cNvSpPr>
            <a:spLocks noGrp="1"/>
          </p:cNvSpPr>
          <p:nvPr>
            <p:ph idx="1"/>
          </p:nvPr>
        </p:nvSpPr>
        <p:spPr/>
        <p:txBody>
          <a:bodyPr/>
          <a:lstStyle>
            <a:lvl1pPr>
              <a:buClr>
                <a:srgbClr val="486879"/>
              </a:buClr>
              <a:buFont typeface="Wingdings" charset="2"/>
              <a:buChar char="§"/>
              <a:defRPr/>
            </a:lvl1pPr>
            <a:lvl2pPr>
              <a:buClr>
                <a:srgbClr val="486879"/>
              </a:buClr>
              <a:buFont typeface="Wingdings" charset="2"/>
              <a:buChar char="§"/>
              <a:defRPr/>
            </a:lvl2pPr>
            <a:lvl3pPr>
              <a:buClr>
                <a:srgbClr val="486879"/>
              </a:buClr>
              <a:buFont typeface="Wingdings" charset="2"/>
              <a:buChar char="§"/>
              <a:defRPr/>
            </a:lvl3pPr>
            <a:lvl4pPr>
              <a:buClr>
                <a:srgbClr val="486879"/>
              </a:buClr>
              <a:buFont typeface="Wingdings" charset="2"/>
              <a:buChar char="§"/>
              <a:defRPr/>
            </a:lvl4pPr>
            <a:lvl5pPr>
              <a:buClr>
                <a:srgbClr val="486879"/>
              </a:buClr>
              <a:buFont typeface="Wingdings" charset="2"/>
              <a:buChar cha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3591F931-E178-4AAB-A0F7-0A0D1A3FD51F}" type="datetime1">
              <a:rPr lang="en-US" smtClean="0"/>
              <a:t>10/20/2021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B3980D67-48D6-4EA3-BD6E-8E9943D4617B}" type="slidenum">
              <a:rPr/>
              <a:pPr>
                <a:defRPr/>
              </a:pPr>
              <a:t>‹#›</a:t>
            </a:fld>
            <a:endParaRPr lang="en-US"/>
          </a:p>
        </p:txBody>
      </p:sp>
    </p:spTree>
    <p:extLst>
      <p:ext uri="{BB962C8B-B14F-4D97-AF65-F5344CB8AC3E}">
        <p14:creationId xmlns:p14="http://schemas.microsoft.com/office/powerpoint/2010/main" val="2994952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E24D65A-3382-4577-8744-A9E567F0612A}" type="datetime1">
              <a:rPr lang="en-US" smtClean="0"/>
              <a:t>10/20/2021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8BBB0415-12C4-46B4-B39F-D0C27A11E1C0}" type="slidenum">
              <a:rPr/>
              <a:pPr>
                <a:defRPr/>
              </a:pPr>
              <a:t>‹#›</a:t>
            </a:fld>
            <a:endParaRPr lang="en-US"/>
          </a:p>
        </p:txBody>
      </p:sp>
    </p:spTree>
    <p:extLst>
      <p:ext uri="{BB962C8B-B14F-4D97-AF65-F5344CB8AC3E}">
        <p14:creationId xmlns:p14="http://schemas.microsoft.com/office/powerpoint/2010/main" val="930749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6D7B2093-8AC9-4013-9192-4B08796D7317}" type="datetime1">
              <a:rPr lang="en-US" smtClean="0"/>
              <a:t>10/20/2021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E0B18B9A-73F1-4C29-9652-50A919B9A53A}" type="slidenum">
              <a:rPr/>
              <a:pPr>
                <a:defRPr/>
              </a:pPr>
              <a:t>‹#›</a:t>
            </a:fld>
            <a:endParaRPr lang="en-US"/>
          </a:p>
        </p:txBody>
      </p:sp>
    </p:spTree>
    <p:extLst>
      <p:ext uri="{BB962C8B-B14F-4D97-AF65-F5344CB8AC3E}">
        <p14:creationId xmlns:p14="http://schemas.microsoft.com/office/powerpoint/2010/main" val="1927725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EB003CB-E109-4162-B473-9BBA1D498C46}" type="datetime1">
              <a:rPr lang="en-US" smtClean="0"/>
              <a:t>10/20/2021</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9077198E-AA1E-49BE-9293-1EADDC5DA5E8}" type="slidenum">
              <a:rPr/>
              <a:pPr>
                <a:defRPr/>
              </a:pPr>
              <a:t>‹#›</a:t>
            </a:fld>
            <a:endParaRPr lang="en-US"/>
          </a:p>
        </p:txBody>
      </p:sp>
    </p:spTree>
    <p:extLst>
      <p:ext uri="{BB962C8B-B14F-4D97-AF65-F5344CB8AC3E}">
        <p14:creationId xmlns:p14="http://schemas.microsoft.com/office/powerpoint/2010/main" val="2527288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A62F458-436C-4E57-9214-6D3D6BEBEC5E}" type="datetime1">
              <a:rPr lang="en-US" smtClean="0"/>
              <a:t>10/20/2021</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5365CE3E-70B7-4891-BE99-5DB62A0AE9C2}" type="slidenum">
              <a:rPr/>
              <a:pPr>
                <a:defRPr/>
              </a:pPr>
              <a:t>‹#›</a:t>
            </a:fld>
            <a:endParaRPr lang="en-US"/>
          </a:p>
        </p:txBody>
      </p:sp>
    </p:spTree>
    <p:extLst>
      <p:ext uri="{BB962C8B-B14F-4D97-AF65-F5344CB8AC3E}">
        <p14:creationId xmlns:p14="http://schemas.microsoft.com/office/powerpoint/2010/main" val="3043723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EE0F582-916A-454D-A8D2-10670947F3E3}" type="datetime1">
              <a:rPr lang="en-US" smtClean="0"/>
              <a:t>10/20/2021</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922770CA-4B85-4082-BCE4-4423E08DA785}" type="slidenum">
              <a:rPr/>
              <a:pPr>
                <a:defRPr/>
              </a:pPr>
              <a:t>‹#›</a:t>
            </a:fld>
            <a:endParaRPr lang="en-US"/>
          </a:p>
        </p:txBody>
      </p:sp>
    </p:spTree>
    <p:extLst>
      <p:ext uri="{BB962C8B-B14F-4D97-AF65-F5344CB8AC3E}">
        <p14:creationId xmlns:p14="http://schemas.microsoft.com/office/powerpoint/2010/main" val="3948963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EFA5FE20-8B36-4127-AB39-5D87A6976E6F}" type="datetime1">
              <a:rPr lang="en-US" smtClean="0"/>
              <a:t>10/20/2021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6285BDC2-B3F8-49F9-B239-4860958F0D24}" type="slidenum">
              <a:rPr/>
              <a:pPr>
                <a:defRPr/>
              </a:pPr>
              <a:t>‹#›</a:t>
            </a:fld>
            <a:endParaRPr lang="en-US"/>
          </a:p>
        </p:txBody>
      </p:sp>
    </p:spTree>
    <p:extLst>
      <p:ext uri="{BB962C8B-B14F-4D97-AF65-F5344CB8AC3E}">
        <p14:creationId xmlns:p14="http://schemas.microsoft.com/office/powerpoint/2010/main" val="338241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977E77D8-315B-45DB-B671-61E332FE7F6C}" type="datetime1">
              <a:rPr lang="en-US" smtClean="0"/>
              <a:t>10/20/2021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6A2082A8-F307-41C3-A6BF-1373D21847CF}" type="slidenum">
              <a:rPr/>
              <a:pPr>
                <a:defRPr/>
              </a:pPr>
              <a:t>‹#›</a:t>
            </a:fld>
            <a:endParaRPr lang="en-US"/>
          </a:p>
        </p:txBody>
      </p:sp>
    </p:spTree>
    <p:extLst>
      <p:ext uri="{BB962C8B-B14F-4D97-AF65-F5344CB8AC3E}">
        <p14:creationId xmlns:p14="http://schemas.microsoft.com/office/powerpoint/2010/main" val="2518131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EBFF9509-FCB1-46F0-BF9B-F2B87566DC5E}" type="datetime1">
              <a:rPr lang="en-US" smtClean="0"/>
              <a:t>10/20/2021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30161417-57FE-4DF8-A37C-E4007CB7981B}" type="slidenum">
              <a:rPr/>
              <a:pPr>
                <a:defRPr/>
              </a:pPr>
              <a:t>‹#›</a:t>
            </a:fld>
            <a:endParaRPr lang="en-US"/>
          </a:p>
        </p:txBody>
      </p:sp>
    </p:spTree>
    <p:extLst>
      <p:ext uri="{BB962C8B-B14F-4D97-AF65-F5344CB8AC3E}">
        <p14:creationId xmlns:p14="http://schemas.microsoft.com/office/powerpoint/2010/main" val="587510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B01FC3A5-F2D2-4B4E-8C4F-F80BF6DCAE33}" type="datetime1">
              <a:rPr lang="en-US" smtClean="0"/>
              <a:t>10/20/2021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705FF433-3A69-4659-9B78-D62C2022305A}" type="slidenum">
              <a:rPr/>
              <a:pPr>
                <a:defRPr/>
              </a:pPr>
              <a:t>‹#›</a:t>
            </a:fld>
            <a:endParaRPr lang="en-US"/>
          </a:p>
        </p:txBody>
      </p:sp>
    </p:spTree>
    <p:extLst>
      <p:ext uri="{BB962C8B-B14F-4D97-AF65-F5344CB8AC3E}">
        <p14:creationId xmlns:p14="http://schemas.microsoft.com/office/powerpoint/2010/main" val="1907993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558E0519-F141-4067-AE96-AD41F32D0F61}" type="datetime1">
              <a:rPr lang="en-US" smtClean="0"/>
              <a:t>10/20/2021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B5DB7FC4-B171-4542-932C-E99A282C2D5C}" type="slidenum">
              <a:rPr/>
              <a:pPr>
                <a:defRPr/>
              </a:pPr>
              <a:t>‹#›</a:t>
            </a:fld>
            <a:endParaRPr lang="en-US"/>
          </a:p>
        </p:txBody>
      </p:sp>
    </p:spTree>
    <p:extLst>
      <p:ext uri="{BB962C8B-B14F-4D97-AF65-F5344CB8AC3E}">
        <p14:creationId xmlns:p14="http://schemas.microsoft.com/office/powerpoint/2010/main" val="73511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716251AB-B605-45B8-9906-6185937C4E14}" type="datetime1">
              <a:rPr lang="en-US" smtClean="0"/>
              <a:t>10/20/2021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779FE31D-5BA8-4949-A8D7-EC90FECAE305}" type="slidenum">
              <a:rPr/>
              <a:pPr>
                <a:defRPr/>
              </a:pPr>
              <a:t>‹#›</a:t>
            </a:fld>
            <a:endParaRPr lang="en-US"/>
          </a:p>
        </p:txBody>
      </p:sp>
    </p:spTree>
    <p:extLst>
      <p:ext uri="{BB962C8B-B14F-4D97-AF65-F5344CB8AC3E}">
        <p14:creationId xmlns:p14="http://schemas.microsoft.com/office/powerpoint/2010/main" val="228818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14F176F0-D433-40A5-A4ED-DC4004433CD8}" type="datetime1">
              <a:rPr lang="en-US" smtClean="0"/>
              <a:t>10/20/2021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9C533FD6-D3EE-4723-88E5-3D21FE619B2C}" type="slidenum">
              <a:rPr/>
              <a:pPr>
                <a:defRPr/>
              </a:pPr>
              <a:t>‹#›</a:t>
            </a:fld>
            <a:endParaRPr lang="en-US"/>
          </a:p>
        </p:txBody>
      </p:sp>
    </p:spTree>
    <p:extLst>
      <p:ext uri="{BB962C8B-B14F-4D97-AF65-F5344CB8AC3E}">
        <p14:creationId xmlns:p14="http://schemas.microsoft.com/office/powerpoint/2010/main" val="3501113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4A08CF62-524D-4153-8020-19E18211DD36}" type="datetime1">
              <a:rPr lang="en-US" smtClean="0"/>
              <a:t>10/20/2021</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B377862A-3FCE-48BF-89E1-2289CF69A058}" type="slidenum">
              <a:rPr/>
              <a:pPr>
                <a:defRPr/>
              </a:pPr>
              <a:t>‹#›</a:t>
            </a:fld>
            <a:endParaRPr lang="en-US"/>
          </a:p>
        </p:txBody>
      </p:sp>
    </p:spTree>
    <p:extLst>
      <p:ext uri="{BB962C8B-B14F-4D97-AF65-F5344CB8AC3E}">
        <p14:creationId xmlns:p14="http://schemas.microsoft.com/office/powerpoint/2010/main" val="418280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B1BDF886-657A-4CCC-83CD-F2912F3A4B93}" type="datetime1">
              <a:rPr lang="en-US" smtClean="0"/>
              <a:t>10/20/2021</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91414418-B830-4E89-92F5-D3DD8AF42C93}" type="slidenum">
              <a:rPr/>
              <a:pPr>
                <a:defRPr/>
              </a:pPr>
              <a:t>‹#›</a:t>
            </a:fld>
            <a:endParaRPr lang="en-US"/>
          </a:p>
        </p:txBody>
      </p:sp>
    </p:spTree>
    <p:extLst>
      <p:ext uri="{BB962C8B-B14F-4D97-AF65-F5344CB8AC3E}">
        <p14:creationId xmlns:p14="http://schemas.microsoft.com/office/powerpoint/2010/main" val="91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800428A0-7EE0-4E18-9B36-4D187435C7D8}" type="datetime1">
              <a:rPr lang="en-US" smtClean="0"/>
              <a:t>10/20/2021</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3A27D7E-49FB-4DF2-BC17-267E202D2C36}" type="slidenum">
              <a:rPr/>
              <a:pPr>
                <a:defRPr/>
              </a:pPr>
              <a:t>‹#›</a:t>
            </a:fld>
            <a:endParaRPr lang="en-US"/>
          </a:p>
        </p:txBody>
      </p:sp>
    </p:spTree>
    <p:extLst>
      <p:ext uri="{BB962C8B-B14F-4D97-AF65-F5344CB8AC3E}">
        <p14:creationId xmlns:p14="http://schemas.microsoft.com/office/powerpoint/2010/main" val="167794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418097A5-6C5F-4003-A2C4-CB870410343E}" type="datetime1">
              <a:rPr lang="en-US" smtClean="0"/>
              <a:t>10/20/2021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3AFB5314-8F40-46BC-930D-6C4E336C8FE3}" type="slidenum">
              <a:rPr/>
              <a:pPr>
                <a:defRPr/>
              </a:pPr>
              <a:t>‹#›</a:t>
            </a:fld>
            <a:endParaRPr lang="en-US"/>
          </a:p>
        </p:txBody>
      </p:sp>
    </p:spTree>
    <p:extLst>
      <p:ext uri="{BB962C8B-B14F-4D97-AF65-F5344CB8AC3E}">
        <p14:creationId xmlns:p14="http://schemas.microsoft.com/office/powerpoint/2010/main" val="862509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6C711612-0495-416B-B57C-CDC2252A3CC3}" type="datetime1">
              <a:rPr lang="en-US" smtClean="0"/>
              <a:t>10/20/2021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42133812-E683-45F0-8A98-418142BDCE79}" type="slidenum">
              <a:rPr/>
              <a:pPr>
                <a:defRPr/>
              </a:pPr>
              <a:t>‹#›</a:t>
            </a:fld>
            <a:endParaRPr lang="en-US"/>
          </a:p>
        </p:txBody>
      </p:sp>
    </p:spTree>
    <p:extLst>
      <p:ext uri="{BB962C8B-B14F-4D97-AF65-F5344CB8AC3E}">
        <p14:creationId xmlns:p14="http://schemas.microsoft.com/office/powerpoint/2010/main" val="168890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Click to edit Master text styles</a:t>
            </a:r>
          </a:p>
          <a:p>
            <a:pPr lvl="1"/>
            <a:r>
              <a:rPr lang="fr-FR" altLang="fr-FR" smtClean="0"/>
              <a:t>Second level</a:t>
            </a:r>
          </a:p>
          <a:p>
            <a:pPr lvl="2"/>
            <a:r>
              <a:rPr lang="fr-FR" altLang="fr-FR" smtClean="0"/>
              <a:t>Third level</a:t>
            </a:r>
          </a:p>
          <a:p>
            <a:pPr lvl="3"/>
            <a:r>
              <a:rPr lang="fr-FR" altLang="fr-FR" smtClean="0"/>
              <a:t>Fourth level</a:t>
            </a:r>
          </a:p>
          <a:p>
            <a:pPr lvl="4"/>
            <a:r>
              <a:rPr lang="fr-FR" altLang="fr-FR" smtClean="0"/>
              <a:t>Fifth level</a:t>
            </a:r>
            <a:endParaRPr lang="en-US" altLang="fr-FR" smtClean="0"/>
          </a:p>
        </p:txBody>
      </p:sp>
      <p:sp>
        <p:nvSpPr>
          <p:cNvPr id="13" name="Rectangle 6"/>
          <p:cNvSpPr txBox="1">
            <a:spLocks noChangeArrowheads="1"/>
          </p:cNvSpPr>
          <p:nvPr userDrawn="1"/>
        </p:nvSpPr>
        <p:spPr bwMode="auto">
          <a:xfrm>
            <a:off x="9347200" y="0"/>
            <a:ext cx="2844800" cy="476250"/>
          </a:xfrm>
          <a:prstGeom prst="rect">
            <a:avLst/>
          </a:prstGeom>
          <a:noFill/>
          <a:ln w="9525">
            <a:noFill/>
            <a:miter lim="800000"/>
            <a:headEnd/>
            <a:tailEnd/>
          </a:ln>
          <a:effectLst/>
        </p:spPr>
        <p:txBody>
          <a:bodyPr/>
          <a:lstStyle>
            <a:lvl1pPr algn="r">
              <a:defRPr sz="1200"/>
            </a:lvl1pPr>
          </a:lstStyle>
          <a:p>
            <a:pPr fontAlgn="auto">
              <a:spcBef>
                <a:spcPts val="0"/>
              </a:spcBef>
              <a:spcAft>
                <a:spcPts val="0"/>
              </a:spcAft>
              <a:defRPr/>
            </a:pPr>
            <a:fld id="{214EE184-22CA-48C1-9D96-BEA2B7D98431}" type="slidenum">
              <a:rPr lang="en-US" sz="1200">
                <a:latin typeface="+mn-lt"/>
                <a:cs typeface="+mn-cs"/>
              </a:rPr>
              <a:pPr fontAlgn="auto">
                <a:spcBef>
                  <a:spcPts val="0"/>
                </a:spcBef>
                <a:spcAft>
                  <a:spcPts val="0"/>
                </a:spcAft>
                <a:defRPr/>
              </a:pPr>
              <a:t>‹#›</a:t>
            </a:fld>
            <a:endParaRPr lang="en-US" sz="1200">
              <a:latin typeface="+mn-lt"/>
              <a:cs typeface="+mn-cs"/>
            </a:endParaRPr>
          </a:p>
        </p:txBody>
      </p:sp>
      <p:pic>
        <p:nvPicPr>
          <p:cNvPr id="1029" name="Picture 12" descr="Canada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61600" y="6400800"/>
            <a:ext cx="17272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descr="nrcan_fip_f_2c_5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06400" y="6503988"/>
            <a:ext cx="34544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0"/>
          <p:cNvSpPr>
            <a:spLocks noChangeArrowheads="1"/>
          </p:cNvSpPr>
          <p:nvPr userDrawn="1"/>
        </p:nvSpPr>
        <p:spPr bwMode="auto">
          <a:xfrm>
            <a:off x="3352800" y="0"/>
            <a:ext cx="4978400" cy="228600"/>
          </a:xfrm>
          <a:prstGeom prst="rect">
            <a:avLst/>
          </a:prstGeom>
          <a:solidFill>
            <a:srgbClr val="48687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fr-FR" altLang="fr-FR" smtClean="0"/>
          </a:p>
        </p:txBody>
      </p:sp>
      <p:sp>
        <p:nvSpPr>
          <p:cNvPr id="1032" name="Rectangle 9"/>
          <p:cNvSpPr>
            <a:spLocks noChangeArrowheads="1"/>
          </p:cNvSpPr>
          <p:nvPr userDrawn="1"/>
        </p:nvSpPr>
        <p:spPr bwMode="auto">
          <a:xfrm>
            <a:off x="0" y="0"/>
            <a:ext cx="3860800" cy="228600"/>
          </a:xfrm>
          <a:prstGeom prst="rect">
            <a:avLst/>
          </a:prstGeom>
          <a:solidFill>
            <a:srgbClr val="25455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fr-FR" altLang="fr-FR" smtClean="0"/>
          </a:p>
        </p:txBody>
      </p:sp>
      <p:sp>
        <p:nvSpPr>
          <p:cNvPr id="1033" name="Rectangle 17"/>
          <p:cNvSpPr>
            <a:spLocks noChangeArrowheads="1"/>
          </p:cNvSpPr>
          <p:nvPr userDrawn="1"/>
        </p:nvSpPr>
        <p:spPr bwMode="auto">
          <a:xfrm>
            <a:off x="8026400" y="0"/>
            <a:ext cx="4165600" cy="228600"/>
          </a:xfrm>
          <a:prstGeom prst="rect">
            <a:avLst/>
          </a:prstGeom>
          <a:solidFill>
            <a:srgbClr val="6C93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fr-FR" altLang="fr-FR" smtClean="0"/>
          </a:p>
        </p:txBody>
      </p:sp>
    </p:spTree>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Lst>
  <p:hf hdr="0" ftr="0" dt="0"/>
  <p:txStyles>
    <p:titleStyle>
      <a:lvl1pPr algn="l" defTabSz="457200" rtl="0" eaLnBrk="0" fontAlgn="base" hangingPunct="0">
        <a:spcBef>
          <a:spcPct val="0"/>
        </a:spcBef>
        <a:spcAft>
          <a:spcPct val="0"/>
        </a:spcAft>
        <a:defRPr sz="3600" b="1" kern="1200">
          <a:solidFill>
            <a:srgbClr val="45697B"/>
          </a:solidFill>
          <a:latin typeface="Myriad Pro"/>
          <a:ea typeface="Myriad Pro"/>
          <a:cs typeface="Myriad Pro"/>
        </a:defRPr>
      </a:lvl1pPr>
      <a:lvl2pPr algn="l" defTabSz="457200" rtl="0" eaLnBrk="0" fontAlgn="base" hangingPunct="0">
        <a:spcBef>
          <a:spcPct val="0"/>
        </a:spcBef>
        <a:spcAft>
          <a:spcPct val="0"/>
        </a:spcAft>
        <a:defRPr sz="3600" b="1">
          <a:solidFill>
            <a:srgbClr val="45697B"/>
          </a:solidFill>
          <a:latin typeface="Myriad Pro"/>
          <a:ea typeface="Myriad Pro"/>
          <a:cs typeface="Myriad Pro"/>
        </a:defRPr>
      </a:lvl2pPr>
      <a:lvl3pPr algn="l" defTabSz="457200" rtl="0" eaLnBrk="0" fontAlgn="base" hangingPunct="0">
        <a:spcBef>
          <a:spcPct val="0"/>
        </a:spcBef>
        <a:spcAft>
          <a:spcPct val="0"/>
        </a:spcAft>
        <a:defRPr sz="3600" b="1">
          <a:solidFill>
            <a:srgbClr val="45697B"/>
          </a:solidFill>
          <a:latin typeface="Myriad Pro"/>
          <a:ea typeface="Myriad Pro"/>
          <a:cs typeface="Myriad Pro"/>
        </a:defRPr>
      </a:lvl3pPr>
      <a:lvl4pPr algn="l" defTabSz="457200" rtl="0" eaLnBrk="0" fontAlgn="base" hangingPunct="0">
        <a:spcBef>
          <a:spcPct val="0"/>
        </a:spcBef>
        <a:spcAft>
          <a:spcPct val="0"/>
        </a:spcAft>
        <a:defRPr sz="3600" b="1">
          <a:solidFill>
            <a:srgbClr val="45697B"/>
          </a:solidFill>
          <a:latin typeface="Myriad Pro"/>
          <a:ea typeface="Myriad Pro"/>
          <a:cs typeface="Myriad Pro"/>
        </a:defRPr>
      </a:lvl4pPr>
      <a:lvl5pPr algn="l" defTabSz="457200" rtl="0" eaLnBrk="0" fontAlgn="base" hangingPunct="0">
        <a:spcBef>
          <a:spcPct val="0"/>
        </a:spcBef>
        <a:spcAft>
          <a:spcPct val="0"/>
        </a:spcAft>
        <a:defRPr sz="3600" b="1">
          <a:solidFill>
            <a:srgbClr val="45697B"/>
          </a:solidFill>
          <a:latin typeface="Myriad Pro"/>
          <a:ea typeface="Myriad Pro"/>
          <a:cs typeface="Myriad Pro"/>
        </a:defRPr>
      </a:lvl5pPr>
      <a:lvl6pPr marL="457200" algn="l" defTabSz="457200" rtl="0" fontAlgn="base">
        <a:spcBef>
          <a:spcPct val="0"/>
        </a:spcBef>
        <a:spcAft>
          <a:spcPct val="0"/>
        </a:spcAft>
        <a:defRPr sz="3600" b="1">
          <a:solidFill>
            <a:srgbClr val="45697B"/>
          </a:solidFill>
          <a:latin typeface="Myriad Pro"/>
          <a:ea typeface="Myriad Pro"/>
          <a:cs typeface="Myriad Pro"/>
        </a:defRPr>
      </a:lvl6pPr>
      <a:lvl7pPr marL="914400" algn="l" defTabSz="457200" rtl="0" fontAlgn="base">
        <a:spcBef>
          <a:spcPct val="0"/>
        </a:spcBef>
        <a:spcAft>
          <a:spcPct val="0"/>
        </a:spcAft>
        <a:defRPr sz="3600" b="1">
          <a:solidFill>
            <a:srgbClr val="45697B"/>
          </a:solidFill>
          <a:latin typeface="Myriad Pro"/>
          <a:ea typeface="Myriad Pro"/>
          <a:cs typeface="Myriad Pro"/>
        </a:defRPr>
      </a:lvl7pPr>
      <a:lvl8pPr marL="1371600" algn="l" defTabSz="457200" rtl="0" fontAlgn="base">
        <a:spcBef>
          <a:spcPct val="0"/>
        </a:spcBef>
        <a:spcAft>
          <a:spcPct val="0"/>
        </a:spcAft>
        <a:defRPr sz="3600" b="1">
          <a:solidFill>
            <a:srgbClr val="45697B"/>
          </a:solidFill>
          <a:latin typeface="Myriad Pro"/>
          <a:ea typeface="Myriad Pro"/>
          <a:cs typeface="Myriad Pro"/>
        </a:defRPr>
      </a:lvl8pPr>
      <a:lvl9pPr marL="1828800" algn="l" defTabSz="457200" rtl="0" fontAlgn="base">
        <a:spcBef>
          <a:spcPct val="0"/>
        </a:spcBef>
        <a:spcAft>
          <a:spcPct val="0"/>
        </a:spcAft>
        <a:defRPr sz="3600" b="1">
          <a:solidFill>
            <a:srgbClr val="45697B"/>
          </a:solidFill>
          <a:latin typeface="Myriad Pro"/>
          <a:ea typeface="Myriad Pro"/>
          <a:cs typeface="Myriad Pro"/>
        </a:defRPr>
      </a:lvl9pPr>
    </p:titleStyle>
    <p:bodyStyle>
      <a:lvl1pPr marL="342900" indent="-342900" algn="l" defTabSz="457200" rtl="0" eaLnBrk="0" fontAlgn="base" hangingPunct="0">
        <a:spcBef>
          <a:spcPct val="20000"/>
        </a:spcBef>
        <a:spcAft>
          <a:spcPct val="0"/>
        </a:spcAft>
        <a:buClr>
          <a:srgbClr val="45697B"/>
        </a:buClr>
        <a:buFont typeface="Wingdings" pitchFamily="2" charset="2"/>
        <a:buChar char="§"/>
        <a:defRPr sz="32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5697B"/>
        </a:buClr>
        <a:buFont typeface="Wingdings" pitchFamily="2" charset="2"/>
        <a:buChar char="§"/>
        <a:defRPr sz="28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5697B"/>
        </a:buClr>
        <a:buFont typeface="Wingdings" pitchFamily="2" charset="2"/>
        <a:buChar char="§"/>
        <a:defRPr sz="24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5697B"/>
        </a:buClr>
        <a:buFont typeface="Wingdings" pitchFamily="2" charset="2"/>
        <a:buChar char="§"/>
        <a:defRPr sz="20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5697B"/>
        </a:buClr>
        <a:buFont typeface="Wingdings" pitchFamily="2" charset="2"/>
        <a:buChar char="§"/>
        <a:defRPr sz="20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Click to edit Master text styles</a:t>
            </a:r>
          </a:p>
          <a:p>
            <a:pPr lvl="1"/>
            <a:r>
              <a:rPr lang="fr-FR" altLang="fr-FR" smtClean="0"/>
              <a:t>Second level</a:t>
            </a:r>
          </a:p>
          <a:p>
            <a:pPr lvl="2"/>
            <a:r>
              <a:rPr lang="fr-FR" altLang="fr-FR" smtClean="0"/>
              <a:t>Third level</a:t>
            </a:r>
          </a:p>
          <a:p>
            <a:pPr lvl="3"/>
            <a:r>
              <a:rPr lang="fr-FR" altLang="fr-FR" smtClean="0"/>
              <a:t>Fourth level</a:t>
            </a:r>
          </a:p>
          <a:p>
            <a:pPr lvl="4"/>
            <a:r>
              <a:rPr lang="fr-FR" altLang="fr-FR" smtClean="0"/>
              <a:t>Fifth level</a:t>
            </a:r>
            <a:endParaRPr lang="en-US" altLang="fr-FR" smtClean="0"/>
          </a:p>
        </p:txBody>
      </p:sp>
      <p:sp>
        <p:nvSpPr>
          <p:cNvPr id="2052" name="Rectangle 10"/>
          <p:cNvSpPr>
            <a:spLocks noChangeArrowheads="1"/>
          </p:cNvSpPr>
          <p:nvPr userDrawn="1"/>
        </p:nvSpPr>
        <p:spPr bwMode="auto">
          <a:xfrm>
            <a:off x="3352800" y="0"/>
            <a:ext cx="4978400" cy="228600"/>
          </a:xfrm>
          <a:prstGeom prst="rect">
            <a:avLst/>
          </a:prstGeom>
          <a:solidFill>
            <a:srgbClr val="48687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fr-FR" altLang="fr-FR" smtClean="0"/>
          </a:p>
        </p:txBody>
      </p:sp>
      <p:sp>
        <p:nvSpPr>
          <p:cNvPr id="2053" name="Rectangle 9"/>
          <p:cNvSpPr>
            <a:spLocks noChangeArrowheads="1"/>
          </p:cNvSpPr>
          <p:nvPr userDrawn="1"/>
        </p:nvSpPr>
        <p:spPr bwMode="auto">
          <a:xfrm>
            <a:off x="0" y="0"/>
            <a:ext cx="3860800" cy="228600"/>
          </a:xfrm>
          <a:prstGeom prst="rect">
            <a:avLst/>
          </a:prstGeom>
          <a:solidFill>
            <a:srgbClr val="25455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fr-FR" altLang="fr-FR" smtClean="0"/>
          </a:p>
        </p:txBody>
      </p:sp>
      <p:sp>
        <p:nvSpPr>
          <p:cNvPr id="2054" name="Rectangle 11"/>
          <p:cNvSpPr>
            <a:spLocks noChangeArrowheads="1"/>
          </p:cNvSpPr>
          <p:nvPr userDrawn="1"/>
        </p:nvSpPr>
        <p:spPr bwMode="auto">
          <a:xfrm>
            <a:off x="8026400" y="0"/>
            <a:ext cx="4165600" cy="228600"/>
          </a:xfrm>
          <a:prstGeom prst="rect">
            <a:avLst/>
          </a:prstGeom>
          <a:solidFill>
            <a:srgbClr val="6C93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fr-FR" altLang="fr-FR" smtClean="0"/>
          </a:p>
        </p:txBody>
      </p:sp>
      <p:sp>
        <p:nvSpPr>
          <p:cNvPr id="13" name="Rectangle 6"/>
          <p:cNvSpPr txBox="1">
            <a:spLocks noChangeArrowheads="1"/>
          </p:cNvSpPr>
          <p:nvPr userDrawn="1"/>
        </p:nvSpPr>
        <p:spPr bwMode="auto">
          <a:xfrm>
            <a:off x="9347200" y="0"/>
            <a:ext cx="2844800" cy="476250"/>
          </a:xfrm>
          <a:prstGeom prst="rect">
            <a:avLst/>
          </a:prstGeom>
          <a:noFill/>
          <a:ln w="9525">
            <a:noFill/>
            <a:miter lim="800000"/>
            <a:headEnd/>
            <a:tailEnd/>
          </a:ln>
          <a:effectLst/>
        </p:spPr>
        <p:txBody>
          <a:bodyPr/>
          <a:lstStyle>
            <a:lvl1pPr algn="r">
              <a:defRPr sz="1200"/>
            </a:lvl1pPr>
          </a:lstStyle>
          <a:p>
            <a:pPr fontAlgn="auto">
              <a:spcBef>
                <a:spcPts val="0"/>
              </a:spcBef>
              <a:spcAft>
                <a:spcPts val="0"/>
              </a:spcAft>
              <a:defRPr/>
            </a:pPr>
            <a:fld id="{8B3C859A-6050-4C61-8B09-8FD6A32BEEC2}" type="slidenum">
              <a:rPr lang="en-US" sz="1200">
                <a:latin typeface="+mn-lt"/>
                <a:cs typeface="+mn-cs"/>
              </a:rPr>
              <a:pPr fontAlgn="auto">
                <a:spcBef>
                  <a:spcPts val="0"/>
                </a:spcBef>
                <a:spcAft>
                  <a:spcPts val="0"/>
                </a:spcAft>
                <a:defRPr/>
              </a:pPr>
              <a:t>‹#›</a:t>
            </a:fld>
            <a:endParaRPr lang="en-US" sz="1200">
              <a:latin typeface="+mn-lt"/>
              <a:cs typeface="+mn-cs"/>
            </a:endParaRPr>
          </a:p>
        </p:txBody>
      </p:sp>
      <p:pic>
        <p:nvPicPr>
          <p:cNvPr id="2056" name="Picture 12" descr="Canada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61600" y="6400800"/>
            <a:ext cx="17272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5" descr="nrcan_fip_e_2c_5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06400" y="6534150"/>
            <a:ext cx="34544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hf hdr="0" ftr="0" dt="0"/>
  <p:txStyles>
    <p:titleStyle>
      <a:lvl1pPr algn="l" defTabSz="457200" rtl="0" eaLnBrk="0" fontAlgn="base" hangingPunct="0">
        <a:spcBef>
          <a:spcPct val="0"/>
        </a:spcBef>
        <a:spcAft>
          <a:spcPct val="0"/>
        </a:spcAft>
        <a:defRPr sz="3600" b="1" kern="1200">
          <a:solidFill>
            <a:srgbClr val="486879"/>
          </a:solidFill>
          <a:latin typeface="Myriad Pro"/>
          <a:ea typeface="Myriad Pro"/>
          <a:cs typeface="Myriad Pro"/>
        </a:defRPr>
      </a:lvl1pPr>
      <a:lvl2pPr algn="l" defTabSz="457200" rtl="0" eaLnBrk="0" fontAlgn="base" hangingPunct="0">
        <a:spcBef>
          <a:spcPct val="0"/>
        </a:spcBef>
        <a:spcAft>
          <a:spcPct val="0"/>
        </a:spcAft>
        <a:defRPr sz="3600" b="1">
          <a:solidFill>
            <a:srgbClr val="486879"/>
          </a:solidFill>
          <a:latin typeface="Myriad Pro"/>
          <a:ea typeface="Myriad Pro"/>
          <a:cs typeface="Myriad Pro"/>
        </a:defRPr>
      </a:lvl2pPr>
      <a:lvl3pPr algn="l" defTabSz="457200" rtl="0" eaLnBrk="0" fontAlgn="base" hangingPunct="0">
        <a:spcBef>
          <a:spcPct val="0"/>
        </a:spcBef>
        <a:spcAft>
          <a:spcPct val="0"/>
        </a:spcAft>
        <a:defRPr sz="3600" b="1">
          <a:solidFill>
            <a:srgbClr val="486879"/>
          </a:solidFill>
          <a:latin typeface="Myriad Pro"/>
          <a:ea typeface="Myriad Pro"/>
          <a:cs typeface="Myriad Pro"/>
        </a:defRPr>
      </a:lvl3pPr>
      <a:lvl4pPr algn="l" defTabSz="457200" rtl="0" eaLnBrk="0" fontAlgn="base" hangingPunct="0">
        <a:spcBef>
          <a:spcPct val="0"/>
        </a:spcBef>
        <a:spcAft>
          <a:spcPct val="0"/>
        </a:spcAft>
        <a:defRPr sz="3600" b="1">
          <a:solidFill>
            <a:srgbClr val="486879"/>
          </a:solidFill>
          <a:latin typeface="Myriad Pro"/>
          <a:ea typeface="Myriad Pro"/>
          <a:cs typeface="Myriad Pro"/>
        </a:defRPr>
      </a:lvl4pPr>
      <a:lvl5pPr algn="l" defTabSz="457200" rtl="0" eaLnBrk="0" fontAlgn="base" hangingPunct="0">
        <a:spcBef>
          <a:spcPct val="0"/>
        </a:spcBef>
        <a:spcAft>
          <a:spcPct val="0"/>
        </a:spcAft>
        <a:defRPr sz="3600" b="1">
          <a:solidFill>
            <a:srgbClr val="486879"/>
          </a:solidFill>
          <a:latin typeface="Myriad Pro"/>
          <a:ea typeface="Myriad Pro"/>
          <a:cs typeface="Myriad Pro"/>
        </a:defRPr>
      </a:lvl5pPr>
      <a:lvl6pPr marL="457200" algn="l" defTabSz="457200" rtl="0" fontAlgn="base">
        <a:spcBef>
          <a:spcPct val="0"/>
        </a:spcBef>
        <a:spcAft>
          <a:spcPct val="0"/>
        </a:spcAft>
        <a:defRPr sz="3600" b="1">
          <a:solidFill>
            <a:srgbClr val="486879"/>
          </a:solidFill>
          <a:latin typeface="Myriad Pro"/>
          <a:ea typeface="Myriad Pro"/>
          <a:cs typeface="Myriad Pro"/>
        </a:defRPr>
      </a:lvl6pPr>
      <a:lvl7pPr marL="914400" algn="l" defTabSz="457200" rtl="0" fontAlgn="base">
        <a:spcBef>
          <a:spcPct val="0"/>
        </a:spcBef>
        <a:spcAft>
          <a:spcPct val="0"/>
        </a:spcAft>
        <a:defRPr sz="3600" b="1">
          <a:solidFill>
            <a:srgbClr val="486879"/>
          </a:solidFill>
          <a:latin typeface="Myriad Pro"/>
          <a:ea typeface="Myriad Pro"/>
          <a:cs typeface="Myriad Pro"/>
        </a:defRPr>
      </a:lvl7pPr>
      <a:lvl8pPr marL="1371600" algn="l" defTabSz="457200" rtl="0" fontAlgn="base">
        <a:spcBef>
          <a:spcPct val="0"/>
        </a:spcBef>
        <a:spcAft>
          <a:spcPct val="0"/>
        </a:spcAft>
        <a:defRPr sz="3600" b="1">
          <a:solidFill>
            <a:srgbClr val="486879"/>
          </a:solidFill>
          <a:latin typeface="Myriad Pro"/>
          <a:ea typeface="Myriad Pro"/>
          <a:cs typeface="Myriad Pro"/>
        </a:defRPr>
      </a:lvl8pPr>
      <a:lvl9pPr marL="1828800" algn="l" defTabSz="457200" rtl="0" fontAlgn="base">
        <a:spcBef>
          <a:spcPct val="0"/>
        </a:spcBef>
        <a:spcAft>
          <a:spcPct val="0"/>
        </a:spcAft>
        <a:defRPr sz="3600" b="1">
          <a:solidFill>
            <a:srgbClr val="486879"/>
          </a:solidFill>
          <a:latin typeface="Myriad Pro"/>
          <a:ea typeface="Myriad Pro"/>
          <a:cs typeface="Myriad Pro"/>
        </a:defRPr>
      </a:lvl9pPr>
    </p:titleStyle>
    <p:bodyStyle>
      <a:lvl1pPr marL="342900" indent="-342900" algn="l" defTabSz="457200" rtl="0" eaLnBrk="0" fontAlgn="base" hangingPunct="0">
        <a:spcBef>
          <a:spcPct val="20000"/>
        </a:spcBef>
        <a:spcAft>
          <a:spcPct val="0"/>
        </a:spcAft>
        <a:buClr>
          <a:srgbClr val="486879"/>
        </a:buClr>
        <a:buFont typeface="Wingdings" pitchFamily="2" charset="2"/>
        <a:buChar char="§"/>
        <a:defRPr sz="32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8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tags" Target="../tags/tag75.xml"/><Relationship Id="rId7" Type="http://schemas.openxmlformats.org/officeDocument/2006/relationships/tags" Target="../tags/tag79.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10" Type="http://schemas.openxmlformats.org/officeDocument/2006/relationships/image" Target="../media/image19.jpg"/><Relationship Id="rId4" Type="http://schemas.openxmlformats.org/officeDocument/2006/relationships/tags" Target="../tags/tag76.xml"/><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82.xml"/><Relationship Id="rId7" Type="http://schemas.openxmlformats.org/officeDocument/2006/relationships/image" Target="../media/image21.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20.jpg"/><Relationship Id="rId5" Type="http://schemas.openxmlformats.org/officeDocument/2006/relationships/slideLayout" Target="../slideLayouts/slideLayout13.xml"/><Relationship Id="rId4" Type="http://schemas.openxmlformats.org/officeDocument/2006/relationships/tags" Target="../tags/tag83.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86.xml"/><Relationship Id="rId7" Type="http://schemas.openxmlformats.org/officeDocument/2006/relationships/slideLayout" Target="../slideLayouts/slideLayout1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s/_rels/slide13.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image" Target="../media/image25.jpe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image" Target="../media/image24.jpeg"/><Relationship Id="rId5" Type="http://schemas.openxmlformats.org/officeDocument/2006/relationships/tags" Target="../tags/tag94.xml"/><Relationship Id="rId10" Type="http://schemas.openxmlformats.org/officeDocument/2006/relationships/slideLayout" Target="../slideLayouts/slideLayout16.xml"/><Relationship Id="rId4" Type="http://schemas.openxmlformats.org/officeDocument/2006/relationships/tags" Target="../tags/tag93.xml"/><Relationship Id="rId9" Type="http://schemas.openxmlformats.org/officeDocument/2006/relationships/tags" Target="../tags/tag98.xml"/></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101.xml"/><Relationship Id="rId7" Type="http://schemas.openxmlformats.org/officeDocument/2006/relationships/slideLayout" Target="../slideLayouts/slideLayout16.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s>
</file>

<file path=ppt/slides/_rels/slide15.xml.rels><?xml version="1.0" encoding="UTF-8" standalone="yes"?>
<Relationships xmlns="http://schemas.openxmlformats.org/package/2006/relationships"><Relationship Id="rId8" Type="http://schemas.openxmlformats.org/officeDocument/2006/relationships/tags" Target="../tags/tag112.xml"/><Relationship Id="rId3" Type="http://schemas.openxmlformats.org/officeDocument/2006/relationships/tags" Target="../tags/tag107.xml"/><Relationship Id="rId7" Type="http://schemas.openxmlformats.org/officeDocument/2006/relationships/tags" Target="../tags/tag111.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image" Target="../media/image28.jpeg"/><Relationship Id="rId5" Type="http://schemas.openxmlformats.org/officeDocument/2006/relationships/tags" Target="../tags/tag109.xml"/><Relationship Id="rId10" Type="http://schemas.openxmlformats.org/officeDocument/2006/relationships/image" Target="../media/image27.jpeg"/><Relationship Id="rId4" Type="http://schemas.openxmlformats.org/officeDocument/2006/relationships/tags" Target="../tags/tag108.xml"/><Relationship Id="rId9"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29.jpe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16.xml"/><Relationship Id="rId5" Type="http://schemas.openxmlformats.org/officeDocument/2006/relationships/tags" Target="../tags/tag117.xml"/><Relationship Id="rId4" Type="http://schemas.openxmlformats.org/officeDocument/2006/relationships/tags" Target="../tags/tag116.xml"/></Relationships>
</file>

<file path=ppt/slides/_rels/slide17.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image" Target="../media/image32.jpeg"/><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image" Target="../media/image31.jpe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image" Target="../media/image30.jpeg"/><Relationship Id="rId5" Type="http://schemas.openxmlformats.org/officeDocument/2006/relationships/tags" Target="../tags/tag122.xml"/><Relationship Id="rId10" Type="http://schemas.openxmlformats.org/officeDocument/2006/relationships/slideLayout" Target="../slideLayouts/slideLayout13.xml"/><Relationship Id="rId4" Type="http://schemas.openxmlformats.org/officeDocument/2006/relationships/tags" Target="../tags/tag121.xml"/><Relationship Id="rId9" Type="http://schemas.openxmlformats.org/officeDocument/2006/relationships/tags" Target="../tags/tag126.xml"/></Relationships>
</file>

<file path=ppt/slides/_rels/slide18.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21.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20.jpg"/><Relationship Id="rId5" Type="http://schemas.openxmlformats.org/officeDocument/2006/relationships/slideLayout" Target="../slideLayouts/slideLayout13.xml"/><Relationship Id="rId4" Type="http://schemas.openxmlformats.org/officeDocument/2006/relationships/tags" Target="../tags/tag130.xml"/></Relationships>
</file>

<file path=ppt/slides/_rels/slide19.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tags" Target="../tags/tag133.xml"/><Relationship Id="rId7" Type="http://schemas.openxmlformats.org/officeDocument/2006/relationships/notesSlide" Target="../notesSlides/notesSlide1.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slideLayout" Target="../slideLayouts/slideLayout16.xml"/><Relationship Id="rId5" Type="http://schemas.openxmlformats.org/officeDocument/2006/relationships/tags" Target="../tags/tag135.xml"/><Relationship Id="rId4" Type="http://schemas.openxmlformats.org/officeDocument/2006/relationships/tags" Target="../tags/tag134.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image" Target="../media/image34.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Layout" Target="../slideLayouts/slideLayout5.xml"/><Relationship Id="rId5" Type="http://schemas.openxmlformats.org/officeDocument/2006/relationships/tags" Target="../tags/tag140.xml"/><Relationship Id="rId4" Type="http://schemas.openxmlformats.org/officeDocument/2006/relationships/tags" Target="../tags/tag13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image" Target="../media/image35.png"/><Relationship Id="rId4"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8" Type="http://schemas.openxmlformats.org/officeDocument/2006/relationships/tags" Target="../tags/tag150.xml"/><Relationship Id="rId13" Type="http://schemas.openxmlformats.org/officeDocument/2006/relationships/tags" Target="../tags/tag155.xml"/><Relationship Id="rId18" Type="http://schemas.openxmlformats.org/officeDocument/2006/relationships/tags" Target="../tags/tag160.xml"/><Relationship Id="rId26" Type="http://schemas.openxmlformats.org/officeDocument/2006/relationships/tags" Target="../tags/tag168.xml"/><Relationship Id="rId3" Type="http://schemas.openxmlformats.org/officeDocument/2006/relationships/tags" Target="../tags/tag145.xml"/><Relationship Id="rId21" Type="http://schemas.openxmlformats.org/officeDocument/2006/relationships/tags" Target="../tags/tag163.xml"/><Relationship Id="rId34" Type="http://schemas.openxmlformats.org/officeDocument/2006/relationships/image" Target="../media/image41.jpeg"/><Relationship Id="rId7" Type="http://schemas.openxmlformats.org/officeDocument/2006/relationships/tags" Target="../tags/tag149.xml"/><Relationship Id="rId12" Type="http://schemas.openxmlformats.org/officeDocument/2006/relationships/tags" Target="../tags/tag154.xml"/><Relationship Id="rId17" Type="http://schemas.openxmlformats.org/officeDocument/2006/relationships/tags" Target="../tags/tag159.xml"/><Relationship Id="rId25" Type="http://schemas.openxmlformats.org/officeDocument/2006/relationships/tags" Target="../tags/tag167.xml"/><Relationship Id="rId33" Type="http://schemas.openxmlformats.org/officeDocument/2006/relationships/image" Target="../media/image40.jpeg"/><Relationship Id="rId2" Type="http://schemas.openxmlformats.org/officeDocument/2006/relationships/tags" Target="../tags/tag144.xml"/><Relationship Id="rId16" Type="http://schemas.openxmlformats.org/officeDocument/2006/relationships/tags" Target="../tags/tag158.xml"/><Relationship Id="rId20" Type="http://schemas.openxmlformats.org/officeDocument/2006/relationships/tags" Target="../tags/tag162.xml"/><Relationship Id="rId29" Type="http://schemas.openxmlformats.org/officeDocument/2006/relationships/image" Target="../media/image36.jpeg"/><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tags" Target="../tags/tag153.xml"/><Relationship Id="rId24" Type="http://schemas.openxmlformats.org/officeDocument/2006/relationships/tags" Target="../tags/tag166.xml"/><Relationship Id="rId32" Type="http://schemas.openxmlformats.org/officeDocument/2006/relationships/image" Target="../media/image39.jpeg"/><Relationship Id="rId37" Type="http://schemas.openxmlformats.org/officeDocument/2006/relationships/image" Target="../media/image44.jpeg"/><Relationship Id="rId5" Type="http://schemas.openxmlformats.org/officeDocument/2006/relationships/tags" Target="../tags/tag147.xml"/><Relationship Id="rId15" Type="http://schemas.openxmlformats.org/officeDocument/2006/relationships/tags" Target="../tags/tag157.xml"/><Relationship Id="rId23" Type="http://schemas.openxmlformats.org/officeDocument/2006/relationships/tags" Target="../tags/tag165.xml"/><Relationship Id="rId28" Type="http://schemas.openxmlformats.org/officeDocument/2006/relationships/slideLayout" Target="../slideLayouts/slideLayout16.xml"/><Relationship Id="rId36" Type="http://schemas.openxmlformats.org/officeDocument/2006/relationships/image" Target="../media/image43.jpeg"/><Relationship Id="rId10" Type="http://schemas.openxmlformats.org/officeDocument/2006/relationships/tags" Target="../tags/tag152.xml"/><Relationship Id="rId19" Type="http://schemas.openxmlformats.org/officeDocument/2006/relationships/tags" Target="../tags/tag161.xml"/><Relationship Id="rId31" Type="http://schemas.openxmlformats.org/officeDocument/2006/relationships/image" Target="../media/image38.jpeg"/><Relationship Id="rId4" Type="http://schemas.openxmlformats.org/officeDocument/2006/relationships/tags" Target="../tags/tag146.xml"/><Relationship Id="rId9" Type="http://schemas.openxmlformats.org/officeDocument/2006/relationships/tags" Target="../tags/tag151.xml"/><Relationship Id="rId14" Type="http://schemas.openxmlformats.org/officeDocument/2006/relationships/tags" Target="../tags/tag156.xml"/><Relationship Id="rId22" Type="http://schemas.openxmlformats.org/officeDocument/2006/relationships/tags" Target="../tags/tag164.xml"/><Relationship Id="rId27" Type="http://schemas.openxmlformats.org/officeDocument/2006/relationships/tags" Target="../tags/tag169.xml"/><Relationship Id="rId30" Type="http://schemas.openxmlformats.org/officeDocument/2006/relationships/image" Target="../media/image37.jpeg"/><Relationship Id="rId35" Type="http://schemas.openxmlformats.org/officeDocument/2006/relationships/image" Target="../media/image42.jpeg"/></Relationships>
</file>

<file path=ppt/slides/_rels/slide23.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tags" Target="../tags/tag182.xml"/><Relationship Id="rId18" Type="http://schemas.openxmlformats.org/officeDocument/2006/relationships/tags" Target="../tags/tag187.xml"/><Relationship Id="rId26" Type="http://schemas.openxmlformats.org/officeDocument/2006/relationships/tags" Target="../tags/tag195.xml"/><Relationship Id="rId3" Type="http://schemas.openxmlformats.org/officeDocument/2006/relationships/tags" Target="../tags/tag172.xml"/><Relationship Id="rId21" Type="http://schemas.openxmlformats.org/officeDocument/2006/relationships/tags" Target="../tags/tag190.xml"/><Relationship Id="rId34" Type="http://schemas.openxmlformats.org/officeDocument/2006/relationships/image" Target="../media/image41.jpeg"/><Relationship Id="rId7" Type="http://schemas.openxmlformats.org/officeDocument/2006/relationships/tags" Target="../tags/tag176.xml"/><Relationship Id="rId12" Type="http://schemas.openxmlformats.org/officeDocument/2006/relationships/tags" Target="../tags/tag181.xml"/><Relationship Id="rId17" Type="http://schemas.openxmlformats.org/officeDocument/2006/relationships/tags" Target="../tags/tag186.xml"/><Relationship Id="rId25" Type="http://schemas.openxmlformats.org/officeDocument/2006/relationships/tags" Target="../tags/tag194.xml"/><Relationship Id="rId33" Type="http://schemas.openxmlformats.org/officeDocument/2006/relationships/image" Target="../media/image40.jpeg"/><Relationship Id="rId2" Type="http://schemas.openxmlformats.org/officeDocument/2006/relationships/tags" Target="../tags/tag171.xml"/><Relationship Id="rId16" Type="http://schemas.openxmlformats.org/officeDocument/2006/relationships/tags" Target="../tags/tag185.xml"/><Relationship Id="rId20" Type="http://schemas.openxmlformats.org/officeDocument/2006/relationships/tags" Target="../tags/tag189.xml"/><Relationship Id="rId29" Type="http://schemas.openxmlformats.org/officeDocument/2006/relationships/image" Target="../media/image36.jpeg"/><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tags" Target="../tags/tag180.xml"/><Relationship Id="rId24" Type="http://schemas.openxmlformats.org/officeDocument/2006/relationships/tags" Target="../tags/tag193.xml"/><Relationship Id="rId32" Type="http://schemas.openxmlformats.org/officeDocument/2006/relationships/image" Target="../media/image39.jpeg"/><Relationship Id="rId37" Type="http://schemas.openxmlformats.org/officeDocument/2006/relationships/image" Target="../media/image44.jpeg"/><Relationship Id="rId5" Type="http://schemas.openxmlformats.org/officeDocument/2006/relationships/tags" Target="../tags/tag174.xml"/><Relationship Id="rId15" Type="http://schemas.openxmlformats.org/officeDocument/2006/relationships/tags" Target="../tags/tag184.xml"/><Relationship Id="rId23" Type="http://schemas.openxmlformats.org/officeDocument/2006/relationships/tags" Target="../tags/tag192.xml"/><Relationship Id="rId28" Type="http://schemas.openxmlformats.org/officeDocument/2006/relationships/slideLayout" Target="../slideLayouts/slideLayout16.xml"/><Relationship Id="rId36" Type="http://schemas.openxmlformats.org/officeDocument/2006/relationships/image" Target="../media/image43.jpeg"/><Relationship Id="rId10" Type="http://schemas.openxmlformats.org/officeDocument/2006/relationships/tags" Target="../tags/tag179.xml"/><Relationship Id="rId19" Type="http://schemas.openxmlformats.org/officeDocument/2006/relationships/tags" Target="../tags/tag188.xml"/><Relationship Id="rId31" Type="http://schemas.openxmlformats.org/officeDocument/2006/relationships/image" Target="../media/image38.jpeg"/><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tags" Target="../tags/tag183.xml"/><Relationship Id="rId22" Type="http://schemas.openxmlformats.org/officeDocument/2006/relationships/tags" Target="../tags/tag191.xml"/><Relationship Id="rId27" Type="http://schemas.openxmlformats.org/officeDocument/2006/relationships/tags" Target="../tags/tag196.xml"/><Relationship Id="rId30" Type="http://schemas.openxmlformats.org/officeDocument/2006/relationships/image" Target="../media/image37.jpeg"/><Relationship Id="rId35"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image" Target="../media/image46.png"/><Relationship Id="rId5" Type="http://schemas.openxmlformats.org/officeDocument/2006/relationships/image" Target="../media/image45.jpg"/><Relationship Id="rId4"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tags" Target="../tags/tag202.xml"/><Relationship Id="rId7" Type="http://schemas.openxmlformats.org/officeDocument/2006/relationships/image" Target="../media/image48.png"/><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image" Target="../media/image47.png"/><Relationship Id="rId5" Type="http://schemas.openxmlformats.org/officeDocument/2006/relationships/slideLayout" Target="../slideLayouts/slideLayout16.xml"/><Relationship Id="rId4" Type="http://schemas.openxmlformats.org/officeDocument/2006/relationships/tags" Target="../tags/tag203.xml"/></Relationships>
</file>

<file path=ppt/slides/_rels/slide26.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image" Target="../media/image50.png"/><Relationship Id="rId5" Type="http://schemas.openxmlformats.org/officeDocument/2006/relationships/image" Target="../media/image49.jpg"/><Relationship Id="rId4"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image" Target="../media/image51.jpg"/><Relationship Id="rId5" Type="http://schemas.openxmlformats.org/officeDocument/2006/relationships/slideLayout" Target="../slideLayouts/slideLayout13.xml"/><Relationship Id="rId4" Type="http://schemas.openxmlformats.org/officeDocument/2006/relationships/tags" Target="../tags/tag210.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tags" Target="../tags/tag213.xml"/><Relationship Id="rId7" Type="http://schemas.openxmlformats.org/officeDocument/2006/relationships/tags" Target="../tags/tag217.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5" Type="http://schemas.openxmlformats.org/officeDocument/2006/relationships/tags" Target="../tags/tag215.xml"/><Relationship Id="rId10" Type="http://schemas.openxmlformats.org/officeDocument/2006/relationships/image" Target="../media/image49.jpg"/><Relationship Id="rId4" Type="http://schemas.openxmlformats.org/officeDocument/2006/relationships/tags" Target="../tags/tag214.xml"/><Relationship Id="rId9" Type="http://schemas.openxmlformats.org/officeDocument/2006/relationships/image" Target="../media/image52.png"/></Relationships>
</file>

<file path=ppt/slides/_rels/slide29.xml.rels><?xml version="1.0" encoding="UTF-8" standalone="yes"?>
<Relationships xmlns="http://schemas.openxmlformats.org/package/2006/relationships"><Relationship Id="rId8" Type="http://schemas.openxmlformats.org/officeDocument/2006/relationships/tags" Target="../tags/tag225.xml"/><Relationship Id="rId13" Type="http://schemas.openxmlformats.org/officeDocument/2006/relationships/tags" Target="../tags/tag230.xml"/><Relationship Id="rId18" Type="http://schemas.openxmlformats.org/officeDocument/2006/relationships/image" Target="../media/image25.jpeg"/><Relationship Id="rId3" Type="http://schemas.openxmlformats.org/officeDocument/2006/relationships/tags" Target="../tags/tag220.xml"/><Relationship Id="rId21" Type="http://schemas.openxmlformats.org/officeDocument/2006/relationships/image" Target="../media/image29.jpeg"/><Relationship Id="rId7" Type="http://schemas.openxmlformats.org/officeDocument/2006/relationships/tags" Target="../tags/tag224.xml"/><Relationship Id="rId12" Type="http://schemas.openxmlformats.org/officeDocument/2006/relationships/tags" Target="../tags/tag229.xml"/><Relationship Id="rId17" Type="http://schemas.openxmlformats.org/officeDocument/2006/relationships/image" Target="../media/image24.jpeg"/><Relationship Id="rId2" Type="http://schemas.openxmlformats.org/officeDocument/2006/relationships/tags" Target="../tags/tag219.xml"/><Relationship Id="rId16" Type="http://schemas.openxmlformats.org/officeDocument/2006/relationships/image" Target="../media/image23.jpeg"/><Relationship Id="rId20" Type="http://schemas.openxmlformats.org/officeDocument/2006/relationships/image" Target="../media/image28.jpeg"/><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tags" Target="../tags/tag228.xml"/><Relationship Id="rId5" Type="http://schemas.openxmlformats.org/officeDocument/2006/relationships/tags" Target="../tags/tag222.xml"/><Relationship Id="rId15" Type="http://schemas.openxmlformats.org/officeDocument/2006/relationships/slideLayout" Target="../slideLayouts/slideLayout16.xml"/><Relationship Id="rId10" Type="http://schemas.openxmlformats.org/officeDocument/2006/relationships/tags" Target="../tags/tag227.xml"/><Relationship Id="rId19" Type="http://schemas.openxmlformats.org/officeDocument/2006/relationships/image" Target="../media/image53.jpeg"/><Relationship Id="rId4" Type="http://schemas.openxmlformats.org/officeDocument/2006/relationships/tags" Target="../tags/tag221.xml"/><Relationship Id="rId9" Type="http://schemas.openxmlformats.org/officeDocument/2006/relationships/tags" Target="../tags/tag226.xml"/><Relationship Id="rId14" Type="http://schemas.openxmlformats.org/officeDocument/2006/relationships/tags" Target="../tags/tag231.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30.xml.rels><?xml version="1.0" encoding="UTF-8" standalone="yes"?>
<Relationships xmlns="http://schemas.openxmlformats.org/package/2006/relationships"><Relationship Id="rId8" Type="http://schemas.openxmlformats.org/officeDocument/2006/relationships/tags" Target="../tags/tag239.xml"/><Relationship Id="rId13" Type="http://schemas.openxmlformats.org/officeDocument/2006/relationships/tags" Target="../tags/tag244.xml"/><Relationship Id="rId18" Type="http://schemas.openxmlformats.org/officeDocument/2006/relationships/image" Target="../media/image54.jpg"/><Relationship Id="rId3" Type="http://schemas.openxmlformats.org/officeDocument/2006/relationships/tags" Target="../tags/tag234.xml"/><Relationship Id="rId7" Type="http://schemas.openxmlformats.org/officeDocument/2006/relationships/tags" Target="../tags/tag238.xml"/><Relationship Id="rId12" Type="http://schemas.openxmlformats.org/officeDocument/2006/relationships/tags" Target="../tags/tag243.xml"/><Relationship Id="rId17" Type="http://schemas.openxmlformats.org/officeDocument/2006/relationships/slideLayout" Target="../slideLayouts/slideLayout16.xml"/><Relationship Id="rId2" Type="http://schemas.openxmlformats.org/officeDocument/2006/relationships/tags" Target="../tags/tag233.xml"/><Relationship Id="rId16" Type="http://schemas.openxmlformats.org/officeDocument/2006/relationships/tags" Target="../tags/tag247.xml"/><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tags" Target="../tags/tag242.xml"/><Relationship Id="rId5" Type="http://schemas.openxmlformats.org/officeDocument/2006/relationships/tags" Target="../tags/tag236.xml"/><Relationship Id="rId15" Type="http://schemas.openxmlformats.org/officeDocument/2006/relationships/tags" Target="../tags/tag246.xml"/><Relationship Id="rId10" Type="http://schemas.openxmlformats.org/officeDocument/2006/relationships/tags" Target="../tags/tag241.xml"/><Relationship Id="rId4" Type="http://schemas.openxmlformats.org/officeDocument/2006/relationships/tags" Target="../tags/tag235.xml"/><Relationship Id="rId9" Type="http://schemas.openxmlformats.org/officeDocument/2006/relationships/tags" Target="../tags/tag240.xml"/><Relationship Id="rId14" Type="http://schemas.openxmlformats.org/officeDocument/2006/relationships/tags" Target="../tags/tag245.xml"/></Relationships>
</file>

<file path=ppt/slides/_rels/slide31.xml.rels><?xml version="1.0" encoding="UTF-8" standalone="yes"?>
<Relationships xmlns="http://schemas.openxmlformats.org/package/2006/relationships"><Relationship Id="rId3" Type="http://schemas.openxmlformats.org/officeDocument/2006/relationships/tags" Target="../tags/tag250.xml"/><Relationship Id="rId7" Type="http://schemas.openxmlformats.org/officeDocument/2006/relationships/image" Target="../media/image55.png"/><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image" Target="../media/image54.jpg"/><Relationship Id="rId5" Type="http://schemas.openxmlformats.org/officeDocument/2006/relationships/slideLayout" Target="../slideLayouts/slideLayout16.xml"/><Relationship Id="rId4" Type="http://schemas.openxmlformats.org/officeDocument/2006/relationships/tags" Target="../tags/tag251.xml"/></Relationships>
</file>

<file path=ppt/slides/_rels/slide32.xml.rels><?xml version="1.0" encoding="UTF-8" standalone="yes"?>
<Relationships xmlns="http://schemas.openxmlformats.org/package/2006/relationships"><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 Id="rId5" Type="http://schemas.openxmlformats.org/officeDocument/2006/relationships/slideLayout" Target="../slideLayouts/slideLayout2.xml"/><Relationship Id="rId4" Type="http://schemas.openxmlformats.org/officeDocument/2006/relationships/tags" Target="../tags/tag255.xml"/></Relationships>
</file>

<file path=ppt/slides/_rels/slide33.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tags" Target="../tags/tag36.xml"/><Relationship Id="rId3" Type="http://schemas.openxmlformats.org/officeDocument/2006/relationships/tags" Target="../tags/tag21.xml"/><Relationship Id="rId21" Type="http://schemas.openxmlformats.org/officeDocument/2006/relationships/tags" Target="../tags/tag39.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5" Type="http://schemas.openxmlformats.org/officeDocument/2006/relationships/image" Target="../media/image8.jpg"/><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tags" Target="../tags/tag38.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slideLayout" Target="../slideLayouts/slideLayout13.xml"/><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tags" Target="../tags/tag41.xml"/><Relationship Id="rId10" Type="http://schemas.openxmlformats.org/officeDocument/2006/relationships/tags" Target="../tags/tag28.xml"/><Relationship Id="rId19" Type="http://schemas.openxmlformats.org/officeDocument/2006/relationships/tags" Target="../tags/tag37.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tags" Target="../tags/tag40.xml"/></Relationships>
</file>

<file path=ppt/slides/_rels/slide6.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image" Target="../media/image9.jpeg"/><Relationship Id="rId3" Type="http://schemas.openxmlformats.org/officeDocument/2006/relationships/tags" Target="../tags/tag44.xml"/><Relationship Id="rId21" Type="http://schemas.openxmlformats.org/officeDocument/2006/relationships/image" Target="../media/image12.png"/><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slideLayout" Target="../slideLayouts/slideLayout16.xml"/><Relationship Id="rId2" Type="http://schemas.openxmlformats.org/officeDocument/2006/relationships/tags" Target="../tags/tag43.xml"/><Relationship Id="rId16" Type="http://schemas.openxmlformats.org/officeDocument/2006/relationships/tags" Target="../tags/tag57.xml"/><Relationship Id="rId20" Type="http://schemas.openxmlformats.org/officeDocument/2006/relationships/image" Target="../media/image11.pn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tags" Target="../tags/tag56.xml"/><Relationship Id="rId23" Type="http://schemas.openxmlformats.org/officeDocument/2006/relationships/image" Target="../media/image14.png"/><Relationship Id="rId10" Type="http://schemas.openxmlformats.org/officeDocument/2006/relationships/tags" Target="../tags/tag51.xml"/><Relationship Id="rId19" Type="http://schemas.openxmlformats.org/officeDocument/2006/relationships/image" Target="../media/image10.png"/><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tags" Target="../tags/tag60.xml"/><Relationship Id="rId7" Type="http://schemas.openxmlformats.org/officeDocument/2006/relationships/tags" Target="../tags/tag64.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6.jpg"/><Relationship Id="rId4"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17.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16.xml"/><Relationship Id="rId5" Type="http://schemas.openxmlformats.org/officeDocument/2006/relationships/tags" Target="../tags/tag72.xml"/><Relationship Id="rId4"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650999" y="2117726"/>
            <a:ext cx="9179459" cy="1470025"/>
          </a:xfrm>
        </p:spPr>
        <p:txBody>
          <a:bodyPr rtlCol="0">
            <a:normAutofit/>
          </a:bodyPr>
          <a:lstStyle/>
          <a:p>
            <a:pPr eaLnBrk="1" fontAlgn="auto" hangingPunct="1">
              <a:spcAft>
                <a:spcPts val="0"/>
              </a:spcAft>
              <a:defRPr/>
            </a:pPr>
            <a:r>
              <a:rPr lang="en-CA" dirty="0" smtClean="0"/>
              <a:t>Presentation of the waste heat recovery simulator </a:t>
            </a:r>
            <a:r>
              <a:rPr lang="en-CA" dirty="0"/>
              <a:t>for the mining sector</a:t>
            </a:r>
            <a:endParaRPr lang="en-US" spc="-90" dirty="0">
              <a:ea typeface="+mj-ea"/>
            </a:endParaRPr>
          </a:p>
        </p:txBody>
      </p:sp>
      <p:sp>
        <p:nvSpPr>
          <p:cNvPr id="3" name="Subtitle 2"/>
          <p:cNvSpPr>
            <a:spLocks noGrp="1"/>
          </p:cNvSpPr>
          <p:nvPr>
            <p:ph type="subTitle" idx="1"/>
            <p:custDataLst>
              <p:tags r:id="rId2"/>
            </p:custDataLst>
          </p:nvPr>
        </p:nvSpPr>
        <p:spPr>
          <a:xfrm>
            <a:off x="2352182" y="3715911"/>
            <a:ext cx="7487637" cy="1762125"/>
          </a:xfrm>
        </p:spPr>
        <p:txBody>
          <a:bodyPr rtlCol="0">
            <a:normAutofit fontScale="77500" lnSpcReduction="20000"/>
          </a:bodyPr>
          <a:lstStyle/>
          <a:p>
            <a:pPr eaLnBrk="1" fontAlgn="auto" hangingPunct="1">
              <a:spcAft>
                <a:spcPts val="0"/>
              </a:spcAft>
              <a:defRPr/>
            </a:pPr>
            <a:r>
              <a:rPr lang="en-US" sz="2800" spc="-150" dirty="0">
                <a:solidFill>
                  <a:schemeClr val="tx1">
                    <a:lumMod val="50000"/>
                    <a:lumOff val="50000"/>
                  </a:schemeClr>
                </a:solidFill>
                <a:ea typeface="+mn-ea"/>
              </a:rPr>
              <a:t> </a:t>
            </a:r>
            <a:r>
              <a:rPr lang="en-US" sz="2800" spc="-150" dirty="0" smtClean="0">
                <a:solidFill>
                  <a:schemeClr val="tx1">
                    <a:lumMod val="50000"/>
                    <a:lumOff val="50000"/>
                  </a:schemeClr>
                </a:solidFill>
                <a:ea typeface="+mn-ea"/>
              </a:rPr>
              <a:t>20</a:t>
            </a:r>
            <a:r>
              <a:rPr lang="en-US" sz="2800" spc="-150" baseline="30000" dirty="0" smtClean="0">
                <a:solidFill>
                  <a:schemeClr val="tx1">
                    <a:lumMod val="50000"/>
                    <a:lumOff val="50000"/>
                  </a:schemeClr>
                </a:solidFill>
                <a:ea typeface="+mn-ea"/>
              </a:rPr>
              <a:t>th</a:t>
            </a:r>
            <a:r>
              <a:rPr lang="en-US" sz="2800" spc="-150" dirty="0" smtClean="0">
                <a:solidFill>
                  <a:schemeClr val="tx1">
                    <a:lumMod val="50000"/>
                    <a:lumOff val="50000"/>
                  </a:schemeClr>
                </a:solidFill>
                <a:ea typeface="+mn-ea"/>
              </a:rPr>
              <a:t> October </a:t>
            </a:r>
            <a:r>
              <a:rPr lang="en-US" sz="2800" spc="-150" dirty="0" smtClean="0">
                <a:solidFill>
                  <a:schemeClr val="tx1">
                    <a:lumMod val="50000"/>
                    <a:lumOff val="50000"/>
                  </a:schemeClr>
                </a:solidFill>
                <a:ea typeface="+mn-ea"/>
              </a:rPr>
              <a:t>2021, </a:t>
            </a:r>
          </a:p>
          <a:p>
            <a:pPr eaLnBrk="1" fontAlgn="auto" hangingPunct="1">
              <a:spcAft>
                <a:spcPts val="0"/>
              </a:spcAft>
              <a:defRPr/>
            </a:pPr>
            <a:r>
              <a:rPr lang="en-US" sz="2800" spc="-150" dirty="0" smtClean="0">
                <a:solidFill>
                  <a:schemeClr val="tx1">
                    <a:lumMod val="50000"/>
                    <a:lumOff val="50000"/>
                  </a:schemeClr>
                </a:solidFill>
                <a:ea typeface="+mn-ea"/>
              </a:rPr>
              <a:t>Yan </a:t>
            </a:r>
            <a:r>
              <a:rPr lang="en-US" sz="2800" spc="-150" dirty="0">
                <a:solidFill>
                  <a:schemeClr val="tx1">
                    <a:lumMod val="50000"/>
                    <a:lumOff val="50000"/>
                  </a:schemeClr>
                </a:solidFill>
                <a:ea typeface="+mn-ea"/>
              </a:rPr>
              <a:t>Germain, </a:t>
            </a:r>
            <a:r>
              <a:rPr lang="en-US" sz="2800" spc="-150" dirty="0" err="1">
                <a:solidFill>
                  <a:schemeClr val="tx1">
                    <a:lumMod val="50000"/>
                    <a:lumOff val="50000"/>
                  </a:schemeClr>
                </a:solidFill>
                <a:ea typeface="+mn-ea"/>
              </a:rPr>
              <a:t>ing</a:t>
            </a:r>
            <a:r>
              <a:rPr lang="en-US" sz="2800" spc="-150" dirty="0">
                <a:solidFill>
                  <a:schemeClr val="tx1">
                    <a:lumMod val="50000"/>
                    <a:lumOff val="50000"/>
                  </a:schemeClr>
                </a:solidFill>
                <a:ea typeface="+mn-ea"/>
              </a:rPr>
              <a:t>. </a:t>
            </a:r>
            <a:r>
              <a:rPr lang="en-US" sz="2800" spc="-150" dirty="0" smtClean="0">
                <a:solidFill>
                  <a:schemeClr val="tx1">
                    <a:lumMod val="50000"/>
                    <a:lumOff val="50000"/>
                  </a:schemeClr>
                </a:solidFill>
                <a:ea typeface="+mn-ea"/>
              </a:rPr>
              <a:t> and Enrique Acuna-Duhart, PhD</a:t>
            </a:r>
            <a:endParaRPr lang="en-US" sz="2800" spc="-150" dirty="0">
              <a:solidFill>
                <a:schemeClr val="tx1">
                  <a:lumMod val="50000"/>
                  <a:lumOff val="50000"/>
                </a:schemeClr>
              </a:solidFill>
              <a:ea typeface="+mn-ea"/>
            </a:endParaRPr>
          </a:p>
          <a:p>
            <a:pPr eaLnBrk="1" fontAlgn="auto" hangingPunct="1">
              <a:spcAft>
                <a:spcPts val="0"/>
              </a:spcAft>
              <a:defRPr/>
            </a:pPr>
            <a:r>
              <a:rPr lang="en-US" sz="2800" spc="-150" dirty="0" smtClean="0">
                <a:solidFill>
                  <a:schemeClr val="tx1">
                    <a:lumMod val="50000"/>
                    <a:lumOff val="50000"/>
                  </a:schemeClr>
                </a:solidFill>
                <a:ea typeface="+mn-ea"/>
              </a:rPr>
              <a:t>CanmetMINING</a:t>
            </a:r>
          </a:p>
          <a:p>
            <a:pPr eaLnBrk="1" fontAlgn="auto" hangingPunct="1">
              <a:spcAft>
                <a:spcPts val="0"/>
              </a:spcAft>
              <a:defRPr/>
            </a:pPr>
            <a:endParaRPr lang="en-US" sz="2800" spc="-150" dirty="0" smtClean="0">
              <a:solidFill>
                <a:schemeClr val="tx1">
                  <a:lumMod val="50000"/>
                  <a:lumOff val="50000"/>
                </a:schemeClr>
              </a:solidFill>
              <a:ea typeface="+mn-ea"/>
            </a:endParaRPr>
          </a:p>
          <a:p>
            <a:pPr eaLnBrk="1" fontAlgn="auto" hangingPunct="1">
              <a:spcAft>
                <a:spcPts val="0"/>
              </a:spcAft>
              <a:defRPr/>
            </a:pPr>
            <a:r>
              <a:rPr lang="en-CA" sz="2300" b="1" spc="-150" dirty="0">
                <a:solidFill>
                  <a:schemeClr val="tx1">
                    <a:lumMod val="50000"/>
                    <a:lumOff val="50000"/>
                  </a:schemeClr>
                </a:solidFill>
              </a:rPr>
              <a:t>Organized by: The </a:t>
            </a:r>
            <a:r>
              <a:rPr lang="en-CA" sz="2300" b="1" spc="-150" dirty="0" smtClean="0">
                <a:solidFill>
                  <a:schemeClr val="tx1">
                    <a:lumMod val="50000"/>
                    <a:lumOff val="50000"/>
                  </a:schemeClr>
                </a:solidFill>
              </a:rPr>
              <a:t>Centre for </a:t>
            </a:r>
            <a:r>
              <a:rPr lang="en-CA" sz="2300" b="1" spc="-150" dirty="0">
                <a:solidFill>
                  <a:schemeClr val="tx1">
                    <a:lumMod val="50000"/>
                    <a:lumOff val="50000"/>
                  </a:schemeClr>
                </a:solidFill>
              </a:rPr>
              <a:t>Excellence in Mining </a:t>
            </a:r>
            <a:r>
              <a:rPr lang="en-CA" sz="2300" b="1" spc="-150" dirty="0" smtClean="0">
                <a:solidFill>
                  <a:schemeClr val="tx1">
                    <a:lumMod val="50000"/>
                    <a:lumOff val="50000"/>
                  </a:schemeClr>
                </a:solidFill>
              </a:rPr>
              <a:t>Innovation </a:t>
            </a:r>
            <a:r>
              <a:rPr lang="en-US" sz="2300" spc="-150" dirty="0" smtClean="0">
                <a:solidFill>
                  <a:schemeClr val="tx1">
                    <a:lumMod val="50000"/>
                    <a:lumOff val="50000"/>
                  </a:schemeClr>
                </a:solidFill>
              </a:rPr>
              <a:t>(CEMI</a:t>
            </a:r>
            <a:r>
              <a:rPr lang="en-US" sz="2300" spc="-150" dirty="0">
                <a:solidFill>
                  <a:schemeClr val="tx1">
                    <a:lumMod val="50000"/>
                    <a:lumOff val="50000"/>
                  </a:schemeClr>
                </a:solidFill>
              </a:rPr>
              <a:t>)</a:t>
            </a:r>
          </a:p>
          <a:p>
            <a:pPr eaLnBrk="1" fontAlgn="auto" hangingPunct="1">
              <a:spcAft>
                <a:spcPts val="0"/>
              </a:spcAft>
              <a:defRPr/>
            </a:pPr>
            <a:endParaRPr lang="en-US" sz="2800" spc="-150" dirty="0">
              <a:solidFill>
                <a:schemeClr val="tx1">
                  <a:lumMod val="50000"/>
                  <a:lumOff val="50000"/>
                </a:schemeClr>
              </a:solidFill>
              <a:ea typeface="+mn-ea"/>
            </a:endParaRPr>
          </a:p>
        </p:txBody>
      </p:sp>
      <p:pic>
        <p:nvPicPr>
          <p:cNvPr id="4" name="Picture 2" descr="Centre for Excellence in Mining Innovation - Wikipedia">
            <a:extLst>
              <a:ext uri="{FF2B5EF4-FFF2-40B4-BE49-F238E27FC236}">
                <a16:creationId xmlns:a16="http://schemas.microsoft.com/office/drawing/2014/main" id="{86C00ADE-8ECF-4791-8525-AAD4024669B2}"/>
              </a:ext>
            </a:extLst>
          </p:cNvPr>
          <p:cNvPicPr>
            <a:picLocks noChangeAspect="1" noChangeArrowheads="1"/>
          </p:cNvPicPr>
          <p:nvPr>
            <p:custDataLst>
              <p:tags r:id="rId3"/>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9548156" y="4981808"/>
            <a:ext cx="772160" cy="8474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659477" y="457518"/>
            <a:ext cx="10972800" cy="1143000"/>
          </a:xfrm>
        </p:spPr>
        <p:txBody>
          <a:bodyPr/>
          <a:lstStyle/>
          <a:p>
            <a:r>
              <a:rPr lang="fr-FR" altLang="fr-FR" sz="2400" dirty="0">
                <a:solidFill>
                  <a:srgbClr val="45697B"/>
                </a:solidFill>
              </a:rPr>
              <a:t>2. How </a:t>
            </a:r>
            <a:r>
              <a:rPr lang="fr-FR" altLang="fr-FR" sz="2400" dirty="0" err="1">
                <a:solidFill>
                  <a:srgbClr val="45697B"/>
                </a:solidFill>
              </a:rPr>
              <a:t>does</a:t>
            </a:r>
            <a:r>
              <a:rPr lang="fr-FR" altLang="fr-FR" sz="2400" dirty="0">
                <a:solidFill>
                  <a:srgbClr val="45697B"/>
                </a:solidFill>
              </a:rPr>
              <a:t> the simulator </a:t>
            </a:r>
            <a:r>
              <a:rPr lang="fr-FR" altLang="fr-FR" sz="2400" dirty="0" err="1" smtClean="0">
                <a:solidFill>
                  <a:srgbClr val="45697B"/>
                </a:solidFill>
              </a:rPr>
              <a:t>work</a:t>
            </a:r>
            <a:r>
              <a:rPr lang="fr-FR" altLang="fr-FR" sz="2400" dirty="0" smtClean="0">
                <a:solidFill>
                  <a:srgbClr val="45697B"/>
                </a:solidFill>
              </a:rPr>
              <a:t>?</a:t>
            </a:r>
            <a:r>
              <a:rPr lang="en-CA" altLang="fr-FR" sz="2400" dirty="0" smtClean="0">
                <a:solidFill>
                  <a:srgbClr val="45697B"/>
                </a:solidFill>
              </a:rPr>
              <a:t/>
            </a:r>
            <a:br>
              <a:rPr lang="en-CA" altLang="fr-FR" sz="2400" dirty="0" smtClean="0">
                <a:solidFill>
                  <a:srgbClr val="45697B"/>
                </a:solidFill>
              </a:rPr>
            </a:br>
            <a:r>
              <a:rPr lang="en-CA" altLang="fr-FR" sz="2400" dirty="0" smtClean="0">
                <a:solidFill>
                  <a:srgbClr val="45697B"/>
                </a:solidFill>
              </a:rPr>
              <a:t>Type </a:t>
            </a:r>
            <a:r>
              <a:rPr lang="en-CA" altLang="fr-FR" sz="2400" dirty="0">
                <a:solidFill>
                  <a:srgbClr val="45697B"/>
                </a:solidFill>
              </a:rPr>
              <a:t>of "source" and "load" systems included in the </a:t>
            </a:r>
            <a:r>
              <a:rPr lang="en-CA" altLang="fr-FR" sz="2400" dirty="0" smtClean="0">
                <a:solidFill>
                  <a:srgbClr val="45697B"/>
                </a:solidFill>
              </a:rPr>
              <a:t>simulator</a:t>
            </a:r>
            <a:endParaRPr lang="fr-CA" sz="2400" dirty="0"/>
          </a:p>
        </p:txBody>
      </p:sp>
      <p:sp>
        <p:nvSpPr>
          <p:cNvPr id="6" name="Espace réservé du texte 5"/>
          <p:cNvSpPr>
            <a:spLocks noGrp="1"/>
          </p:cNvSpPr>
          <p:nvPr>
            <p:ph type="body" idx="1"/>
            <p:custDataLst>
              <p:tags r:id="rId2"/>
            </p:custDataLst>
          </p:nvPr>
        </p:nvSpPr>
        <p:spPr>
          <a:xfrm>
            <a:off x="609600" y="1403084"/>
            <a:ext cx="5386917" cy="639762"/>
          </a:xfrm>
        </p:spPr>
        <p:txBody>
          <a:bodyPr/>
          <a:lstStyle/>
          <a:p>
            <a:r>
              <a:rPr lang="en-CA" sz="2000" dirty="0"/>
              <a:t>Type of "source" systems (4 </a:t>
            </a:r>
            <a:r>
              <a:rPr lang="en-CA" sz="2000" dirty="0" smtClean="0"/>
              <a:t>types)</a:t>
            </a:r>
            <a:endParaRPr lang="fr-CA" sz="2000" dirty="0"/>
          </a:p>
        </p:txBody>
      </p:sp>
      <p:sp>
        <p:nvSpPr>
          <p:cNvPr id="8" name="Espace réservé du texte 7"/>
          <p:cNvSpPr>
            <a:spLocks noGrp="1"/>
          </p:cNvSpPr>
          <p:nvPr>
            <p:ph type="body" sz="quarter" idx="3"/>
            <p:custDataLst>
              <p:tags r:id="rId3"/>
            </p:custDataLst>
          </p:nvPr>
        </p:nvSpPr>
        <p:spPr>
          <a:xfrm>
            <a:off x="6193368" y="1417312"/>
            <a:ext cx="5389033" cy="639762"/>
          </a:xfrm>
        </p:spPr>
        <p:txBody>
          <a:bodyPr/>
          <a:lstStyle/>
          <a:p>
            <a:r>
              <a:rPr lang="en-CA" sz="2000" dirty="0"/>
              <a:t>Type of "load" systems (3 </a:t>
            </a:r>
            <a:r>
              <a:rPr lang="en-CA" sz="2000" dirty="0" smtClean="0"/>
              <a:t>types)</a:t>
            </a:r>
            <a:endParaRPr lang="fr-CA" sz="2000" dirty="0"/>
          </a:p>
        </p:txBody>
      </p:sp>
      <p:sp>
        <p:nvSpPr>
          <p:cNvPr id="4" name="Espace réservé du numéro de diapositive 3"/>
          <p:cNvSpPr>
            <a:spLocks noGrp="1"/>
          </p:cNvSpPr>
          <p:nvPr>
            <p:ph type="sldNum" sz="quarter" idx="12"/>
            <p:custDataLst>
              <p:tags r:id="rId4"/>
            </p:custDataLst>
          </p:nvPr>
        </p:nvSpPr>
        <p:spPr/>
        <p:txBody>
          <a:bodyPr/>
          <a:lstStyle/>
          <a:p>
            <a:pPr>
              <a:defRPr/>
            </a:pPr>
            <a:fld id="{B3980D67-48D6-4EA3-BD6E-8E9943D4617B}" type="slidenum">
              <a:rPr lang="fr-CA" smtClean="0"/>
              <a:pPr>
                <a:defRPr/>
              </a:pPr>
              <a:t>10</a:t>
            </a:fld>
            <a:endParaRPr lang="fr-CA"/>
          </a:p>
        </p:txBody>
      </p:sp>
      <p:sp>
        <p:nvSpPr>
          <p:cNvPr id="10" name="Espace réservé du contenu 6"/>
          <p:cNvSpPr txBox="1">
            <a:spLocks/>
          </p:cNvSpPr>
          <p:nvPr>
            <p:custDataLst>
              <p:tags r:id="rId5"/>
            </p:custDataLst>
          </p:nvPr>
        </p:nvSpPr>
        <p:spPr bwMode="auto">
          <a:xfrm>
            <a:off x="2421903" y="2053617"/>
            <a:ext cx="3257002" cy="4387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18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buNone/>
            </a:pPr>
            <a:r>
              <a:rPr lang="fr-CA" sz="1600" dirty="0" smtClean="0"/>
              <a:t/>
            </a:r>
            <a:br>
              <a:rPr lang="fr-CA" sz="1600" dirty="0" smtClean="0"/>
            </a:br>
            <a:r>
              <a:rPr lang="fr-CA" sz="1600" dirty="0" smtClean="0"/>
              <a:t>Type 1 : </a:t>
            </a:r>
            <a:r>
              <a:rPr lang="en-CA" sz="1600" dirty="0" smtClean="0"/>
              <a:t>Filtration system for ore processing plants</a:t>
            </a:r>
          </a:p>
          <a:p>
            <a:pPr marL="0" indent="0">
              <a:buNone/>
            </a:pPr>
            <a:endParaRPr lang="en-CA" sz="1600" dirty="0" smtClean="0"/>
          </a:p>
          <a:p>
            <a:pPr marL="0" indent="0">
              <a:buNone/>
            </a:pPr>
            <a:endParaRPr lang="en-CA" sz="1600" dirty="0" smtClean="0"/>
          </a:p>
          <a:p>
            <a:pPr marL="0" indent="0">
              <a:buNone/>
            </a:pPr>
            <a:r>
              <a:rPr lang="en-CA" sz="1600" dirty="0" smtClean="0"/>
              <a:t/>
            </a:r>
            <a:br>
              <a:rPr lang="en-CA" sz="1600" dirty="0" smtClean="0"/>
            </a:br>
            <a:r>
              <a:rPr lang="en-CA" sz="1600" dirty="0" smtClean="0"/>
              <a:t>Type 2 : Hot fluid discharge system</a:t>
            </a:r>
          </a:p>
          <a:p>
            <a:pPr marL="0" indent="0">
              <a:buNone/>
            </a:pPr>
            <a:endParaRPr lang="en-CA" sz="1600" dirty="0" smtClean="0"/>
          </a:p>
          <a:p>
            <a:pPr marL="0" indent="0">
              <a:buNone/>
            </a:pPr>
            <a:r>
              <a:rPr lang="en-CA" sz="1600" dirty="0" smtClean="0"/>
              <a:t/>
            </a:r>
            <a:br>
              <a:rPr lang="en-CA" sz="1600" dirty="0" smtClean="0"/>
            </a:br>
            <a:r>
              <a:rPr lang="en-CA" sz="1600" dirty="0" smtClean="0"/>
              <a:t>Type 3 : Technical room cooling system</a:t>
            </a:r>
          </a:p>
          <a:p>
            <a:pPr marL="0" indent="0">
              <a:buNone/>
            </a:pPr>
            <a:endParaRPr lang="en-CA" sz="1600" dirty="0" smtClean="0"/>
          </a:p>
          <a:p>
            <a:pPr marL="0" indent="0">
              <a:buNone/>
            </a:pPr>
            <a:r>
              <a:rPr lang="en-CA" sz="1600" dirty="0" smtClean="0"/>
              <a:t/>
            </a:r>
            <a:br>
              <a:rPr lang="en-CA" sz="1600" dirty="0" smtClean="0"/>
            </a:br>
            <a:r>
              <a:rPr lang="en-CA" sz="1600" dirty="0" smtClean="0"/>
              <a:t>Type 4 : Equipment cooling system mechanical / electrical</a:t>
            </a:r>
            <a:endParaRPr lang="en-CA" sz="1600" dirty="0"/>
          </a:p>
        </p:txBody>
      </p:sp>
      <p:sp>
        <p:nvSpPr>
          <p:cNvPr id="11" name="Rectangle 10"/>
          <p:cNvSpPr/>
          <p:nvPr>
            <p:custDataLst>
              <p:tags r:id="rId6"/>
            </p:custDataLst>
          </p:nvPr>
        </p:nvSpPr>
        <p:spPr>
          <a:xfrm>
            <a:off x="6915150" y="2479256"/>
            <a:ext cx="2825616" cy="3693319"/>
          </a:xfrm>
          <a:prstGeom prst="rect">
            <a:avLst/>
          </a:prstGeom>
        </p:spPr>
        <p:txBody>
          <a:bodyPr wrap="square">
            <a:spAutoFit/>
          </a:bodyPr>
          <a:lstStyle/>
          <a:p>
            <a:r>
              <a:rPr lang="en-CA" dirty="0" smtClean="0"/>
              <a:t>Type 1 : </a:t>
            </a:r>
            <a:r>
              <a:rPr lang="en-CA" dirty="0"/>
              <a:t>Forced air heating system for </a:t>
            </a:r>
            <a:r>
              <a:rPr lang="en-CA" dirty="0" smtClean="0"/>
              <a:t>buildings</a:t>
            </a:r>
            <a:br>
              <a:rPr lang="en-CA" dirty="0" smtClean="0"/>
            </a:br>
            <a:endParaRPr lang="en-CA" dirty="0" smtClean="0"/>
          </a:p>
          <a:p>
            <a:endParaRPr lang="en-CA" dirty="0" smtClean="0"/>
          </a:p>
          <a:p>
            <a:endParaRPr lang="en-CA" dirty="0" smtClean="0"/>
          </a:p>
          <a:p>
            <a:r>
              <a:rPr lang="en-CA" dirty="0" smtClean="0"/>
              <a:t>Type 2 : </a:t>
            </a:r>
            <a:r>
              <a:rPr lang="en-CA" dirty="0"/>
              <a:t>Fresh air heating system</a:t>
            </a:r>
            <a:endParaRPr lang="en-CA" dirty="0" smtClean="0"/>
          </a:p>
          <a:p>
            <a:endParaRPr lang="en-CA" dirty="0" smtClean="0"/>
          </a:p>
          <a:p>
            <a:endParaRPr lang="en-CA" dirty="0" smtClean="0"/>
          </a:p>
          <a:p>
            <a:endParaRPr lang="en-CA" dirty="0" smtClean="0"/>
          </a:p>
          <a:p>
            <a:r>
              <a:rPr lang="en-CA" dirty="0" smtClean="0"/>
              <a:t/>
            </a:r>
            <a:br>
              <a:rPr lang="en-CA" dirty="0" smtClean="0"/>
            </a:br>
            <a:r>
              <a:rPr lang="en-CA" dirty="0" smtClean="0"/>
              <a:t>Type 3 : Water heating system</a:t>
            </a:r>
            <a:endParaRPr lang="en-CA" dirty="0"/>
          </a:p>
        </p:txBody>
      </p:sp>
      <p:pic>
        <p:nvPicPr>
          <p:cNvPr id="12" name="Espace réservé du contenu 11"/>
          <p:cNvPicPr>
            <a:picLocks noGrp="1" noChangeAspect="1"/>
          </p:cNvPicPr>
          <p:nvPr>
            <p:ph sz="half" idx="2"/>
            <p:custDataLst>
              <p:tags r:id="rId7"/>
            </p:custDataLst>
          </p:nvPr>
        </p:nvPicPr>
        <p:blipFill rotWithShape="1">
          <a:blip r:embed="rId9">
            <a:extLst>
              <a:ext uri="{28A0092B-C50C-407E-A947-70E740481C1C}">
                <a14:useLocalDpi xmlns:a14="http://schemas.microsoft.com/office/drawing/2010/main" val="0"/>
              </a:ext>
            </a:extLst>
          </a:blip>
          <a:srcRect/>
          <a:stretch/>
        </p:blipFill>
        <p:spPr>
          <a:xfrm>
            <a:off x="644941" y="2053617"/>
            <a:ext cx="1587501" cy="4322935"/>
          </a:xfrm>
        </p:spPr>
      </p:pic>
      <p:sp>
        <p:nvSpPr>
          <p:cNvPr id="2" name="AutoShape 2" descr="data:image/jpeg;base64,/9j/4AAQSkZJRgABAQEAeAB4AAD/2wBDAAgGBgcGBQgHBwcJCQgKDBQNDAsLDBkSEw8UHRofHh0aHBwgJC4nICIsIxwcKDcpLDAxNDQ0Hyc5PTgyPC4zNDL/2wBDAQkJCQwLDBgNDRgyIRwhMjIyMjIyMjIyMjIyMjIyMjIyMjIyMjIyMjIyMjIyMjIyMjIyMjIyMjIyMjIyMjIyMjL/wAARCAP8BS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qahqdlpVt9ovrhIYydq7uS7Hoqgcsx7AAk1lf27rFxzZeF7zYfuyXtxFAGHrgMzj6MoPqBQB0FFc/8A8JLc23/IS8O6tbAdZIYluk/ARFn/ADUVsWV9a6jaJdWc8c8D9HQ5HuPYjuOooAs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QXkzW1jcTqAWijZwD0JAzVTSNUN/bxrcRiC8MSyNEDkMpH3lPdf5dDS5lexoqUnBzWyNLPOO9UNW1L+zbRWjhM91M4htoAcGWQgkDPYYBJPYAntWXdW8+pa3dXlq+JtMVYrbLYVpCN8in2KmNfY5PUU+8vI7+58NXMWQr375VhgqRbXAKkdiCCD7ikpXdi6lHkipXv38r6r8P17FnTNCitJhf3jfbNVZSHupMnbnqsYP8Aq07YHXHOTzWvRRVGAVi3+kvBdPqukRpHqHWaLO1LtR/C/bdjo/UYA+7kHaooAq6dqEGqWMd3blvLfIKsMMjAlWVh2IIII9RVquf0j/R/Fmv2cfEBFvdbPSSQOrkegPlqfqSe9b9AC0UlITQA6imZPvSg5oAdRSUUALRSUtABRXJ3es6zq2v3+jaA1jajTyi3V3dgyMGdQwCRAjPBHzEgZ4wcGnjwzrsvNz421Td6W1tbRqPzjY/rQB1NIWA6muYPh/xHbLmz8Y3MjDkLf2UMq/jsVD+tS6LrF/c6jd6Rq8FsuoWiJIZLSQtHKjZwQDyh45U57YJoA6LcM4zS01V7mnUAFFFFABRRRQAUUUwmgB9FMyaf2oAKKSigBaKSl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srVNTu7C+soYLEXMdzvUkTBGDKNwVQRgkgMeSPumtKWaK3j8yaVI0zjc7AD9axtbvLO40x2t721N1AwngHnLy6HIHXvgqfYmom7LRnRhoc1Rc0brbrb8O24l9rtjLp13bzM9pctA4EN0hjZjtP3c8N/wEmmSy2Meh6b9puDDciFGtmiUvLu2j7qgEt7jByOtT3F7DrNrDa2aQ3AuoVmZpUDxxxN0Zh3J7Dvg9gauWGl2ungmJN0zAB5n5d8ep9PQDAHYCps5M6HKnSgk0073t+HbReqZkaVNqltY+XHpEskryPLLNPIkKuzMWJC5ZgOcAEZwBSTRypqOiyT2cdrLNqruyRzeYGP2SYZzgY6dMe/eulrH1n/AJCvh7/sIP8A+ks9VGNupz1a/tLvlSv6/wCdvwNiiivOfip4i1bQP7J/su8e28/zvM2qp3Y2Y6g+p/OlVqKnBzZeBwc8biI4em0m777aK/6Ho1FeNfD/AMY6/q/jC1s7/UpJ7d0kLIUUA4UkdBXstKjWVWPNE1zLLqmX1lRqtNtX0+f+Rz+n/wDI869/16Wf85q4vVvgbpWrazfalJr+sxPeXElw0ccihVLsWIHy9Bmu00//AJHnXv8Ar0s/5zVUu/iT4Nsb2ezuvENnFcQSNFLGzHKMpwQeOxFannnFf8M+6R/0Mmuf9/U/+Jpp/Z+0j/oY9c/7+p/8TXqul6rY63psWo6bcx3NnNny5oz8rYJU/qCPwq5QBR0yxTTNKs9PjkeRLWBIVdzlmCqBk+5xVxelLiloAKKKKAClpKWgDzWz0jQ9Z8f+K4rm4e31iK7haKW1uWhuBGbaLoVILLkHg5HtXQnwzrkQ22vjXVFTsJ7e2lI/Hywa5WWfwo/jPxTZeKLeFVa+heC7uYysan7NENom/gbgdx1FdBB4Y0aeMNpniPWFgx8ot9akkQD23M1AFg+F9TmONQ8YazOneOAQ24P4ogb8mFZfhmDR7P4k6vaaOYWVNOgNyY33sZvMkzvbklsY6nPSrOo6H4Utoi+va7cSQjkrfaxIqfiu8A/lVHwfdaNc+Pr9dAtBb6bDpMEcRS3MUcn72UlkGBuHON3cg0AeiUUUUAFFFFABRRRQAh6Gmf1qSkwKAI6kH3aMCloASiiigApaSloAKKKKACiiigAooooAKKKKACiiigAooooAKKKKACiiigAooooAKKKKACiiigAoor5n8cfGHxponjfWNMsdRhjtba6aOJTbRsQo9yMmgD6Yorwr4OfEvxR4w8ZT6drN7FNbJZPMFWBEO4OgByB6Ma91oAKKKKACiiigAooooAKKKKACiiigAooooAKKKKACiiigAooooAKKKKACiiigAooooAKKKKACiiigAooooAKKKKACiiigAooooAKKKKACiiigAooooAKKKKACiiigAooooAKKKKACiiigAooooAKKKKACiiigAooooAKKKKACiiigAooooAKKKKACiiigAooooAKKKKACiiigAooooAKKKKACiiigAooooAKKKKACiiigAooooAKKKKACiiigAooooAKKKKACiiigAooooAqajp8GqWT2twuVbBVsDKMOQwz3BrKjbTrexu21DT7RLixQtOqQLh1wSHUejY4HrkdRU2pXepxakkEclraWkoAS5kiaXLn+EjcoU+mcg/Xis/WNHcNZzXWo3N1NJcxQ4YIiBDIrMuFUZBCdyaxm92kelh4aRhOdk9Va9/Py9ddPwNnRbJrLT1MyKtzMfNnCjgMR90eygBR7KK0aKK1SsrHBUm5ycn1CsfWf+Qr4e/7CD/8ApLPWxWPrP/IV8Pf9hB//AElnpkGxXk3xs/5gf/bx/wC069Zryb42f8wP/t4/9p1y4z+BL5fme5w3/wAjSl/29/6Szl/hb/yPtn/1zl/9ANfQNfP3wt/5H2z/AOucv/oBr6BrPL/4T9Tt4u/3+P8AhX5s5/T/APkede/69LP+c1VLv4beDb69nvLrw9Zy3E8jSyyMpy7McknnuTVvT/8Akede/wCvSz/nNW/XcfLFPS9KsdE02LTtNto7azhz5cMY+Vcksf1JP41coooAKKKKACiiigApaSloA85svENtpXivxcuo6fdtps1/GDeRwGaJWFtCGVwoJXsckY568VPn4UakWlP/AAijufvFhArfiDg/nTPC/ivR7HW/EVjqN4lncTaxM0TXP7tJQFRMI5+ViNvIzmu2a006/USvb2twp6OUV8/jQBx0V/8AC7RpVayPh1bgfdFlFHJKfoIwWpdA1dtX+Jd9cf2fd2cLaTEsH2qPy3lVZZMtsPKjLY5APHSutkk0rRoTJI9nYxAZLMVjH9K5DTfEOna58VYX0yVp7caPMn2lUPlSMs0RwjdGxu5I45FAHfUUUUAFFFFABRRRQAUUUUAFFFFACUUUUAFLSUtABRRRQAUUUUAFFFFABRRRQAUUUUAFFFFABRRRQAUUUUAFFFFABR1GRXz78X/jGXNx4a8MXPycx3l9GevYpGfT1b8B6nP+E3xmj0O1GheKJ5DYRIfst3tLtEAP9WwHJX09OnToAfSVc54j8e+GPCYYavq8EMwGfs6HfKfT5FyR9TgV4B47+O2s688tj4eMml6byvmqcXEo92H3B7Lz79q8kd3lkaSRmd2OWZjkk+pNAH0dqn7SekQuV0rQby7A43XEqwg/kG/pXgfiPWX8ReI9Q1iSEQteTtMYw2QmT0z3rLooA7D4b+OR4A8STaq2n/blltWtjGJvLKgujbgcHP3Onv1r3jRf2gfCGousd+l7pkhON00e+P8A76TJ/MCvleigD7z03VdP1i0W70y9t7y3bpJBIHX6cd/arlfCWieINW8OXwvdH1CeznHVomwGHow6MPYgivobwF8etO1W3a18VGLTryKMuLpQfKmAGTxyVbHbnPbnAoA9mJCjJIHOOaWvkb4k/FbUvGerKlhLNZaRayh7aJW2uzA8SMR/F6Dt9ea9h+EnxZh8W20ei6zIsWuRJhHPAu1A6j/b9R36juAAesUUUUAFFFFABRRRQAUUUUAFFFFABRRRQAUUUUAFFFFABRRRQAUUUUAFFFFABRRRQAUUUUAFFFFABRRRQAUUUUAFFFFABRRRQAUUUUAFFFFABRRRQAUUUUAFFFFABRRRQAUUUUAFFFFABRRRQAUUUUAFFFFABRRRQAUUUUAFFFFABRRRQAUUUUAFFFFABRRRQAUUUUAFFFFABRRRQAUUUUAFFFFABRRRQAUUUUAFFFFABRRRQAUUUUAFFFFABRRRQAUUUUAQXZthZzG88v7NsPmeYPl2981z1ylxDoq3MpkFvb3sM0CzcypCHUHcfoWIB5xjJzmr2o2WrXOpRywtZNaxANHDNu+//eOOuO3p164xE0uo3F+mk6jFZS291BKZRCXyqABec+pYD8/SspanoUEoJNNPq15Le3nb/I36KztHuJWtms7ps3loRHKT1cfwyfRhz9cjtWjWid1c4qkHCTiwrH1n/kK+Hv8AsIP/AOks9bFY+s/8hXw9/wBhB/8A0lnpkGxXk3xs/wCYH/28f+069Zryb42f8wP/ALeP/adcuM/gS+X5nucN/wDI0pf9vf8ApLOX+Fv/ACPtn/1zl/8AQDX0DXz98Lf+R9s/+ucv/oBr6BrPL/4T9Tt4u/3+P+Ffmzn9P/5HnXv+vSz/AJzVxdx8P/iFJcyvF8SZ442clU+zfdBPA+9Xaaf/AMjzr3/XpZ/zmrfruPljyj/hXnxF/wCimz/+Av8A9lR/wrz4i/8ARTZ//AX/AOyr1eigBkSskKK7b2VQGb1PrT6KKACiiigApaSloA828Ia/4fmt9T0nWGgiluNVvZUjv0Cx3Cmd8FC3yvjGCByCDxXQt8PvBszeYPD2mru5zFCEB/75xVbwPYWepfD2xjvbWC5hnaaYxzRh1O+V26H61ZPw58JZOzRYYQTnEDvEPyUgUAOTwj4L0UG7OjaRbbeTNNCny/8AAm6ViJ4h07WPiRoJ0nfPax2t3AbtEIhckRttRujY2ckZHTmt628BeFLWYTR6FZvKOjzR+aw/F81B4hVYPFfg6RVCoLyeDAGAA1tIQP8AxwUAdVRRRQAUUUUAFFFFABRRRQAUUUUAJRRRQAUtJS0AFFFFABRRRQAUUUUAFFFFABRRRQAUUUUAFFFFABRRRQAUUUUAfOvxr+FUGmRT+LNDSOG13A3trkKELEAOg9CTyvqePbwqvXPjt46fXfEjeHrOU/2dpjlZdp4ln/iJ/wB37o991eR0AFFFFABRWhp2h6lqxP2K0klUHBfoo/E8V0EXw51d1BkuLSPI6b2JH6UAcfRXUXXgHW7ZCyLBcY7RSc/+PAVzc9vNazNDcRPFIvVHXBFAEdFFFAEttbTXl1Da20TSzzOI440GSzE4AHuTX1T8KPhPB4MtV1XVUjm16Vf95bVT/Cp7t6t+A4yT8pKzI6ujFWU5BBwQa+vfhF46/wCE18JKLuTdqthiG7z1f+7J/wACAOfcGgD0GiiigAooooAKKKKACiiigAooooAKKKKACiiigAooooAKKKKACiiigAooooAKKKKACiiigAooooAKKKKACiiigAooooAKKKKACiiigAooooAKKKKACiiigAooooAKKKKACiiigAooooAKKKKACiiigAooooAKKKKACiiigAooooAKKKKACiiigAooooAKKKKACiiigAooooAKKKKACiiigAooooAKKKKACiiigAooooAKKKKACiiigAooooAKKKKACiiigArmbPV4f7X1O5NveTzGX7NGkNs7BY48j72Noy5c9eRiumoqZJu1jalUjBSUle/n8zAW4m1LU5BFZzafqFrCkiG4KESxuWG1gjHjKHvkHn1Bv2urQzTi1uFNre4/1Ep5b3Q9HHuPxweKpSXdvY+J76e5lWKMWNuMsepMk2APUn0FQ31zPfTWKXemwDS7i48po7tN0rZRirY6J8wXrk8/wms1K3U7JUlN2cbKya+67Svv6fijo6x9Z/5Cvh7/ALCD/wDpLPUF9p0Gl2j3EOp6paouAscMvnFmPAVVkDck8ACoX+aXw1MNQnvkmv2ljlmVAdptJsD5FUY79M81opa2ZyTopQ9pF3Xo/wDhvxOlryb42f8AMD/7eP8A2nXrNeTfGz/mB/8Abx/7Trnxn8CXy/M9Xhv/AJGlL/t7/wBJZy/wt/5H2z/65y/+gGvoGvn74W/8j7Z/9c5f/QDX0DWeX/wn6nbxd/v8f8K/NnP6f/yPOvf9eln/ADmrktU+N+gaTq97ps2ja/JLaTvA7xWsZRmRipKkyDI444rrdP8A+R517/r0s/5zVv13Hyxk+GvEFt4p8P2us2kFzBBc79sdygWQbXKnIBI6qe/TFa1FFABRSM20ZppbPAoAfRSDOOaWgAqO5l8i1llPRELfkKkrM8SS+R4W1ab/AJ52UzfkhNAHE+B7PxbpPgnRJNPmsdTs5rKKYWt4xgli3qGKrIoYEc8ArketdCfEfiKLiXwVfOe5t723cf8Ajzqf0rU8MQ/ZvCmjwf8APOyhT8kArVoA5b+3/E8/y23g2WJuzXmoQoo/74Ln9KwtbtPEI1rwzqet31qqx6skcdlZIfLXfHIu5nb5nbnA4UcnivRq5bx38mmaXP2h1ixYn6zqv/s1AHU0UUUAFFFFABRRRQAUUUUAFFML4bGKTJY8UAPooooAKWkpaACiiigAooooAKKKKACiiigAooooAKKKKACiiigAooooAK5vx74jHhTwRqmrhgJooSsGe8rfKn5Eg/QGukrxH9pLVGg8OaNpatgXVy8zAdxGoH85B+VAHzg7vLI0kjF3YlmZjkknqTTaKKACu08IeD11FV1DUUP2XP7qLp5nufb+f8+c0LTTq2tW1lztdsuR2Ucn9BXtscaRRJFGoVEUKqjoAOgoAI40ijWONFRFGFVRgD8Ktw6dfXKb4LK4lT+8kTMP0Fd94Q8IQR2kWo6jEJZpAGiicZVF7Ejuf5V3HSgDwOWKSCQxyxvG46q6kEfhWVrGiWWt2phuohuA+SUD5kPsf6V9DajplnqtsYLyBZVPQkcr7g9jXkPiHRJNB1RrZiXiYb4nP8S+/uKAPnrWtHuND1FrS45HWOQDh19RWdXrnjbSV1LQJZQv7+1BlQ+38Q/L+QryOgAr0D4NeJm8OfEWxV5NtpqB+xzg9PmPyH8H28+hNef06KR4ZUljYrIjBlYdQR0NAH37RVHRdQGraFp+pAAC7to5wB0+dQ39avUAFFFFABRRRQAUUUUAFFFFABRRRQAUUUUAFFFFABRRRQAUUUUAFFFFABRRRQAUUUUAFFFFABRRRQAUUUUAFFFFABRRRQAUUUUAFFFFABRRRQAUUUUAFFFFABRRRQAUUUUAFFFFABRRRQAUUUUAFFFFABRRRQAUUUUAFISACScAdSap6tq+n6Fpk2o6pdx2tpCMvJIcD6D1J7AcmvmH4lfGbUPFpl0vR/MsdFPytziW5H+2R0X/AGR+OegAO++Inx4g0m4bTPCfk3l1G2Jr1xuhXB5VB/Effp6Z7dd8O/ippPju3W2YrZ6yi5ktGbh8dWjP8Q9uo/U/H9SW9xNaXEdxbyvDNGwZJI2KspHQgjoaAPvuivDvhn8codQ8nRvFsqQXfCQ6gflSX2k7K3v0Pt39xBBGRyDQAUUUUAFFFFABRRRQAUUUUAFFFFABRRRQAUUUUAFFFFABRRRQAUUUUAFFFFABRRRQAUUUUAFFFFABRRRQAUUUUAVm0+0bUFv2t42u1Ty1lIywXJOB6dT+dUfEjCLSVuWIAt7mCYk9AolXd/47urXpksMVxE0U0aSRuMMjrkEe4qXG6aRtTquNSMpa2t93YzbJW1O6XU5VIgTIs4yOx4MpHqR09FP+0RWfcWbWOp6NEGBgOrySQqP4Fa1mJH/fRbHsQK6QnFYrzJrOsWotQ5j0u7LyzEDy3bypIyinOSylxnjA5GcggCjYU6zldLbt/X9as268m+Nn/MD/AO3j/wBp16zXk3xs/wCYH/28f+0658Z/Al8vzPX4b/5GlL/t7/0lnL/C3/kfbP8A65y/+gGvoGvn74W/8j7Z/wDXOX/0A19A1nl/8J+p28Xf7/H/AAr82c/p/wDyPOvf9eln/Oat+ufuxJomv3WsvE01hdwxRTtGCWtjGXw5X+JDv5I5XGcEEleCk0T403EjT2XjPQjayEvCRGhBQ8rz9nOeMd67j5Y9doryD/hHvjl/0OWh/wDflf8A5Hpv9gfHLp/wmWhn/tiv/wAj0Aevsc8ChVxTIEdYYxKwaQKNxHc96loAKKKKACud+IEph+HniJh1OnTqPqUI/rXRVy/xF58CalH/AM9fKi/77lRf60AdHaRCCzhhHSNFX8hU1FFADCc1zvjcqnhS4leLzVhlglK/7syNn8MZ/CuiIrn/ABw5i8Da3KBkxWckgB/2Rn+lAHRKcilpkLB4lcHIYAin0AFFYOoeM/D2m3TWk+qQvdqSDbW+ZpQfTYgLfpVL/hKdYv8AjR/Cl+69ptRdbRPyOZP/ABygDq6QsFGWIAHc1yv9neM9R/4+9bsNKjP8GnWvmv8A9/JeP/HKUeANInO7V5r/AFl/+ohdNIn/AH7GE/8AHaALN9458NWE5t31aGa5H/LvaZuJf++IwT+lVT4o1m9H/Eo8J3zKek2pSLaJ+R3P/wCO10Nlp1jpdv5NjZ29rCP4IIgi/kBU33jjtQByz674h0s79a0IXFtjLT6Q5m8v2aNgHIHqoOfQVtaPr+k67A0ml38NwFOHVWw6H0ZTyp9iBWkAAMVi6v4T0fWphc3Nr5d6g/d3lu5inT6SLg/geKANqiuT+z+LtC/49bmHxBZj/lldEQXSj2kA2P8A8CC/WrWneM9KvLpbK6M2mageBaahH5Lsf9kn5X/4CTQB0VLSUtABRRRQAUUUUAFFFFABRRRQAUUUUAFFFFABRRRQAUUUUAfIfxwYH4uayB/CsAP/AH5SvPi7FVUsSq9ATwK+o/GfwOtvGHiy+16TXZbVrry8wrbBgu1FTruH93P41498Ufhknw7/ALLaLUnvo73zQS0ITYU2+5znd+lAHndFFFAHY/DiINr1xIf4Lc4/Flr1exiWfULaF/uySqrfQkCvIPAF2tt4mWNv+XiJox9eG/8AZa9ZjdopFkQ4ZSGB9CKAPfAAAABgDoBS1R0fU4tX0uG8iI+dfnUH7rdxV6gAriviTAjaVZzkDek+wfQqSf8A0EV2teb/ABE1ZLi7g02Fgwgy8pH949B+A/nQBw0iLLE8bDKupUj2NeBMCrFT1BxXuuo3a2Om3N05wIo2f8hxXhNABRRRQB2emfFjxxo1hBY2OuvHbQRrFFG1vE4VQMADcpr134I+P/E/i/X9Tttd1P7XDDaiSNfIijw24DOUUHpXmtp8D/G19plvf29patHcRLNGpuVDbWAIyD0ODXqPwV+HniLwZrWqXWt2ccCT26xxlJlfJ3ZP3SaAPaKKKKACiopLq3hbbLPEjYzhnANNW9tGYKt1CWJwAJBzQBPRRRQAUUUUAFFFFABRRRQAUUUUAFFFFABRRRQAUUUUAFFFFABRRRQAUUUUAFFFFABRRRQAUUUUAFFFFABRRRQAUUUUAFFFFABRRRQAUUUUAFFFFABRRRQAUUUUAFFFFABRRRQAUUUUAFFFFABXJ+OPiDovgTTvO1CXzbyRSbeyjI8yU+v+yv8AtH9TxXIfEv41WPhjztJ0ExXusDKvJndFbH3/ALze3Qd/SvmbUtTvtY1Ca/1G6lubuZt0ksjZJ/8Are3agDc8aePNa8c6n9p1OfbAhPkWkZxHCPYdz6k8/hxXNIjSOqIpZmOFVRkk+lX9D0HU/EmqRabpNpJdXUnRUHCjuWPQAepr6i+G/wAH9M8FpHqGoeXf63jPnEfu4PaMHv8A7R59MUAcF8PPgK17bjUvGCywxyIfK09GKycjhpD/AA46hevr6VxvxH+E2q+B5nvLffe6IzfJcqvzRZ6LIB09M9D7HivrumSxRzwvDNGkkUilXR1BVgeoIPUUAfAdesfDT4z33hQw6VrZlvdGGFRs5lth/s/3l/2e3b0O/wDEz4FvbedrPhCFpIeXm00csnqYvUf7PX0z0HhLKVYqwIYHBBHSgD7z0zVLHWdOh1DTbqK6tJl3RyxnIP8AgfY8irdfFngb4ha14E1HzrCTzbORs3FlIx8uX3/2W/2h+o4r6u8GeOdF8caWLvS58TIB59rIcSQn3HcehHB/SgDpaKKKACiiigAooooAKKKKACiiigAooooAKKKKACiiigAooooAKKKKACiiigAooooAKKKKACiiigAooooAKKKKAMbVbue5vF0XTpDHcugkubhf+XaEkgEf7bEEL9CT93B0rO0gsLOK0tYxHBEoVFHYf1Pv3rG8Lf6Wupayef7QvHMR/wCmMf7pMexCF/8AgZrdllSGJ5ZXCRopZmY4AA6k0AlfRDbm6t7K2e4upo4YUGWkkYKB+NeI/EzxVpPiWaxj06WZxaGTdIY8K+7b0yc/w9x3rJ8beM7rxTqLKjPHpsTfuIc9f9pvUn9On15WvIxWL504R2P0XI+Hvqrjia79/t0V1bXuzoPBuuW3h3xLb6ldJLJFGHVliAJ5UjuR6173oXijSPEcJfTrtXdRl4W+WRPqv9RxXzJViwv7rTL2K8spnhuIm3I6nkf/AFvassPipUdLaHbnGQ0swftFK00rLt8z6rrn4f8AinNTS0PGk3smLc9raY8+X7I3VfRsr3UBngvxTH4q0NbohUuoj5dxGD0b1Hse34jtWprWmrq+j3ViXMbSp+7lHWKQHKOPdWCsPcV7UZKcVJbH5lXoVKFWVKorSW5cbPGKUKB9az9B1JtY0Gxv3QRyzRBpYx/A/Rl/BgR+FaNUZBRRRkDqaACisHUPGnhzTJvIuNWt2uP+feAmaX/vhMt+lUz4o1e+40fwpfyqek+oOtpH+TZk/wDHKAOqrlviAy/8I9bQsQBNqlihJOBj7TGT+gNJ/ZvjLUD/AKZrtlpkZ6x6ba+Y+P8ArpLkf+OU5fh/okzrJqv2zWZAc51O5aZf+/f3B+C0ATXXjvw5bzNbxakt7dL/AMu9gjXMmfTbGDj8ahj8eaZHKqata6hoqyHEUmpQeXHJ/wADBKqfZiD7V0VpZWlhCIbO2ht4h0SFAij8BUksUc8TRTRpJGwwyOuQR7igASSOaNZI3V0YZVlOQRWR4ugFx4L1yDH+s0+dfzjas6TwRFYyNP4av7jRJScmGHD2rH3hb5R/wHafequoa3runadc2viHRWmgkhZDqGlAzR8gjLxffX8Nw96AOl0Kb7R4e02f/npaxP8AmoNaFcx8PtStdR8CaJ5FzFLJDYwxTqjgmORUAZWHYgg8GunoA848OeEbHUV1jULae607U/7YvVN5ZybHYCd8B1OVcezA1tfbfFug8X1lFr1mv/LxYgQ3AHq0THa3/AWH+7Uvgjiy1nPH/E6vj/5GapNW8UtFqB0jQ7Qanq4AMkYfbFbA/wAUr4O32UAsfTvQBb0fxTo+uO0NneL9qT/WWkymKaP/AHo2AYflitmuA1LU9B1N47XxtobaVdg4huZ/9Xu/6ZXKY2n6lT7VoppniXRkEmi6umsWeMraam/z4/2J1GT7bw31oA6oglvangADgVyf/CfWNowt9Z07U9Nvz9y1a1eYyn/pm0YYP+Bz6gU7+3/Emp/LpPhl7aM9LjV5xCPqI03Ofx20AdXVDU9a0vRoPO1PULWzj7NPKqZ+metYY8N69qPOteKLhEPW30qIWyfTed0h/BhV7TfBvh/SZvPttLhN13uZ8zTH/to+W/WgCl/wmqXp26Fouqar6TLD5EP/AH8l2g/8BBqnqGieJ/FVq1rq50bT7F+TAkH22X/vqQBAf+AGu1ooA4z4eWT6TFr2j/bru8g0/UvIge6k3uE8iF8Z7DLNwPWu0rlvCf8AyGfF3/YYH/pLBXU0AFFFFABRRRQAUUUUAFFFFABRRRQAUUUUAFFFFABRRRQAV5V+0Boj6n8OxfRJuk025SZsDnY2Ub9WU/hXqtVdT0631fS7vTrtN9vdQtDKvqrDB/HmgD4KorU8RaHdeGvEN9o96pE1rKUJxgMP4WHsRgj61l0AS29xLaXMdxCxWWJg6sOxFe16Lq8GtaZHdwkZIxIndG7ivD60tG1u80O78+1f5TxJG33XHv8A40AfQWi69faFcGS1cFG+/E/Kt/8AX967OH4k2hjHn2E6v3EbBh+uK8U0nxtpOpIomlFnP3SY4H4N0/PFdEkiSLuR1ZfVTkUAdvq3xDubmNodOg+zKwwZXO5/w7D9a4tmZ3Z3YszHJJOSTVS71GysV3Xd3DCP9twD+VcXr3xATy3t9HBLHg3LjAH+6D/M/lQAnxA19PLGj20gLEhrgjtjkL/X8BXn1Od2kdndizMcsxOSTTaACtDQtLl1vX9P0uEEyXdwkIwOm4gE/h1rPr2L4EaHaQ6pceMNYuIbWwsCLa3lncKrTycdT6K3/j49KAPpqKJIIY4YlCxxqFVR2A4Ap9FFABRXBeKvjB4R8Ku9vJem+vUyDb2QEhU+jNnaPpnPtXlGs/tH65cMyaPpFnZRngPOzTP9eNoH5GgDM/aG/wCSlR/9g+L/ANCeuD8Gf8j14e/7Cdt/6NWo/E3ijVvF2rf2nrE6zXPliIFY1QBRnAwB7ms6yvJ9Pv7e9tZPLuLeVZYnwDtdTkHB4PI70AffFFfLGl/tCeMbN1+3JYahH/F5kPlsfoUIA/I16V4b/aD8NaoyQ6xbz6ROxxvb97D/AN9AZH4rj3oA9doqCzvbXUbWO6srmG5t5BlJYXDqw9iOKlkkSKNpJHVEQFmZjgADqSaAHUVnaLr2l+IrD7dpF7FeW29ozJGejA4IPcf4EHoa0aACiiigAooooAKKKKACiiigAooooAKKKKACiiigAooooAKKKKACiiigAooooAKKKKACiiigAooooAKKKKACiiigAooooAKKKKACiiigAooooAKKKKACiiigAoorA8WeMdG8F6Ub/V7kIDkRQpzJM3oq9/r0Hc0AbF5eW2n2ct3eTx29tCpeSWVgqqPUk184fEv443Os+dpHhaSS1085SW95WWcei90X9T7dK4zx/wDEzWfHl4VnY2ulxtmGyjb5R6M5/ib36DsBXE0AFdl4C+G2tePL3Fqn2bTo2xPfSL8i+yj+JvYfiRXZ/DT4IXeu+Tq/iZJLTTDho7TlZbge/dFP5ntjg19JWNja6bZQ2VjbxW9tCu2OKJQqqPYCgDG8I+C9F8FaULLSbYKzYM1w/Mkx9WP9BwK6GiigAooooAK8t+JXwc0/xesup6SI7HW8ZJxiO5P+2B0b/aH457epUUAfB2r6PqGg6nNp2qWklrdwnDxyDn6j1B7EcGl0bWtS8PapDqWlXclrdxH5ZEPUdwR0IPcHivsjxr4C0Xx1pn2bUodlwgP2e7jA8yE+x7j1U8fjzXyj428A614F1L7PqUO+2kJ+z3kYPlyj69m9VPP1HNAH0R8NvjDp3jNI9O1Ly7HWwMCPOI7j3jJ7/wCyefTPOPTq+AVZkdXRirKchgcEGve/hn8dGj8nRvGExZeEh1Nuo9BL6/7359zQB9B0UyOWOaJJYnWSN1DK6nIYHoQe4p9ABRRRQAUUUUAFFFFABRRRQAUUUUAFFFFABRRRQAUUUUAFFFFABRRRQAUUUUAFFFFABRRRQAVleJ7q4sfCes3docXMFjPLEf8AbWNiP1ArVqrqVt9s0u7tcZ86B4/zUj+tACaXa29jpNnaWoxbwQJHEP8AZCgD9K5n4n6g9h4IuVjJVrl1gyD0B5P5hSPxrb8LXP2zwjot1nPnWEEn5xqawPipYveeCJnQZNtMkxGO3Kn/ANCrKvf2Urdj0MpUHjqPPtzL8zwGiiivnj9hCiiigD0D4Q6g9t4sks9x8u6gYFc/xL8wP5Z/Ovc68J+Eli9x4x+0gHZawOxPbJ+UD9T+Ve7V7WAv7LXufmfFah/aHu78qv66/pY57wn+7ttUtx/q4dUugg9AzlyPzc1j2fxKs9euZrXwvptzq08R+di6W8a+5LkNj3Cmtjwl+9sL68X/AFV5qFxNEfVN5UH6HbkexFYPhLwzo+ueA9JN/ZI80CukVwhMc0WJGHyyLhl/A12HzRqfZvG2pD99f6Vo0Z/htYmupR/wN9qj/vg0o8CWFyCdZv8AU9YY9VvLoiP/AL9ptT9Kiks/E3h2IyWOpRaxZpyYNTcRzKPRZgMH/ga/8CqxY+ONLnuI7TUVm0i+fhIL9QgkP+xICUf/AICxoA2tP0nTdJg8nTrC1tIv7kEKoP0FXKOoyKKAClpKWgAooooAKKwtR8Y+H9Ln+z3GpwtddraDMsx/4AgLfpVL/hI9e1IY0bwxcIp4Fxqsotk+uwbpD+KigC5qng/SNUuTeCKSy1Dte2Mhhm/Fl+8PZsj2rGvtU8Q+DYDPqN3Y6xpq9ZZZUtLpR+JEch/74qvrh1WytVn8ReKZbfzm2Q6fodsEkmb+4jNudj9Nv4VR0X4ZWepahHrPiLT1BQ7oLGeZrlx/tTSsSXb/AGQdg9+tAEPhGbXvE+n3q6ak+kaNeahcXR1CRQJ5Y5HLBYl5C8Hlzn2B616JpGjWGhWC2en26wxAlmPVnY9WZjyzHuTzV5VVFCqAFAwAKydd8R2WgQx+f5k11OdttZwLumnb0Vf5k8DuaALmpTWNvp882pPAlmiEytPjYF75zxivL7N7qw8R6RqPh22n0nw1e362rW0rELd71Y+YkJ4iX5eCMFs9AOvW2fh2+1y7i1TxXsYxsHttKjbdBbnszn/lpJ7ngdh3qXxmP3vhv21qD/0F6ADX/wDkefCP/XS6/wDRJrqa5bX/APkefCP/AF0uv/RJq1qXjLQ9NuWtDdm6vlODZ2aNPNn0KICR+OKAN+kJCgknAHc1w48Y6lr9xp1loFvHYS3YuzLJqUe5oPIkWNh5aNyct/exxXN+IIdRj1O+0XVtXn1W3kl0dnWZFRMSXjI6hFAAUqoGDn3JoA7q58deHLee5t01SC5ubeCS4eG2bzGCxqWYZHAOB0JFZTeKvEZuNHuX0a1sdMv7uOACefzLhlcEhsJ8q8D+81Znj2ytNPextrK2htoF0rVdscKBFH7gdAK1NY/5Avgv/sI2n/otqAL3hP8A5DPi7/sMD/0lgrqa5bwpj+2fF2D/AMxcZ/8AAaCupoAKKKKACiiigAooooAKKKKACiiigAooooAKKKKACiiigAoopGbajNgnAzgDJNAHjfx68CQ6roZ8U2rRxXunoFnDEKJos+p/iBPHqCR6CvmWvQvin8R9T8aazJZPFNY6ZZylY7KTh9w4LSD+97fw9PUngra2nvLmO2tYZJ55WCxxRKWZyegAHJNAEVFKysjsjqVZTggjBBpKAClDMv3SRkYODSUUAFFFFABRRUiW80kMsyQyNFEAZHVSVTJwMntk8UAS2NqLy7SFpkgjwWeV+iKBknHU8DoOT0rV1/xJJqlrZ6VaK1vounrttbbPLE/elfHV2OSfTOBxWErMjBlJDA5BHarX2d7qCa5gibEChpwq/KgJChvYEkDHqRj2APZfhZ8bE0ax/sXxVNK9pBGTa3YUu6gDiNgOSOwPboeOnN+P/jLrfi6Say095NN0Y5UQxtiSZf8Apow9f7o4+vWvM6KACiiigAooooAKKKKAOh8KeNte8GX32nR71o1Y5lt3+aKX/eX+owfQ12HxA+NGpeM9Hg0uztjptq6A3irJuMz/AN3P9z27968uooA6vwH481PwHrYvLMmW1kIW6tGbCzL/AEYdj2+hIr7G0XVrfXdFs9VtUlSC7iEqLMhRgD6g/wD6j2yK+Z/gd4H0bxVrNzfatPFN/Z5Vk049ZCejt6oD2HU9eOD9SgAAADAHQCgBaKKKACiiigAooooAKKKKACiiigAooooAKKKKACiiigAooooAKKKKACiiigAooooAKKKKACiiigAooooAKKKKACiiigAooooAKKKKACiiigAooooAKKbJIkUbSSOqRoCzMxwFA6kn0rwH4lfHb/XaP4Pl9Um1MfqIv/ivy7GgDuPiP8XdL8ExyWNpsvtbI4tw3yQ56GQjp/ujk+2c18t6/wCIdU8T6rJqWr3b3NzJxluijsqjoAPQVnSSPLI0kjs8jkszMcliepJ9a6Lwd4H1rxxqf2TSoP3SEefcyZEUI9z6+gHJoAxdP0681a/hsdPtpbm6mbbHFEuWY19K/DT4JWfhzydW8RLFe6sMNHB96K2P/sze/QdvWux8C/DrRfAdh5dlH599IuJ72Rfnk9h/dX2H45PNdfQAUUUUAFFFFABRRRQAUUUUAFUtW0jT9d02bTtUtI7q0mGHjkHB9x6H0I5FXaKAPlP4l/BvUPCLS6ppHmX2iZ3McZkth/t46r/tD8cd/LK+/iAylWAIIwQe9eFfEz4Fx3fnaz4QhWKfl5tOHCv6mP0P+z09MdCAeffDf4uap4IlSxu999ohPNuT88OepjJ/9BPB9ic19S6Fr+meJdKi1PSLtLm1k/iU8qe6sOoI9DXwrNDLbzSQzxvFLGxV0dSrKR1BB6Gt7wh401nwVqovtJuNobAmt35jmX0YfyI5FAH29RXHeA/iPo3jyw3Wj/Z9QjXM9lI3zp7j+8vuPxxXY0AFFFFABRRRQAUUUUAFFFFABRRRQAUUUUAFFFFABRRRQAUUUUAFFFFABRRRQAUUUUAFFFFAHP8Ah3/iVz3Hhx+FswJLI/3rZido+qEFPoEJ+9W3c28V3ay206B4ZUKOp7qRgis3XLG4lNpqNgge/sZN6JuC+dG3EkWTxyORnjcqk8CrWm6ra6rC727MHjbZNDIu2SFv7rqeQf5jkZBBoGm07o+efF3ha68Lau9vIrPauS1vPjh19PqO4rn6+qNS0yy1eyezv7ZJ4H6o47+oPUH3Feb6p8GbeSVpNL1NoVJ4inTcB/wIY/lXk1sDJO9PVH6DlnFNCdNQxb5ZLr0f3bfkeP1JBBLczpBBG8ksjBURBksT2Ar062+C92XH2rWIETPPlRFj+pFd94b8E6N4YHmWkJkuiMG5mOX+g7AfT8c1nTwNWT97RHXjOKMFRg/Yvnl2V7fNv9CDwF4U/wCEX0PZOFN9ckSTkfw8cJnvjn8Sa0/E19NYeH7lrQ4vZgLe1/67SEIh+gLAn2BrUlljgheaaRI4o1LO7sAqgdSSegrD05H1rUhrU6MtpDlNOidSCQeGnIPdhwvouT/GQPYhBQiorofnOJxFTE1ZVqju2aun2MOmaZa2FuNsFtCsMY/2VAA/lXH+F9bsfD/w+hub2QhUu7mGONFLSSv9okARFHLMcYAFdDr/AIht9ChiUxSXV9cNstbOHmSdvQegHdjwB1rE8H+CTpLDUtXkFzqRklkhjzmKyErs7LH75Y5c8npwOKowHWvh258T3C6n4st0aEc2mjvh4oB/el7SSfovb1qpqOmWPhO5YTWUEnhK+YJc2zxhorKU8Bwp4EbcBh0BwehNd5Uc8EVzbyQTxpLDKpR0cZDKeCCPSgDlh4RutJHmeFtYlsUHIsrnNxan2Ck7k/4CwHtSjxdd6QNnijSJbFV4N9aZuLU+5IG5P+BKB71Fo88vhLVIfDl/Kz6bcEjSbpzkjv8AZ3PqB90nqBjqOex4IoAorrelPpo1JdStDYkZFz56+X/31nFYjePtKuCU0a3vtbcHH/Evty8f/f1sR/8Aj1ZkHhnQpPipqBfR7Btul286hrdSBI0swZ8YxuIVRnrxXeKiooVVCgDAAHSgDlfO8bap/qrXTNEhP8Vw5u5h/wABXagP/Amo/wCEHjvTu17WdU1Yn70Uk/kwf9+4toI/3s11dRzzw2tvJPcSpFDGpZ3dgFUDqST0oAq6bo2maNB5Omafa2cfdYIggP1x1rH1bxRJ9vfRvD9uuoauB+8ycQWgPRpmHT2UfMfbrVL+0dV8aExaNJLpuhHh9SK7ZrkekAP3V/6aH/gI710mkaPYaFYLZadbrBCpyQOSxPVmJ5Zj3J5NAGdofhePTrltT1C4bUdZlXbJeSrjaP7ka9ET2HXuTXQVHPPDawST3EqRQxqWd3YKqgdSSegrkTf6l40/d6TJNp2hE4fUMbZrpfSEH7qn/nof+AjvQBa1XxPPLqEmi+HIEvdUXiaVyfs9nnvIw6t6IOT7DmreheGINJmkvrmd7/V5xie+nA3Ef3VHREHZR+OTzWhpWk2GiWEdlp1slvbp0Ve57knqSe5PJrG1fxNMdQbRPD0KXurgDzWYnyLMHo0rDv6IOT7DmgC9r3iO00KOJGWS5vrg7bWygG6WdvYdgO7HAHc1naX4evL7UYtc8SyJLexnda2UTZgs/p/fkx1c/gAKuaD4Zh0d5b24ne+1a4H+kX0wG9v9lR0RB2UcfU81u0Actr//ACPHhL2kuv8A0SaZ8PYo18P3UiRoryapfl2UYLYupRz68Cn6/wD8jz4R/wCul1/6JNUPCmtaZofhGe51O+gtIv7UvwDK4XcftUvAHUn2FAGN4T/5Hax/39d/9LI6TxhgeNbs5/j0PPt/p0lM0XTvEMl3YazotlBtabVQH1AvCESe5V432Y3HKr0469RXU23gmO7e+uPEtyur3F8kMcyeSIoVWJmZFVRk4DMfvE5oAwvFl1b+J9fg0/RJ4764h07UIpvIbcsTyRBUVnHyqSeME1p2GieI9UTRv7ZNnp9ppzxzJawEzSu6LtG6ThVHJ4AP1rrrSytbC2S2s7aG3gQYWOFAir9AOKnoA5fwn/yGfF3/AGGB/wCksFdTXLeE/wDkM+Lv+wwP/SWCupoAKKKKACiiigAooooAKKKKACiiigAooooAKKKKACiiigAooooA8l+Lfwkj8WRSa3okaR65Gv7yPIC3agdD6OB0PfoexF74WfCm18E2iajqKpPr0qfM/VbcH+BPf1b8Bx19MooA4Dxx8IvDvjQvdFDp+qNz9rt1Hzn/AG16N9eD714F4m+C/jHw67vHYHU7RTxNY5c490+8PyI96+vKKAPgOWGW3laKaN45FOGR1IIPuDTK+8NS0rTNRhY6jptpeKqn5biBZOPT5ga+D6ACtHSdA1fXrgQaTpt1eyE4IgiLAfUjgfjXtf7PGh6Tqmm61PqGl2V3NFPEI3uLdZGQFWzgsDj8K+gIoo4IliijWONRhUQYA+goA+cPCX7PGqXjx3Pie7WwgyCbW3YSTMPQt91f/Hq920zwf4f0fQJNDstLt006VSs0RXd5uRglyeWPua3KKAPmHxV8B9atfF8Fp4fjM+k3shKTueLQdSJD6AdD36da5r4hvpnh+VfBegsXtbB91/dH713dYwSf9lMlQvYluvWvqXxr4hXwt4N1TWSRvtoCYgehkPyoP++iK+IZZZJ5pJpXLySMWdmPLE8k0AMooooAKs2On3mpT+TZ27zSdwo6fU9B+Nanhnw3Nr94clo7SP8A1sgH/jo9/wCVetWOn2um2q21pCsUa9gOT7k9zQB5xbfDrVZUDTz20BP8JYsR+Qx+tTSfDa/A/dX1sx/2gy/416WqlmwoJJ6ACnyW88IzLDIgP95SKAPEdU8N6rpC77u1YRZ/1qHcv5jp+NZNe/soZSrAFSMEEda8+8X+DY4YpNS0yPaq/NNAo4A7sv8AhQBwNFFFAG14T8S3nhHxLZ6zZEl4H+ePOBKh+8h9iPyOD2r7Y0jVLXW9ItNUsZN9rdRLLG3fBHQ+hHQj1r4Nr6Q/Zz8TNd6JqHhyd8vZP9otwf8Anm5+YD2Dc/8AA6APb6KKKACiiigAooooAKKKKACiiigAooooAKKKKACiiigAooooAKKKKACiiigAooooAKKKKACiiigAooooAKKKKACiiigAooooAKKKKACiiigArM1/xDpfhjSpNS1e7S2to+7dXPZVHUk+grnPH/xN0bwHZlZ2F1qki5hso2+Y/wC05/hX36nsDXyp4s8Yaz4z1U3+sXJkIyIoU4jhX0Ve316nuTQB1PxG+Lmq+N5HsbTfY6IDxbhvnm9DIR1/3RwPfGa84qSCCa6uI4LeJ5ZpGCpHGpZmJ6AAdTX0N8NPgVHZ+TrHi+JJZ+Hi048onoZOzH/Z6euegAOF+G3wc1Lxg0Wpap5lhomch8YkuB6ID0H+0fwz2+oNG0XTfD+lxabpVpHa2kQ+WOMd/UnqSe5PJq8qhVCqAFAwAB0paACiiigAooooAKKKKACiqF/rmkaV/wAhHVLKz/6+LhI//QiKfYatp2qxebp2oWt5H/et5lkH5qTQBcooooAKKKKACiiigDzz4jfCfSvHMLXcOyy1pV+S6Vfllx0WQDqPfqPfpXyx4h8Oar4W1aTTdXtHt7hORnlXXsynoQfWvuqsHxX4P0fxnpLafq9sHXkxTLxJC395W7fToe4oA+J9P1C80q/hvrC5ktrqFt0csbYZTX0v8M/jXZ+JPJ0jxC0Vnq5wkc33Yrk9v91z6dD29K8U8f8Aw01nwHekzqbnTJGxBexr8p/2WH8Le3ftmuKoA+/6K+avhn8cLjR/J0fxTJJc6eMLFenLSQDsG7sv6j36D6PtLu3vrSK6tJ457eVQ8csbBlYHuCKAJqKKKACiiigAooooAKKKKACiiigAooooAKKKKACiiigAooooAKKKKACiiigAooooAKy9T0dLyVby3la01GJdsd1EOcf3XHR0/wBk/UYPNalMZs8CgDBXxOunDyfEED2Uy/8ALxHE8ltIP7wcAhP918Edsjk6Wn63pWrLnTtTs7wd/s86vj8jV1VxWfqHh/RtWbdqGlWV03ZpoFdh9CRkUAXZ7mC1j8y4njhT+9I4Ufmaxn8X6VK5i0qRtZuBx5WmlZQp/wBp87E/4Ewp0Hg/w3bSebHoWnmX/nrJbq7/APfTAn9a2URY0CIoVR0CjAFAGLFpl3q0yXWurGsaMGh06J98aEdGkOB5jdwMbV7AkBqZr3iT+zp4tM023+363crmG1DYCL/z0lP8CD16noMmoNa8Q3L6g2heHkjuNWIBmlfmGyU/xSereiDk+w5q9oHh620GCUrJJc3tw2+6vZuZZ39SewHQKOAOlAEGgeG/7Nml1LUbj7drVyoE92wwFXtHGP4EHp36nJrfoppPNAC5FLTPxNKpoApazpFprulzafeoTFIOGU4ZGHKsp7MDgg+1ZHhvWLtbuXw9rjg6tarujmxhbyHoJVHr2Ydj7EV01YniTQP7atYpLab7Lqlo/m2V2BkxP6H1Vhww7j8KAKdt/wAlS1L/ALA1r/6OnrqK4DwnrMms/EDVHubVrS+ttKtre7t2/wCWcolmJwe6kEMD3BFbOq+KJXv30bw7bpf6qvErMxEFpnvKw7+iD5j7DmgDR1zxDYaBbJJdu7zStsgtoV3yzv8A3UUck/oO+KxLfQNQ8STpfeKlVLVWD2+jI26JCOQ0x6SP7fdHv1rR0LwvFpdy+o3tw+o6xMu2W9mABA/uIvRE9h+JJrfoAQAKMAAAdhWZrevWWg26S3ch3SNshhjG6SZ+yovVjWdrPihob46PoluNQ1kgFo92IrYHo0zfwj0UfMew707RPDK2V02pajctqOsSrh7uRcCMf3Il6InsOT3JoArW+kX/AIimjvvEIMNuPmi0lWBjXoQZSPvt7fdHv1rqiUijySFRRyTwAKp6rq2n6Fps2oaldR21rCMvJIePoPU+wrmIrLUPHIS51VJLLw82Hh07OJLteoacjovpGOv8XpQAHXbzxrPPZeGboQaVDIYbrV0wWZh1SAdzgj5zwM8ZrptH0aw0LT0stPgEUSksTnLOx6szHlmPcnmsPwTFHBL4lhiRUjj1mRURRgKPKiwAPSuroAKKKKAOW1//AJHnwj/10uv/AESauad4P8PaTqE1/a6ZCLyWR5WnfLuCzFm2ls7QSScDAql4g48ceEf+ul3/AOiTXTd6AHgj6UtR08cigAooooA5fwn/AMhnxd/2GB/6SwV1Nct4T/5DPi7/ALDA/wDSWCupoAKKKKACiiigAooooAKKKKACiiigAooooAKKKKACiiigAooooAKKKKACiiigBsil4nQdWUivmr/hm7xJ/wBBnSvzk/8Aia+l6KAPOvhN8PdQ+H9hqVvqF3a3LXcqOht92AFBHOQPWvRaKKACis/XppLbw7qc8LlJYrSV0YdVYISDXyB/wtTxz/0M19/30P8ACgD2b9o/VXtvCmlaWjY+2XTSP7rGvT83U/hXzTWvrnijW/ErQNrWpT3rQAiIynOzOM4+uB+VZFABTo42llSNBl3YKo9SabW14ThE/irT0IziTf8A98gt/SgD1jR9Mi0fS4LKLB2L87Y+83c103hzQZdf1HyFYpDGN00mPuj0Huax69V8AWqQ+GlmA+aeVmJ+h2gfp+tAG5pukWGkwiKzt0j45fGWb6nrVx0WRCjqGU8EMMg06igDhfFngyA20moaXEIpIwWkgX7rDuVHY+3+T511GDXv9eIa7arZa7fW8YwiTMFHoM5FAHhfizSF0fXpYYhiCUebEPQHPH4EEVh16F8TIRs06cDkF0J/Ij+tee0AFehfBLVm0v4paaoOI7xXtZPcMuR/48q157U9leXOnXsF7ZzNDcwOJIpEPKsDkEUAffFFfGH/AAtTxz/0M19/30P8K+vPDdxLd+FtIuZ5DJNNZQySO3VmKAk/nQBp0UUUAFFFFABRRRQAUUUUAFFFFABRRRQAUUUUAFFFFABRRRQAUUUUAFFFFABRRRQAUUUUAFFFFABRRRQAUUUUAFFFFABRRVTU9UsdG06a/wBSuorW0hXdJLI2AP8AE+3U0AW68V+JfxxttH87SPCskdzqAyst7gNFAfRezt79B79BwvxL+NV94n87SdBMtlo5yryfdluR7/3V9up7+g8koAmu7y51C7lu7yeSe4mbdJLKxZmPqSa0vDXhfV/FurJp2j2jTzHl26JEv95m7D/IzXTfDz4Vav46uFuCGstHRsSXjr9/HVYx/EffoP0P1R4a8LaR4R0lNO0e0WCEcu55eVv7zt3P+RgUAcz8O/hVpHgW3W4YLe6y64kvHX7meqxj+Ee/U/oO/oooAKKKKACiiigCvfX1tptjNe3syQW0CF5JHPCgVwPxN1e11X4P3up6XdCW3m8lo5YyRx5q/iD2Ir0OWKOeF4ZkWSORSrowyGB6gj0r5/8AiP4V1TwRpOpQaQ7S+FtUdDJAxLfZJQwYY9jtwD+B5AJ9rJKNGriYJytNSi1fZpPVevbvsZ1W1FnuOguB4Z0x3bAFnEWZj/sDk1npJqPiRfNt7ltP0dz+7liH+kXK/wB4E8RoexALEYIK1Qvzu8CaBAeYrmTT4Jk7PGzxhlPsRwR3BIrsegwK8mt/El6stbGdYaDpOl82en28UnUyhAZGPqzn5mPuSTTL/wAN6Jqkvm3uk2c0w5EzQr5g+j9R+BrUorMZzrJe+GR5qzzXujL/AKyOYmSe1X+8rdZEHcNlgMkE4C10EciSxrJG6vG4DKynIIPQg06uf0P/AIl2tanoS/8AHvCsd7bAdI45WcGP6B43I7BWUdqAOgooooAKKKKACiiigCC9srXUrKazvbeO4tpl2yRSqGVh6EGvmv4mfBG60HztY8MpJd6WMtLa8tLbj1Hd1/Ud88mvpuigD4Arufh98T9Y8B3YjjJu9JkbM1k7cD1ZD/C36Hv2x7D8TPgja6952seGUjtNTOXltfuxXB9R2Rv0PfHJr5svbK6069ms723kt7mFtkkUqlWU+hFAH274X8WaP4w0ldR0e6EsfSSM8PE39117H9D2zW3Xwv4b8T6t4T1aPUtHu2gnXhl6pIv91l7j/Iwa+qfh38VNJ8d2627FbPWUXMlmzffx1aM/xD26j9SAd/RRRQAUUUUAFFFFABRRRQAUUUUAFFFFABRRRQAUUUUAFFFFABRRRQAUUUjDKkUANZuwpVXHJoVcDmnUAFIaWkJAGScAUAFclqWtX2u382ieGpAnlNsvtUK7ktvVI+zy/ovfniobjUL3xncyWGizyWuiRsUutUjOGnI6xwH9DJ26DnkdTp2nWek2ENjYW6QW0K7UjQYA/wDr+/egCDRdEsdB09bOxjKrkvJI7bnlc9XdjyzHuTWjRRQAU0inUUAMxTlGBS0UAFRXFzBaW8lxczRwwxqWeSRgqqB1JJ6CqGteILHQoYzcl5J5jtgtYV3yzN6Kvf69B3rFg8PX3iG6j1DxUEEKMHttHRt0UR7NKekj/wDjo7Z60AZMlldeN/EEWraQ91o+mrEYJdRT5JtQjJyFRSOFB5Eh55O0c5ruNK0iw0SwSy062S3gTnavc9yT1JPcnk1cAA4AwKz9Z1vT9BsTd6hP5aEhUUAs8jHoqKOWY9gKAL8kiRRtJI6oijLMxwAPWuOk1jUvGEjW3h6VrPSAds2sFfmlHdbcHr6eYeB2zRHo+p+L5VufEcTWekghodHDfNJ6NcEdfXyxwO+a64RLGqpGqpGowFUYAAoAoaPotholkLTToBFHks7ElnkY9WdjyzH1NUPFXjHS/CFh512zS3Lj9zaxcyS/4KO7HgVm+KfHA06UaXosQvNSaeK3lmxmCzaVwimQjqcsPkHJ9hWf4o8M2+jeAdcupZpL3VLiJDc30+PMkw68DsqDso4H60AO1zw3dXfhrWtb8Syx3OoJp9wba1TmCzHlt9wH7z+rnn0wK7TQ/wDkAab/ANesX/oIqp4v/wCRK13P/QOuP/RbVb0P/kAab/16xf8AoIoAxfBx/wBP8Vj01uT/ANEw11Nct4RP/E18WD01k/8ApPBXU0AFFFFAHK+IP+R48I/9dLv/ANEmunINczr/APyPPhH/AK6XX/ok11NAEe0mnjgUtFACUUUUAcv4U/5DPi7/ALDA/wDSWCuprlvCf/IZ8Xf9hgf+ksFdTQAUUUUAFFFFABRRRQAUUUUAFFFFABRRRQAUUUUAFFFFABRRRQAUUUUAFFFFABRRRQAUUUUAUdatpb3QdRtYFDTTWskaAnGWKkD9TXyt/wAKK8ff9AuD/wAC4/8A4qvreigD4j8V+Btf8FNaLrlokH2sOYdsqvu24z90nH3h+dc5X05+0XpBu/BdhqaDLWN3tb2SQYJ/76CfnXzHQAVr+F51tvE+nyMcDzQuf975f61kUqsUYMpwwOQR2oA9/r074eagk+jSWRI823kJA/2W5z+ea8c8Pawmt6RFdAjzQNsyj+Fh1/Pr+NdDpmp3OkXyXdq+2ReCD0YdwfagD3OiuY0vxzpN9GouJfsk/dJfu/g3T88VoT+KNDt4976nbsPSNt5/IZoA1ZJEiieSRgqIpZmPQAdTXhuqXn9oardXYGBNKzgegJ4/Sui8T+M31eJrKyVorQn52b70n+ArkHdY42d2CooyzE4AFAHAfEydd2nW4PzAO7D24A/ka4CtbxJq51rW5rof6ofJEP8AYHT8+T+NZNABVvS9MutZ1W102xjEl1dSLFEhYDLE4HJ6VUr0j4GaQ2qfE+ymwTHYRSXT8eg2r/484/KgA/4UV4+/6BcH/gXH/wDFV9TeH7Saw8N6XZ3ChZ7e0iikUHOGVADz9RWjRQAUUUUAFFFFABRRRQAUUUUAFFFFABRRRQAUUUUAFFFFABRRRQAUUUUAFFFFABRRRQAUUUUAFFFFABRRRQAUUUUAFFFed/Ff4kS+AdLt1s7B5769DCGWRf3MeOpY9zyML+vqAbvjTx5ovgbTftOpzbrhwfItIyDJMfYdh6k8fjxXyn44+IOteO9R87UJfKtI2Jgs4yfLiHr/ALTf7R/QcVg6tq+oa7qc2o6pdyXV3McvJIcn6D0A7AcCl0fRdR8QanFpulWkl1dyn5Y4x+ZJ6ADuTwKAKKqWYKoJYnAAHWvc/hp8C5b3ydY8XRPDb8PFpxyHk95P7o/2evrjoe6+G3wb07wesWp6r5d/reMhsZjtz/sA9T/tH8Md/UaAI4IIbW3jt7eJIYY1CpHGoVVA6AAdBUlFFABRRRQA13SONpJGCooJZmOAAO5qho2vaV4hsheaTfRXcGcExnlT6EHkH2NaDosiMjqGVhhlIyCPSvG/Hvh7QvBdyde8P68nh7V8bhZoSyXHt5YyQPwK+w6134DDUsVJ0W2pv4dLr521+a26kSk46nT+Hdc1K4+LXijR7q7eSztYYnt4TjEeQpOP++q76vn7wN41aL4lXGu+KkGmf2tYLGkrxMkUjL5ahhnoCEPPTNe/xyJLGskbq6MAyspyCD3BrpznCSw9aKcbe7Hba6Vn+Iqcro8ouPi7Po3jrVtN1fT/APiTWs6wi5t1LNASOC/qDgnA5HOM4rV+K19aan8ItQvLG4juLaUwMksbZVh5qVn+F7S3u/iz48sbuCOaCdIt8UihlYEDqD9a5j4j+Arzwh4e1G50HUHHh66dPtenytny23rtZM9fmwPX6jp6tGhg/rtCMPcmvZvylon8n+D9TNuXK+u56Te/8iZ4Z/6+tN/9Djrsq429/wCRM8M/9fWm/wDocddlXy1b+JL1ZutgooorMYVz9t/yUPU/+wVaf+jbmugrn7b/AJKHqf8A2CrT/wBG3NAHLa3P8W11u8GjWmhNpolP2Zpyd5Ttu+brVD7R8bv+fLw5/wB9H/4qvWKKAPJ/tHxu/wCfLw5/30f/AIqvTdLN8dIsjqaxrqBgT7SIvuCXaN+32znFW6KACiiigAooooAK4rx/8NNG8eWWZ1Ftqca4gvY1+Yf7LD+Jfbt2xXa0UAfD3ivwhrHgzVm0/V7YxscmKZeY5l/vK3f6dR3ArFt7ia0uI7i2mkhniYPHJGxVlI6EEdDX3N4h8OaV4p0mTTNXtEuLd+RnhkbsynqCPWvlj4jfCfVfA073cO+90Vm+S6Vfmjz0WQDoffofY8UAel/DP45Q6h5OjeLZUgu+Fi1A4VJfaTsre/Q+3f3EEEZHINfAFewfCX4s6vpGoWXhy/in1PT55Fht1X5poCTgBc9V9j07ehAPp+iiigAooooAKKKKACiiigAooooAKKKKACiiigAooooAKKKKACiiigAooooAK4q7mn8cajNptpK8Xh22cx3tzGxDXkg6woR0QdGYdfujvWh45ubiHQYra2na3a/vILF50+9EkrhWK+hwSAexIrbsLC10vT4LGyhWG2gQJHGvRQKAJbe3htLeO3t4kihiUIkaLhVA6AD0qSsPUfGXh3SpvIu9XthcdreNvNlP/AEy36VRHivU7/jRvCupTA9Jr4rZx/XD5f8A8coA6qkZlRSzEBR1JNcuLDxnqH/H5rGn6VH/AM89PtzNJ/38k4/8coXwBo85D6tJfay//URumkT/AL9jEf8A47QBPeeOfDdnObcanHdXI/5d7JWuZM+m2MMR+NWtI8U6PrcrwWl2Bdx/6y0mUxTp9Y2ww+uMVoWdhZ6dAILK0gtoR0jhjCKPwFU9Y8O6Rr0arqVjFOycxycrJGfVXGGU/QigDUrl9U8UTy6hJo3huBL7U04nlcn7PZ+8jDq3og5PsOay9Y8L+K4LBrXRPEk9xaMw32944WfZ3RLkAkZ6ZZSf9oVZ0LxFoOhwQ6NdadJ4bkU7Y4btQscjdyswJRyf97ce4oA1tD8Mw6VNJfXVxJqGrzjE99OBuI/uoOiIOyj8cnmt2m712b9w24znPGK5GfXtQ8TzyWPhZxFZoxS41l03IvYrADxI3+190e54oA0Nb8ULYXa6VplsdR1qRdyWkbYEa/35W6In15PYGmaP4XaG+Gsa3cDUdZIIWQriK2B6pCh+6P8Aa+8e57VoaJoFhoFq0NlG2+Rt808rb5Z37s7Hlj/kYqbVtXsdEsHvdRuFggTjceSx7KAOST2A5NAFySRIo2kkYIijLMxwAPeuPfVNR8Zu1toM0llooO2bVgMPP6rbg9u3mHj+7nqIJ9F1Hx7byHXRcaZokikQ6bG+2aXI4eZh09RGP+BZ6VpeE9TuB5/h7VCg1XTFVSyrtFxD0SZR6EDBA6MCPSgDP8UaRYaF4QsbTT7dYYI9WsGwOSxN1FliTySe5PJq/wDEX/kn+r/9cl/9DWjx+P8AimEPTGo2J/8AJqKj4iY/4QDV89PKX/0NaAL3i/8A5ErXc/8AQOuP/RbVZ0H/AJF3TP8Ar0i/9AFV/Fn/ACJmuf8AYPn/APRbVY0D/kXNL/69Iv8A0AUAZHhMY1nxaP8AqL5/8loK6iuITUX8H+INbm1azmTS9Ru1uY9QiHmRxfuo4ysoHzJyn3sbeeorsra5gvLeO4tpo5oZBuSSNgysPUEdaAJaKKKAOW1//kePCXtJdf8Aok11Nctr/wDyPPhH/rpdf+iTXU0AFFFFACUVHcXEFpA89zMkMKDLySMFVR6knpXLt4xl1YmLwrpkmp84+2ykw2i+/mEZf/gAP1FAEnhP/kM+Lv8AsMD/ANJYK6msLw1ot3pMeoT6hdRXF7qF19qnMMRSNG2IgVQSTgBByTzW7QAUUUUAFFFFABRRRQAUUUUAFFFFABRRRQAUUUUAFFFFABRRRQAUUUUAFFFFABRRRQAySWOGJpZXWONBlmY4AHqTVGLxBos10trFrGnyXDHCwpcoXJ9AM5rifiT498J2/hLW9Hl1y1e/ubKaGKCHMp8woQFO0EKc4+9ivmXwVq9voPjXR9Vuy4trW5WSUoMkKOuB3oA+4aK4jSPi74H1lgkWuw28h/guwYcf8Cb5f1rtUkSWNZI3V0YZVlOQR6g0AZXinQ4vEvhfUtGlwFu4GjVj0V+qt+DAH8K+Hry0n0++uLO6jMVxbyNFKh6qynBH5ivvYyIsixl1DsCVUnkgdcD8R+dfOfx+8BNZ6gvi7T4T9muSEvgo/wBXJ0V/o3Q+4/2qAPDqKKKANXQddudBvvPh+eNuJYieHH9D6GvWtI1yx1q3EtpMC2MvExw6fUf1rxCnwzS28qywyPHIvKujEEfiKAPfaK8htvG+vWyBftaygdPNjBP59aml8f67IMLJBF7pEP65oA9UnuIbWFpriVIol5Z3bAFeaeLPGP8AaitYaeStpn55Ohl9vZf51zN9ql9qThry6lmwcgO3A+g6CqlABRRRQAV9N/s9eF20zwtda9cR7ZtTkCw5HIhTIz7ZYt+ABrwrwH4OuvG/im20qAMsGfMupgP9VEDyfqeg9yK+0bGyt9NsLextIlitreNYoo16KoGAKALFFFFABRRRQAUUUUAFFFFABRRRQAUUUUAFFFFABRRRQAUUUUAFFFFABRRRQAUUUUAFFFFABRRRQAUUUUAFFFFABRRRQAVheL/C1j4y8N3Oj34wsg3RSgZaKQfdcfT9QSO9btFAHwlr+h33hvXLrSNRi8u6tn2t6MOzD1BGCPrWx8P/ABpdeBvFEOpxAyWz/uruAf8ALSMnnHuOo9x6E19CfGb4dDxdof8AaunQ51qwQlQo5niHJT3I5K/iO9fKJBBwRgigD7107ULTVtNt9QsZlmtbiMSRSL0ZT/npVqvmf4F/Eb+xdRXwvqs2NPvJP9Ekc8QzH+H2Vv0P1Jr6YoAKKKqanqljo2nTahqV1Fa2kK7pJZDgD/E+w5NAFuioLK7h1Cwt723JMNxEssZIwSrAEcfQ1PQAyWPzYXj3Mu9Su5DhhnuD2NcX4d+Fug6Jcm/uxLq+qM25ru/O87vUKeM+5yfeu3oreliq1KEoU5NKW9uonFPVmdrWhaX4hsGstVsorqA9A45U+qnqp9xXmN9onif4VxS6j4f1BdR8Ox/PNp99IA0S99p/wx7qa3fHfxLbwzq0Og6bp4utXuEVo2nlWOFNxIGSSMnIPB2/Ws+0+GmreJrmPUfH2syXhB3Jp1q22FPYkY/8d5/2jXs4GNTDUVPFSSoy15X73N6Lp/iujOVpP3dzJ+GfiWz8QfFPxBqcWLZb+2jMcErrvLKFDAevQnjt6V1nxk/5Jfqv+9D/AOjUqXXvhV4Z1iyijtLRdKuoAPIurJQjKR0yB978efcV5j4+1bxd4f8ADVx4T8TNBqMF1sNpqKSfvCEdW+YdTwMcjqeprsw8aGPx9KthnZxcfde9o21T66LXr6ku8YtSPU73/kTPDP8A19ab/wChx12Vcbe/8iZ4Z/6+tN/9Djrsq+XrfxJerNlsFFFFZjCuftv+Sh6n/wBgq0/9G3NdBXP23/JQ9T/7BVp/6NuaAOW1v4U3Wsa3eainjXXbRbiUyC3gmISPPZRnpXYeF9Cfw3oMOmSaldai0bMxubpt0jZJOCfbOK2aKACiiigAooooAKKKKACiuL8DfEXTvGMl5YHbb6tZSuk1sT99VYgOnqPUdj+BPaUAFeQ/Hfx2ug+Hv+EdspB/aGpxkS46xQdD+Lcge272r0nxHr9l4X8P3msX77be2j3YB5duiqPcnA/GvinxHr974n8QXmsag+64uZNxA6IOiqPYDAH0oAy6+hf2f/APlRN4x1GH55A0enqw6L0aT8eVHtn1FeUfDjwVN458WQacAy2UX728lH8EYPIB9T0H1z2r7MtraCztYbW2iWKCFBHHGgwFUDAA9sUAS0UUUAFFFFABRRRQAUUUUAFFFFABRRRQAUUUUAFFFFABRRRQAUUUUAZWqeJtE0VgmparaW0h6RvKN5+i9T+ArK/4TOa940Tw5q+oA/dmkhFrEffdKVJH0U1hWHhSz1Xxb4qv4ri6sNVg1FEjvLWTDBTbQttKkFWXJPBBraF/4s0HjUbCPXLNf+XnTh5dwo9WhY4b/gLf8BoAq6roni3xTZNZ6hcaXpNmzpJttle5mUowZSHbYoIKg/dNXP8AhBLO6+bWtT1XV2PJS5uikWf+uUe1PzBrT0fxRo+ul47G8VriP/WW0gMc0f8AvRthh+IrXoAo6do2l6PF5Wm6da2af3beFUz+Qq9RRQAUUUUAFFFFABUVza295bvb3UEc8LjDxyoGVh7g9akLBRliAB3Nc9eeOfD1pcG1S/F7dj/l2sI2uZM+hWMHH44oAx9X+G1vPZPbaLqV1ptu7BnsPMaS0lwc7THkFVPcIyg+hq1B4ivfDsEdrr+gm0tYlCre6YpmtVUeqgb4x9VIHrU39t+KdSO3S/Da2UR6XGrXAQ/URR7m/AlaB4Z1nUATrfii7ZSObfTEFpGP+BfNIf8AvoUATX3jbSorWA6XKur3l3kWlrZOHaUjqSeiqO7HAH14pmleGrie/TW/Ek0d3qi8wQpnyLIHtGD1b1c8ntgcVm+DtB0zQvG3ie2060WGNYrRslizEsJCxLMSSSeTk13VABXOeKdEubxYNW0kqmtaeS9sScLMp+/C/wDssB+Bwe1dHR2oA4XxJrNtr3w6h1K23Kr3lnvjcYeJ1uowyMOzBgQfpWl8RBnwBq46ful/9DWuP8WvDZ6rr1jYSLJb3Asr25jQ5FvcC6iXnHQuuDjr8hPeuw+Iv/JP9X/65L/6GtAF/wAWf8iZrn/YPn/9FtVjQP8AkXNL/wCvSL/0AVB4rG7wdrQ9bCcf+Q2qfQP+Rc0v/r0i/wDQBQBoEBgQRkHqK5W58HGxnkvfC13/AGRdO257fbvtJj/tRZ+Un+8mD9a6uigDlbbxibK4jsfFFmdIunbZHOW32s5/2JeME/3X2n611IIIyDkVHc2tveW7291BHNDINrxyKGVh6EHg1yreGtU8PHzfCl6Pso5bSb52aE+0b8tF9OV9hQBNr/8AyPPhH/rpdf8Aok11NeYav40sl8WeGpNWtbzTLq1kuPOtZoGdjuiKjyygIkBPAK5+grof7Q8VeIONNsl0KyP/AC9agu+4Yeqwg4X6uf8AgNAHRajqthpFo11qN5DawL1eVwo+g9T7Vz3/AAketa6dnhvSTFbnpqWqK0UZHqkX33/HaPerem+DNLsbtb+687U9TH/L7fv5rr/uD7qD2UCui7UActb+CbW4nS78Q3c2uXancougBBGf9iEfKPqcn3rp1VUUKoAUDAA7UtFABS0lLQAUUUUAFFFFABRRRQAUUUUAFFFFABRRRQAUUUUAFFFFABRRRQAUUUUAFcx498ZW/gbwvNq00DzybhFBEoOGkIONx/hHHJ/LmunrO15dMbQL/wDtqOKTTFgZrlZVypQDJ4/D60AfPvgj4/X9je3cfizzL20mZpY5YEG+FuuwDgFD0Hp9OnI+OPi14h8aPJbmY2OlMfls4GwGH+23Vz09uOgri9Seyk1O6fTopIrJpWMEcrbmVM/KCe5xVWgAoqa2tbi8l8q2gkmkP8Malj+lbI8F+IGXcNPOPeVAfyzmgDArrPCHxF8R+C7lDp1672YbL2UxLRP68fwn3GDXOXmnXmnyBLy2lgY9N6kZ+nrVagDr9f8AiJ4i8ReMovEC3UttdwPiyigY4gX+6o7575+9n04rpfHXxl1fxP4at9CWKG2Z4wNSlgbImYH7q+i9CeuTwDgc+ZWdybO6SYRpIBkMjjhlIwR6jIJ5GCO2DWz4g8MS6XZWWsWha40XUF3W1x3Rv4on9HUgj0OMj2AOfor2T4SfB8+I/L17xFC6aR1t7Ykq11/tHuE/n9OsvxA+A2oaU8uo+FRJfWP3msyczxf7v98f+PfXrQB4tRT5YpIZWiljaORDtZHGCp9CKZQAUUUUAFFFFABRXbeCfhb4j8bSrJbW5tNOz817cKQmP9gdXP049SK9J8b/AABgs/DUNz4Wee41C0j/ANIilbJuh1LKOzDso6j36gHnvwu+I0vgDWpDNCJtLvCq3aKo3rjOHU+oyeOhz+NfXGm6lZ6vp0GoafcJcWk6B45UOQw/z27V8S+GPCmreLdej0jTLctOT+8ZwQsKg8s57Af/AFhzX2F4K8IWXgjw3DpFlJJLgmSaVzzJIcZbHRRwOB6dzzQB0VFFFABRRRQAUUUUAFFFFABRRRQAUUUUAFFFFABRRRQAUUUUAFFFFABRRRQAUUUUAFFFFABRRRQAUUUUAFFFFABRRRQAUUUUAFfNHx0+HP8AY+oN4p0qHGn3b/6XGg4hlP8AF/ut+jfUV9L1W1DT7XVdOuLC+hWa1uIzHLG3RlI5oA+CehyK+rfgx8Rv+Eu0T+ydSmzrVggDMx5uIugf3I4Dfge9fP3xD8EXXgXxPLp0m6SzkzJZzkf6yPPf/aHQ/n0IrD0TW7/w7rNtqumTmG7t23I2Mg9iCO4I4IoA+yPGvjzRfA2m/adTm3XDg+RaRkGSU+w7D1Y8fjxXyl43+IGteO9R8/UZfLtI2Jgs4z+7iH/szf7R/QcVg6tq+oa7qU2o6pdyXV3McvJIcn6D0A7AcCqVAH3P4T/5E3Q/+wfB/wCi1rYrH8J/8ibof/YPg/8ARa1sUAFFFeYap4p8W+BNcubjX7Uar4buJi0d1aR7XtQTwpHoP9rr2btXVhcJPEtxptc3RN2b8l5+RMpcu52fiHwfoPimDy9W06KZwMLMBtkT6MOfw6VwU/hXxh8P4ZLvwvrqX+kQgs+n6o4ARR6MSAB9Cv41vav8WvDFhpsFxYXJ1W6uR/o9na8yMegDf3OexGfQGsOHwh4o+IM6X3jW6fTtKDb4tHtjtJ9N57H65PX7tevg1icPT/2p8tLtNXv/AIY7381a3ciXK37u5UtPiv4i8YQLpnhXw/5eqkYuLmWQPDbjpuBxj1xn06NWZ42+HUeieAdV17WdQm1XxA5i3XMjHbHmRQQg+hIye3QCug+F9lbab498c2VnCsNtBNDHHGvRVBkwK2PjKwHwv1MEgEvCB7/vVrsWIjh8yp4bCR5INwb7u9nZvXTXZad7kWvBuRbvf+RM8M/9fWm/+hx12Vcbe/8AImeGf+vrTf8A0OOuyr5at/El6s3WwUUUVmMK5+2/5KHqf/YKtP8A0bc10Fc/bf8AJQ9T/wCwVaf+jbmgDkL/AMX/ABOg1G6itPAUM9skzrDKbpRvQEhWxu7jBqt/wmnxW/6J5B/4Fr/8VXrFFAHk/wDwmnxW/wCieQf+Ba//ABVeqxM7Qo0i7XKgsvoe4p9FABRRRQAUUUUAfDd1qd7o3jS71HTrl7e7t72V45UPIO8/mOxHevqX4ZfE2y8eab5M2y31q3TNxbA8OP76eq+o7fkT8n67/wAjDqf/AF9y/wDoZqCwv7zS72O8sLmW2uYjlJYnKsvbgj2oA9T+Onj7/hIdf/sDT5t2m6a5EjKeJp+hP0XlR77vavJoopJ5khiRpJJGCoijJYngAD1phJJyeSa9v+AXgH+0NQPi3UYc2toxSyVh9+UdX+i9vf8A3aAPWvhd4Gj8DeEoraVVOpXWJr1xz8+OEB9FHH1ye9dtRRQAUUUUAFFFFABRRRQAUUUUAFFFFABRRRQAUUUUAFFFFABRRRQAUUUUAcv4c+Xxh4wT1u7d/wA7aMf0rqK5bQzt8eeK19fsj/nER/7LXT7v85oAy9Y8NaPrwQ6jYxySx/6udcpLH/uuuGX8DWR/ZvinQhnTNSTWbUdLTUztmA9FnUc/8DU/WusBzQaAOatfGumm6Sx1aOfRr5+Fhv1CK5/2JASj/gc+1dKCCMjkVBd2VrqFs9teW0VxA4w8UqBlb6g8Vyd94Yn8OWNxfeGdVnsI7eNpfsE2Z7VgoJwFY7kzj+BgPagDs6p6hqunaTAZ9Rvra0iH8c8oQfrXL6bpev8AiTS7PUNU8SzW0N1CkwtdKhWAKGUHBkbc569QVrW0/wAGeH9NmFxFpsUt11NzckzzE+u9yW/WgCn/AMJxb3vy6FpWp6wx6SQQeVD/AN/ZNqkfTNJs8bap9+bS9DhPaNWu5vzO1AfwaurooA5UeA9OuiG1u81DW364vrgmLP8A1yTbH/47XQ2ljZabbiCytYLaFekcMYRR+A4qd87eDimjLfSgCSigDHSigDkNOvbSy8feKHu7mGBTDZYMsgUfdk9avXPjzwnatsfxDpzSf884pxI//fK5NZVpoular8RvEkuo6ZZ3ckMNmI2uIFkKZV84JHHQflXYW1laWSbLW2hgX0iQKP0oA50eNVvMro+hazqLEfK/2U28Z/4HNsGPpmo2sPFuu8ahewaHZt1g09vNuGHoZmAC/wDAVJ9662igDmNQ8G2n/CIXGh6OsVkZGSUSMpfdIrq+5zncxJUZJOa5fxv4qnh8GalpniLTn029kjCxTITJazncPuSY+U8E7XAP1r04nFRyxxTxNHNEkkbfeVgCD+FAHG6p4mfxNpN5pnhrS7rURdQPB9tceRapuUrne3L4z/AGrrNMtnstJs7WQgvBAkbFehIUDj8qtDGOBxS0AFFFFABRRRQA0opYMVBYdCR0p1FFABSFgDimMSH68Uqrnk0AOooooAKWkpaACiiigAooooAKKKKACiiigAooooAKKKKACiiigAooooAKKKKACiiigArx79obxFJpng+00aBtr6pMfMx3jjwSPbLFPyNdz4w8f6F4G+xf21JOn2zf5XlRF87Nuc+n3hXzf8Y/G+m+N/Edjc6RJO1nb2gjIlTZ+8LsTgfTb+VAHnFX9G0qbWdUisoTt3nLORkKo6mqFegfDS2XF/dEfONsan0HJP8AT8qAO40PQYrNItP0u1LO3HyjLufUn/OK7VPh3rLwhzJaIx52M5yPyGK2fhxYwixur8rmZpPJB9FAB/Un9BXc0AeCa3oTxGTT9Ws+GHKOMgj1B/qK8W8UaC2g6n5SktbSjdC5HbuD7j/Cvr7x1Yw3XhyWdlHnWxDxt6ZIBH5f0r54+Ilusnh+OfA3wzjB9iCCP5flQB5bXt3wCvbLV01jwdrFvHd2Vwq3kUEygpuUgNx6n5D/AMBrxGtHRNe1Pw3qS6jpF21rdqrIJFUEgEYIwQRQB92oixoqIoVVGFVRgAelLXgXwR8feJvE/jO8sNb1aS7t1095UR0QYcSRjPygdmNe+0Ac54l8B+GfFq51jSYZpsYFwuUlH/A1wT9DkV5VrP7Nlq5Z9E1+WL0ivIg//jy4/wDQTXvFFAHw94w8KXngzxFNot/NBNPGivvgJKkMMjqAc1n6NpVxrutWelWhjFxdzLDGZCQoZjgZIzxXffHn/kql5/17w/8AoArm/hx/yUrw5/2EIf8A0IUAemaX+zXqLup1bxBawqOq2kTSE/i23H5V6T4b+C/gzw6yTGwbUbpTkTXzCTB9kwF/TPvXoVFACABVCqAABgAdqWiigClZaRp2nXV5dWdlBBPeyCS5kjQAysBjJPf/AOuT3NXaKKACiiigAooooAKKKKACiiigAooooAKKKKACiiigAooooAKKKKACiiigAooooAKKKKACiiigAooooAKKKKACiiigAooooAKKKKACiiigDk/iH4ItfHXhiXT5Nsd5HmSznI/1cmO/+yeh/PqBXxrqFhdaVqNxYXsLQ3VvIY5Y26qw6197V594z+Eeh+NPEtlrF3JJA0Y23SQjH2lR90E9iOmepHHGAQAfIxtbgWgujDILdn8sSlTtLAZIB9cfzqKvoL9oXTrLSfC/hqw0+2itrWGaVY4olwqjav8AnNfPtAH3P4T/AORN0P8A7B8H/ota2Kx/Cf8AyJuh/wDYPg/9FrWxQAV534rm8beINaufDeiWS6ZpgUC41WbnzFYchP1GBz7rXolFdOFxH1efPyqT6X6Pvbr89BSV1Y8Z+D3hyz0zxj4siAW4bTJUtYbiRBuBy4cj0ztr2auM8C+FtQ8O6j4ku9QeBm1O/a4j8py3yksRnIHPzV2ddWcYn6xi5VFLm0jr/wBuq/43Jpq0bHh9p4y07wZ8QvHV1eiSWaaaNLe2iHzTP83HsOeT/PpWZ440fxVr3hG98W+KZ2s44TH9h0pOBGGdV3OOxwe/PrjGK9cs/AOgWfiu78SC2aXULh/MBmbcsTdygPQnrnt2wKyfjMyr8MNTDMAWeEKCep81Tx+ANexhsyoyxtH6vH3pcilJ76JJqK6eb3M5QfK7lu9/5Ezwz/19ab/6HHXZVxt7/wAiZ4Z/6+tN/wDQ467KvmK38SXqzZbBRXGfEXxxL4F0uzvIrBLw3ExiKtIU2/KTnofSuS8K/Gu48R+KLDR30OKBbqTYZRcFivBPTb7V3UcoxlbDvE043gr63XTfrcl1Ip2Z7BXP23/JQ9T/AOwVaf8Ao25roK5+2/5KHqf/AGCrT/0bc15pYl5478J6feS2d54h02C5hYpJFJcKGQ+hFa2m6pYazYpe6bdw3dq5IWWFwykg4PI96wr/AOHPg/U76a+vdAs57qdy8srqcsx7nmtvSdH0/QtPSw0u0jtbSMkrFGOAScn9aALtFFFABRRRQAUUUUAfCGu/8jDqf/X3L/6Gaz60Nd/5GHU/+vuX/wBDNdl8IPCWneNPEWq6RqSsEbS5JIpU+9FIJYgHH0yfqCaAOc8G+Fbvxl4otNGtMr5rbppcZEUQ+8x+g6epIHevtTStLtNE0m10ywiEVrbRiONB2A9fUnqT61xfwt+G8fgDTLr7RLFc6ndSHzJ4wcCME7FGeR6n3PfAr0CgAooooAKKKKACiiigAooooAKKKKACiiigAooooAKKKKACiiigAooooAKKKKAOav8ASNSstYvdb0WWKa4uYo0msrk7Uk8vOCrgEqcMeoIqbT/E1ndXx066jksNSChja3K7Sw9Ub7rjP90mt4jNUtR0mx1e0NrqFpFcwEg7JVyAR0I9D70AW164pxrlJbDxHoD+bpEw1exBJaxvJNsy8/8ALOXof91x2+9Who/irTNZme0RpLXUIxmWxu08qZPfafvD/aXI96ANus/Xv+Rd1P8A69Jf/QDWhWfr3/Iu6n/16S/+gGgCDwr/AMifon/XhB/6LWtesjwr/wAifon/AF4Qf+i1rXoAKCcUhIHWql9qFnp1u1zf3cFrbr1knkCKPxNAFn7x6U8cCuU/4TZL/wCTw5pF/rBPSdU8i3/7+yYBH+6GoOmeLdXGdR1mDSYD1t9LTfJj3mkH8kH1oA39S1bTtHtTc6lfW9pCP455Ag/XrWB/wmU2onb4d0K/1MHpcyr9lt/++5Blh/uq1XNO8GaFptyLtbL7TfD/AJfLxzPN/wB9vkj8MVv9KAOd8OaRqlrqmqatq8tobrUBEvk2gbZEsYYAbm5Ynd1wOldHSUtABRRRQBHRTitJtNACr0p1IBgUtABRRRQAUUUUAFNZsCgt2HWkVSTk0ACrnk0+iigBKKKKAClpKWgAooooAKKKKACiiigAooooAKKKKACiiigAooooAKKKKACiiigAooooA8s+Mvw81rx6NF/sd7RfsXn+b9okKZ3+XjGAf7h/Svn7xp8Pda8BtZDWGtW+2BzEbeQsPlxnOQP7wr7Urzj42eFpfEvgGWW1j33mmv8AakAHzMgBDqPw5/4CKAPkeu4+G9+kV9d2LnDTqHTJ6lc5H5HP4Vw9S21zNZ3MdxbuUljbcrDsaAPqnwR4jh0meSyvHCW07blkPRH6c+x9favT1kR0V1dWRhuDA8EetfLOh+N9P1GJI7yRLS6x8wc4RvcHt9D+tdOlwjQlkmUxHkkN8poA9B8c+Jrea1bSbKRZSzAzuvIGDkKD65x+VeFfEe+SPTbexDfvZZPMI9FAI/mf0rX1fxfpWlRsBOtzcfwxQtnn3PQV5Vqmp3Or38l5dNl36AdFHYD2oAp13vwd8NWvif4hWtrf2qXVjBDLPcRPnBAXaucf7TLXBV9Jfs7eFWstDvPEtwhEl8fIt8j/AJZKfmP4tx/wCgD07RfBPhrw7eteaRo9tZ3LRmMyRA5KkgkdfUD8q36KKACiiigDD1Pwb4a1m9a91PQ7C7umAUyzQKzEDpyahtPAfhOwvIbu08O6bBcQuHjljt1DIw6EH1roqKACiiigAooooAKKKKACiiigAooooAKKKKACiiigAooooAKKKKACiiigAooooAKKKKACiiigAooooAKKKKACiiigAooooAKKKKACiiigAooooAKKKKACiiigAooooA8M/aW/5A2gf9fEv/oK18519GftLf8AIG0D/r4l/wDQVr5zoA+5/Cf/ACJuh/8AYPg/9FrWxWP4T/5E3Q/+wfB/6LWtigAooooAKKKKAK2oX9rpenz317MsNtAhkkkbooFfPvje71rx54f1DxXMHs/D1g6x6dbsOZ2aRULn8Cee3QdzX0TJGksbRyIrxuCrKwyGB6gj0rlPHvhq41vwBdaFo0EKSMIlhiyERVV1OB2AAFexk2MpYWvFte85L3nso31+b79jOpFyRFe/8iZ4Y/6+tN/9Djrsq5HUIXXTPDuhqPM1CKazlkiTnZHE6l3J6BflIBPU8DJrrq8uq06kmu7LWx5B+0F/yLWk/wDX4f8A0A15V8L/APkpWh/9dz/6C1eq/tBf8i1pP/X4f/QDXlXwv/5KVof/AF3P/oLV+g5P/wAiKfpP9TlqfxT60rn7b/koep/9gq0/9G3NdBXOXMg0nxlLqN4DHY3llBapcfwJKkkpw5/hz5i4J4JGMgkA/nR1nR0V5hf+L/idBqN1FaeAoZ7ZJnWGU3SjegJCtjd3GDVb/hNPit/0TyD/AMC1/wDiqAPWKK8n/wCE0+K3/RPIP/Atf/iq9ViZ2hRpF2uVBZfQ9xQA+iiigAooooA+ENd/5GHU/wDr7l/9DNeofs4/8lD1D/sFSf8Ao2KvL9d/5GHU/wDr7l/9DNeofs4/8lD1D/sFSf8Ao2KgD6fooooAKKKKACiiigAooooAKKKKACiiigAooooAKKKKACiiigAooooAKKKKACiiigAopKKAFrL1nw/pevwpHqNospjO6KVSVkib1RxhlPuDWnRQByJTxP4Z5jZvEWmL1VyEvYh7HhZfx2n3NWJPEml6/wCGtW+w3OZorWUTW0ilJoTsPDo2GX8RXTVh6/4S0jxGmb2BkuQpRLu3YxzICMEBxzj2OQfSgBPD93bWPgfR7i7uIreFNPgLSSuFUfu16k8VSbxza3rGPw/p99rcnQSW0eyDPvM+E/75JpdN+Hvh/T1tzPby6lNbqEil1GUzlABgbVb5Vx/sgV1AUKoVQAAMAAdKAOYS08W6rJuvr2y0i2P/ACwskM82PeV8KD9EP1qax8EaFZ3K3c1s2oXy9LrUJDcSA+xfIX/gIFdFRQAUUUUAFFFFABS0lFAC0UlFAC0UlFAC0UlFAC0UlFAC0UlFACbRnNOpKKAFopKKACiiigApaSloAKKKKACiiigAooooAKKKKACiiigAooooAKKKKACiiigAooooAKKKKACiiszxFplxrPh6+0201CXT57iIxpdQj5oyf844wcHgg80AfIfxM07QdN8dajb+HboTWavl0VflhkP3kU/xKD+XTnGTx9ekaJ8GPEt943k0G/ga0t7YiS4vQMxmPPBjP8RbBwPrnGDXbeNf2en3PeeEbkMNuTY3L4JP+w/Tnjhsd+e1AHgNGT61rax4Y13QJCmraReWeG2hpYWCsfZuh/A1lYIOCDmgBKKv6Zouqa1c/Z9M066vJv7kETOR9cdK9d8Gfs+anfSLdeKpTYWwOfssLhpn+pGQo/M+woA8Xj2o6PIm5Ac7c43V9mfDvxhoPizw1B/YqLa/ZI1ilsM/Nb4GAPdeOG7/AFyK5H4gfBDStZ0eKTwzbQ6fqVpEEjjXiO4Ufwsf73ox69/UdB8MPhta+AtILy7J9ZuVH2q4HRR18tP9kHv3PPoAAd7RRRQAUUUUAFFFFABRRRQAUUUUAFFFFABRRRQAUUUUAFFFFABRRRQAUUUUAFFFFABRRRQAUUUUAFFFFABRRRQAUUUUAFFFFABRRRQAUUUUAFFFFABRRRQAUUUUAFFFFABRRRQAUUUUAeGftLf8gbQP+viX/wBBWvnOvoz9pb/kDaB/18S/+grXznQB9z+E/wDkTdD/AOwfB/6LWtisfwn/AMibof8A2D4P/Ra1sUAFFFFABRRRQAVQ1bUxptumyIz3c7eXbW6nBlfHTPYAAknsATV+ufsf+Jh4z1K8PMWnQpYxe0j4ll/QwD/gJoAv6Rph0+KSS4lE9/ct5lzPjG9uwUdkUcAdh6kknRorwb4s/FG5e9uPDmg3DQwxEx3lyhwzt3RT2UdCe/I6de/LsurY+t7Kl830SJnNQV2XfjtrGl32nWOm2+pWz3lvcl5YVfcUG0jnGcH2NeXeA9QstG8b6XqN/dJFa28xaR9rHA2kdAM965okk5NFfp2DyuGGwf1TmbTTTfrucUp3lzH2rper6drVoLvTL2C7gPG+Jw2D6H0PsatSxRzRPFKiyRupVkcZDA9QR3FfGvh7xHqnhjVI9Q0u5aGVfvLn5ZF/usO4r6q8E+L7Pxn4fj1G3HlzKfLuID1jkxyPcHqD/UGvgs5yGpl/7yL5oPr1Xr/mdVOqp6dSTT3bQ9RTRp2Y2U5J06VjnbgZMBPqoyV9VBH8GTv1na7prato09rG4iuMCS3lP/LOZSGjb8GANO0XUl1jRbTUFjMZnjDNGeqN0ZfwOR+FfPmpfooooAKKKKACiiigD4Q13/kYdT/6+5f/AEM16h+zj/yUPUP+wVJ/6Niry/Xf+Rh1P/r7l/8AQzXqH7OP/JQ9Q/7BUn/o2KgD6fooooAKKKKACiiigAooooAKKKKACiiigAooooAKKKKACiiigAooooAKKKKACiiigAooooAKKKKACiiigAooooAKKKKACiiigAooooAKKKKACiiigAooooAKKKKACiiigAooooAKKKKACiiigAooooAKKKKACiiigAooooAKKKKACiiigAooooAKKKKACiiigAooooAKKKKACiiigAooooAKKKKAEZQylWAKkYII4NfH3xdsHX4r69HbWzFVeJtsacDdEh7fWvsKigDj/hZuHww8Ph1ZWW22kMMEYYiuwoooAKKKKACiiigAooooAKKKKACiiigAooooAKKKKACiiigAooooAKKKKACiiigAooooAKKKKACiiigAooooAKKKKACiiigAooooAKKKKACiiigAooooAKKKKACiiigAooooAKKKKACiiigAooooA8M/aW/5A2gf9fEv/oK18519GftLf8gbQP8Ar4l/9BWvnOgD7n8J/wDIm6H/ANg+D/0WtbFY/hP/AJE3Q/8AsHwf+i1rYoAKKKKACiiigArn/BP73wpZ3zf67UN19L6h5WLlf+A7gv0UV0Fc/wCCvl8LQQ/8+89xbfTy53T/ANloAd411htA8GatqcZKyw25EbDs7fKp/AkV8eMzOxZiSxOST3r6y+KNnLffDTXIYlyywrKR7I6uf0U18mV+hcHwh9WqSW/N+Flb82cmIvzIKKKK+vOcK9P+BmtSWHjg6ZljDqMLKVB43oC4b8gw/wCBV5hXffBq0lufibp0iKSluksshH8I8tlB/NgPxrzc4jCWArKe3K/vSuvxLp/Gj6krn/Cn7pNYsx/q7XVJwn0kImI/AykfhXQVz/hb94dbuRzHPqs2xuzbAsR/Jo2H4V+QHoHQUUUUAFFFFABRRRQB8Ia7/wAjDqf/AF9y/wDoZr1D9nH/AJKHqH/YKk/9GxV5frv/ACMOp/8AX3L/AOhmvUP2cf8Akoeof9gqT/0bFQB9P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GftLf8gbQP+viX/0Fa+c6+jP2lv8AkDaB/wBfEv8A6CtfOdAH3P4T/wCRN0P/ALB8H/ota2Kx/Cf/ACJuh/8AYPg/9FrWxQAUUUUAFFFFABXP6P8A8SnXL/Rn/wBXcPJqFox/iDtmVPqrtu+ki+hroKyPEFhcXVnHdWKg6jYyfaLUE4DsAQYyfR1LL7ZB7UAak0Uc8MkMyK8cilHVhkMDwQa+S/H/AIMufBniKW1ZGaxmJe0mPIdM9Cf7w6H8+hFfVWm6pa6rA0ts53I2yWJ12yRN/ddTyp//AFjio9b0LTfEWmSafqlqlxbvzg8FT2KnqD7ivZyXN5ZdWbavCW6/VeZnUp86Pi6ivadd+AF4kzSaDqsUsJPEV4CrqP8AeUEN+QrFt/gR4slk2yy6dCu7G5piePXhTX6DTz7Lpw5lVS9dH9xyOlNdDzAZJwK+k/g34Gm8N6RLq2pQmLUb5QFjb70UPUA+hJ5I7YHfIqfwb8HdG8M3Md/eynUtQjO6NnTbHGfULzkj1J98A16RXymf8QQxUPq2G+F7vv5LyN6VJxd5Gfrupf2RoV7qATe8ELNHH/ffoq/UtgfjRoem/wBkaFZaeX3vBCqySf33/ib6lsn8azoiPEmrLcAhtIsJf3OPu3NwvV/dEPA9XBP8Kk9DXyB0BRRRQAUUUUAFFFFAHwhrv/Iw6n/19y/+hmvUP2cf+Sh6h/2CpP8A0bFXl+u/8jDqf/X3L/6Ga9Q/Zx/5KHqH/YKk/wDRsVAH0/RRRQAUUUUAFFFFABRRRQAUUUUAFFFFABRRRQAUUUUAFFFFABRRRQAUUUUAFFFFABRRRQAUVl694j0jwxpzX+s30VpbjgFzlnPoqjlj7AV5td/Hi1Nww0vw1f3duOk00qQbvopycfl9KAPXaK8ei+PAEgN34Svo4f4mhuo5WH0XjP513nhbx54e8XoRpd6PtKD95aTjy5k+qnqPcZHvQB0tFFFABRRRQAUUUUAFFFFABRRRQAUUUUAFFFFABRRRQAUUUUAFFFIzKilnYKo5JJwBQAtFZa+JdBe7+yJremtcn/liLtC/5ZzWpQAUUUUAFFFFABRRRQAUUUUAFFFFABRRRQAUUUUAFFFFABRRRQAUUUUAFFFFABRRRQAUUUUAFFFFABRRRQAUUUUAFFFFABRRRQAUUUUAFFFFABRRRQAUUUUAFFFFABRRRQAUUUUAFFFFABRRRQAUUUUAFFFFABRRRQAUUUUAFFFFABRRRQAUUUUAFFFFABRRRQAUUUUAFFFFABRRRQAUUUUAFFFFABRRRQAUUUUAFFFFAHhn7S3/ACBtA/6+Jf8A0Fa+c6+jP2lv+QNoH/XxL/6CtfOdAH3P4T/5E3Q/+wfB/wCi1rYrH8J/8ibof/YPg/8ARa1sUAFFFFABRRRQAUUUUAZepaMl5Ot7azNZ6lGu1LqNc5H9x16OnsemSQQeaqL4ng05hb+I2g0u4zhZpJMW8/ukjYAP+y2GHuME79IyhlKsAVIwQR1oAjt7mC7hEttPHNGejxuGB/EVLWJceD/DtzKZm0e0jnPWa3TyZP8AvtMN+tRf8IVoTf8AHxBdXY9L2/nuB+UjsKALuo+INM0uRYbi6DXL/ctYVMsz/SNcsfrjA71S+zX/AIi/5CEMun6X/wA+Zcedcf8AXQqSFT/YBJP8RAytaenaPpekRtHpmm2dkjfeW2gWMH67QKu0ANjjSGJIokVI0UKqKMBQOgA7CnUUUAFFFFABRRRQAUUUUAfCGu/8jDqf/X3L/wChmvUP2cf+Sh6h/wBgqT/0bFXl+u/8jDqf/X3L/wChmvUP2cf+Sh6h/wBgqT/0bFQB9P0UUUAFFFFABRRRQAUUUUAFFFFABRRRQAUUUUAFFFFABRRRQAUUUUAFFFFABRRRQAVynjzxxZ+CdG891FxqFxlLK0B5lf1Poo6k/wBSK6uvm74kaqda+JuoEHMGlxJZRem77zn65OPwoA528nv9a1E6rrl097qDdGc/JEOu2Neige1LRRQAVBLbLJLHOjvDcxHdFcQsUkjI6EMOanooA9Y+GfxMub+9Xw34mnRtQYf6Fe7QougOqt2Dj9fr19ar5FvFlEIntnMd1buJ4JB1R1OQR+VfUnhfWl8R+F9M1hU8v7ZbrKyf3WI5H0zmgDWopquj7trK204bBzg+lOoAKKKKACiiigAooooAKKKKACiiigAooqOO4hlllijlR5ISFkVWBKEgEAjtwQfxoGk2SUVT1W9bT9LnuUQPKq4iQ9HkY7UX8WIH40abem9ti0ieXcRMY54s52OOo+nQg9wQaXMr2L9lLk9p02K2p6rNBcx6fp1ul1qMi79jvsjhTpvkYAkDPAAGWIOOASKq+F4L1hP4gdNXuOoSeIfZ4j/sRHIH+825v9rtSeDv9I0MalL813eyvJPIerEMVUewCgAD2+tdBTMym2k6a9p9kfT7RrY/8sTCpT/vnGKy/wDhENPtP3mib9InX7htCRF9Gh+4R+APoQea6CigDK03UrhrptN1OOOLUEXepiJ8u4TpvTPPBIBU5KkjkggnVrM1zTX1LTmFs6xX8J820mP/ACzlHTP+yejDupIqbR9STWNHtdQjRoxPGGMbdUbup9wcj8KALtFFFABRRRQAUUUUAFFFFABRRRQAUUUUAFFFFABRRRQAUUUUAFFFFABRRRQAUUUUAFFFFABRRRQAUUUUAFFFFABRRRQAUUUUAFFFFABRRRQAUUUUAcf8R/HX/Cv/AA9b6t/Z32/zrtbbyvP8rGUdt2drf3MYx3rQ8E+Jv+Ex8IWOvfY/sf2rzP3Hm+Zt2yMn3sDOduenevP/ANo7/knmn/8AYVj/APRUtdB8Ev8AkkOhf9vH/o+SgD0CiiigAooooAKKKKACiiigAooooAKKKKACiiigAooooAKKKKACiiigAooooAKKKKACiiigAooooAKKKKACiiigAooooAKKKKACiiigAooooAKKKKAPIfj14Z1rxLpejR6Np0168M8jSCIA7QVGM1826voupaBfmx1WzktLoKGMUg5wehr7wrxf4lfBvWfG3jCTWbLUbCCFoUjCTb92VHspFAHzsmt6tGiomp3qqowqi4YAD0607+3dY/6Ct9/4EP8A416x/wAM3eJP+gzpX5yf/E0f8M3eJP8AoM6V+cn/AMTQB5P/AG7rH/QVvv8AwIf/ABo/t3WP+grff+BD/wCNesf8M3eJP+gzpX5yf/E0f8M3eJP+gzpX5yf/ABNAHk/9u6x/0Fb7/wACH/xo/t3WP+grff8AgQ/+Nesf8M3eJP8AoM6V+cn/AMTR/wAM3eJP+gzpX5yf/E0AeT/27rH/AEFb7/wIf/Gj+3dY/wCgrff+BD/416x/wzd4k/6DOlfnJ/8AE0f8M3eJP+gzpX5yf/E0AeT/ANu6x/0Fb7/wIf8Axo/t3WP+grff+BD/AONesf8ADN3iT/oM6V+cn/xNH/DN3iT/AKDOlfnJ/wDE0AeT/wBu6x/0Fb7/AMCH/wAaP7d1j/oK33/gQ/8AjXrH/DN3iT/oM6V+cn/xNH/DN3iT/oM6V+cn/wATQB5P/busf9BW+/8AAh/8aP7d1j/oK33/AIEP/jXrH/DN3iT/AKDOlfnJ/wDE0f8ADN3iT/oM6V+cn/xNAHk/9u6x/wBBW+/8CH/xo/t3WP8AoK33/gQ/+Nesf8M3eJP+gzpX5yf/ABNH/DN3iT/oM6V+cn/xNAHk/wDbusf9BW+/8CH/AMaP7d1j/oK33/gQ/wDjXrH/AAzd4k/6DOlfnJ/8TR/wzd4k/wCgzpX5yf8AxNAHk/8Abusf9BW+/wDAh/8AGj+3dY/6Ct9/4EP/AI16x/wzd4k/6DOlfnJ/8TR/wzd4k/6DOlfnJ/8AE0AeT/27rH/QVvv/AAIf/Gj+3dY/6Ct9/wCBD/416x/wzd4k/wCgzpX5yf8AxNH/AAzd4k/6DOlfnJ/8TQB4wzMzFmJLE5JJ5Nev/s4/8lD1D/sFSf8Ao2KrH/DN3iT/AKDOlfnJ/wDE13Hwr+EmreAvFFzql/qFlcRS2TW4SDfuDF0bPIHHyGgD1+iiigAooooAKKKKACiiigAooooAKKKKACiiigAooooAKKKKACiiigAoopHdY0Z3YKqjLMxwAPWgBarXWoWlnJDHcToks7bIYyfmkPoo6nA5OOg5rx3xj8bpzcNpfgqyF5O8vkR3zruWSQ8YhQcuc9zx7EV2Xw/8F3eixPrXiO7fUPE14g8+eV9/kJ18pOwA744z7AUAdzXydcs0mv69K5JeTVblmJ7nzDX1jXyxr1mdM8ceJbA5GzUZJlB7LJh1/RqAKlFFFABRRRQBHP8A8e8n+6f5V9DfCv8A5Jf4e/69B/M1873biOznc9FjYn8q+kPhxaPZfDfw7C/3vsETkem4bsfrQB4l4l1fW9E+LXia80TVJbSVbiPdGfmil/dLw6Hg/XqO1eh+FPjRp1/JHYeJoV0e/b5VnLZtpT7P/B9G/OvMfFv/ACUvxSP+ntf/AEBaypYo5o2jlQOjDBUjrQB9aAggEHIPQilrwP4b/ESXwzdQeH9euWk0aUiOzvJTk2rdo3P9w9ien06e+dRkUAFFFFABRRXl/jf4npaeZpugSLJPyst2OVT2T1Pv0Hv2zq1Y0o80jtwOAr46r7Kir930XqdZ4h8c6H4bZobu4Ml0Bn7PCNz/AI9h+JrhIvinqmteJtMsrOCKys5ryKNx9+R1LgEEngZHoPxry6SSSeZpJHaSV2yzMclie59TXeeDPh/r82s6fqdxbCztbe4jnP2g7XcKwOAvXt3xXm/Wa1adobH2zyTLcuw7niGnKz1l3t0X/DnulISB1OKWszxBpo1XRLi28tJJMCSJXHBdTuXPtkAH2Jr1W2ldH5/TjGU1GTsn1NOuctbJpdX126tXEV5HfKFcj5XH2aD5HHdf1HUe8tlaSvYwXmj6jNHDNGJFt7vM0YBGccnep7cNgelV9On1JLvVUjtbeW6nuxI7pKTBCBFGnLEAlvkJ2gHHGSOtZSd7XR20abp8/JJbW106re+n4smkvBq2q6fYmNo5Ld2ubqFuqFBhB7gswYHvsq9dQS22pw39shcSlYLmNf4lz8r/AFUnn/ZJ9BUP9hvcOZNQ1G6ndhgrA5t0x6AIQxHJ4ZjUkXh7S4ZkmjtiJEYMrGVzyOc8nmmlIUqlFWSeiVrJXTv6tP8ADSyKfgj/AJFCx/7af+jGroK5j4dzNceANImfG+SJnbHTJdjXT1qtThknF2YUVzUnj/wtDK8UmrxK6MVYeW/BHXtWxper2Gt2hutOuVuIAxTeoI5HUcj3qFUhJ2TN6mExFKPPUg0u7TRdrlPDl4+n/Dpb2O3e4e3gnlWGP70hVnO0e5xiurrn/BH/ACKFj/20/wDRjVZznn//AAuvWP8AonGufk//AMbo/wCF16x/0TjXPyf/AON17BRQB4//AMLr1j/onGufk/8A8br1u3lM9tFMyGMyIGKN1XIzipaKACiiigAooooAKKKKACiiigAooooAKKKKACiiigAooooAKKKKACiiigAooooAKKKKACiiigAooooAKKKKACiiigAorzL42HxbH4RWbw3K0drE2+/NuSJwgwQVI/hH8WOenbNVfhL8WovF1vHo2syJFrka/I54W7Udx6P6j8R3AAPV6KKKACiiigDx/wDaO/5J5p//AGFY/wD0VLXQfBL/AJJDoX/bx/6Pkq18UPBFz4+8NW2lWt5FavFeLcl5VLAgI644/wB/9K0vAXhqbwh4K0/Qri4juJbXzN0sYIVt0jP0P+9igDpKKKKACiiigAoryj4tfFqLwjbyaNo0iS65IvzuOVtFPc+r+g/E9gbHwRfxbN4SafxHK0lpK2+wa4JM7Kcklif4T/Dnnr2xQB6fRRRQAUUUUAFFFFABRRRQAUUUUAFFFFABRRRQAUUUUAFFFFABRRRQAUUUUAFFFFABRRRQAUUUUAFFFFABRRRQAUUUUAFFFFABRRRQAUUUUAFFFFABRRRQAUUUUAFFFFABRRRQAUUUUAFFFFABRRRQAUUUUAFFFFABRRRQAUUUUAFFFFABRRRQAUUUUAFFFFABRRRQAUUUUAFFFFABRRRQAUUUUAMlljghkmmkWOKNS7u5wFA5JJ7CvnXx98SLjxn51lp8kln4Ziz5j8rJe47nuI/bv39Bv/F/xo2p3b+DtLmIgjIOqzoevcQg/q35eori/CfhseLfGFjoRXGnwr9qvQOnlIQAn/AmwPpmgD0P4PeAkt7aDxbqkAF3PH/xL7crxbQno2P7zDv2B969fpFVURURQqqMAAYAFLQAV8+fF3TTpvxJjvQMQ6tZqc+ssXykf98la+g68z+N2iyX/g6DVreIvPpFwLhto58kjbJ+hB/4DQB4zRSI6yIroQVYZBHcUtABRRRQBWvbeW+SHTrf/j4vp47WL/edgK+tbS2js7OC1i/1cMaxrn0AwK8B+E2h/wBu+PW1KVN1noke4EjhrhxhfrtXJ9jivoSgDiPGPwv0PxbI16A2navj5b62GGb/AH16OPrz714n4j8Na/4LmC65aq9kzbY9StuYWz0DDqh+vHpX1HUF5Z22oWc1neQRz20yFJIpFyrKeoIoA+UZI47iFo5FDxuMEHoRXqXwg8byLKvg/WLhnlRS2mXEhyZYx1iJ/vL29voM8n478A3PgGf7bZl7jw3K4UMxy9kx6Kx7pnofwPbPKXSStEs1rI0d1Awmt5UOCjrypBoA+uqKwvB3iKLxX4S07WY8BriIeag/gkHDr+DA/hitxhuUgErkYyOooA8s+KXjTyEfw9p0v7xh/pkin7o/uD3Pf247mvJ7OzudQu4rS0hea4lbakaDJJrrPGvgTU/D91LehpL6xlct9pxl1JP8fvnv0Pt0r0X4b+DP+Ef07+0L6PGpXK9COYU/u/U9T+A7V48qdSvWtPT/ACP0aljcFlOWRnh2pN/jLrftb8Nhngn4cW2giPUNTCXOpdVXqkH09W9/y9a76iivVp04048sT4PF4ytjKrq1nd/l5IjuHkjtpXhi82VUJSPdt3nHAz2zWNaatq97ax3EOk2xjccZvSCD0II8vgg5BHYit2sC9v7PRNVWX7XAqXcipNbGQb954Eir1PYMB257HJPTW9kGGSneChzS6b/do0V7EairzaSUS2aWZ7gmGXebeFjkjOB8zOX28cDP93no4IIrWBIIECRoMKo7Vm+H/wDSLKTU25e/kM4P/TPpGP8AvgKfqTWtSprS4Yuo3Nx2tv69f6/zYUUUVocpyvw2Vo/h3oqOpVlgIII5B3Guqrn/AAR/yKFj/wBtP/RjV0FJKyKlLmk2fK+qf8he9/67v/6Ea9r+EP8AyJb/APX3J/Ja8U1T/kL3v/Xd/wD0I17X8If+RLf/AK+5P5LXj4L+P95+jcTf8itesTva5Tw5LdwfDpZrCBZ7yOCdoImPEkgZyqnp1OBXV1z/AII/5FCx/wC2n/oxq9k/Nzz/AP4TH4xf9CHY/wDf3/7ZXrNjJcS6fbSXcQiuXiVpYx0RyBkfgc1PWZrOv6Z4ftTcaldpCMfKmcu/sq9TSbSV2XTpzqSUIK7fRGkzKiM7sFVRkknAAryLxt8UXeRtP8OzFEVv3l6OrEdk9vfv29TgeMfiLfeJA1naq1ppueYwfnl/3z6ew/WuU03TLzWL+OysIGmuJDwq9vcnsPevLxGMc3yUj7rJ+HIUF9Zx1rrWz2Xm+n6Hv3gfxjD4q0v59seoQAC4iHf/AG19j+h49M9VXI+CvAtp4Vg8+QifUpFxJN2Uf3V9vfqf0rrq9Cjz8i9pufIZl9W+sz+qfB0/4Hl2CiiitThCiiigAooooAKKKKACiiigAooooAKKKKACiiigAooooAKKKKACiiigAooooAKKKKACiiigAorJ1HxT4f0hmTUdb060deCk1yiN+ROa59/i74Cjcq3iS2JH92OQj8wtAHbdRg188fFn4TTaPcP4t8JRvFFG3nXNtBkNbsDnzI8dF7kD7vUcdPW7P4m+CL7Hk+J9NXP/AD2m8r/0PHpXR2d/ZalCZbK7t7qLOC8Miuv5igDzH4S/FqLxdbx6NrMiRa5GvyOeFu1Hcej+o/EdwPV647Rfhl4Y0HxXdeIrGyC3U/8Aq4zgx25P3jGP4c/pyBgHFdfJIkMTyyuqRopZnY4CgdST2FADqZNNFbwtNPKkUSDLO7BVUe5NeGeOf2gY7WabTvCMCXEinYdQmGUz/wBM1/i+p49iK461+HXxN+IjR3us3E8VvIdySanOVAH+zEMlfb5QKAPoS68f+D7PPn+J9JBHVVu0Yj8ASaktfHHhO9IFv4l0iRj0UXke78s5ryG1/ZoQBTeeKGJ7rDZYx+Jf+lRXn7NEgjZrHxQrPj5Uns9oP/Ag5/lQB9AqwZQykFSMgg8Glr5UufDPxR+FoN5Zz3IsIjlpLKYzW/1aM9B7so+tekfD/wCO9hr88OmeIoo9Ov3+VLhW/cSt6HPKE++R7jgUAex15R8Wvi1F4Rt5NG0aRJdckX53HK2inufV/QfiewPq9cfrvwy8M+IvFFnr9/ZbrqD/AFiDAS4x93zB/Fj9ehyOKAPJPhN8JptduU8WeLEeS3kfzre3nyWuWJz5kmf4c8gH73U8dfooAAAAYA6AUAAAADAHQCloAKKKKACiiigAooooAKKKKACiiigAooooAKKKKACiiigAooooAKKKKACiiigAooooAKKKKACiiigAooooAKKKKACiiigAooooAKKKKACiiigAooooAKKKKACiiigAooooAKKKKACiiigAooooAKKKKACiiigAooooAKKKKACiiigAooooAKKKKACiiigAooooAKKKKACiiigAooooAKKKKACuZ8f+Jh4T8GX+poR9q2+Var/emfhfyPP0Brpq8J+NWrG/8XaXoSNmDT4TeTKOhlf5UB9wAT/wKgDzy0gNvbgSOXlYl5ZGOS7nlmJ7nNexfAzRvK0C/wDEUq4k1WfbCSP+WEeVX823fkK8Z1SUw6ZcOuSxTauPU8D+dfVHhnShofhfStLAANpaRxN7sFAJ/E5NAGrRRRQAUyWKOaJ4pUV43UqysMhgeoNPooA+W/Efh5/B3iy70I5NoR9psHPeFiflz6qciqNe1/GTwy2seFBq9pHu1DRibhMdXix+9T8hn/gPvXiMUqzQpKhyjqGB9jQA+oLu5W0tJJ2GdgyB6nsPzqet/wCHvh3/AISzx3Akik6dpBW7ueOHkz+7T8wSfYGgD2P4Z+F28K+CrW2uFxf3JN1eEjB81+SP+AjC/hXYUUUAFFFFAEF5Z22oWU1neQpPbToY5YnGQyngg180eLPCdz4E18ae5eXSboltPuW5wO8TH+8O3qPyH09XO+OPCsPjHwrdaVIQk5/e2sx/5ZTL91v6H2JoA8w+CeuGw1/UvDMrHyLtTfWmegcYEi/iMH8DXuNfK/hHUJtK+IPh64u4zBdW2omwuo2GNjSAxsD7ZINfVFACEAjBGQexpaKKACiiigDJ1rSDqPlTKzO0Oc2zyssUwPZgD19Dzj0NQw/2dDot82m2cVnLFE4kiWJUeNtucMB+eeh6gkVr3FxFawPPO4SNBksf88n2qhb2bXl0+oXcXlF4jDHD0IjJz8+OrH06L26knNxXNpudlOrJ07Tfurb/ACt1/T7kT6Oix6JYIowq20YA9BtFXay/DjsdBtYZDma2X7NLnrvj+Qn8cZ/GtSqj8KMK6aqyT7sKKKKoyOf8Ef8AIoWP/bT/ANGNXQVz/gj/AJFCx/7af+jGroKAPlfVP+Qve/8AXd//AEI17X8If+RLf/r7k/kteKap/wAhe9/67v8A+hGva/hD/wAiW/8A19yfyWvGwX8f7z9I4m/5Fa9Yne14hpXxZl0HSxp50uJ0tpJE81pyufnbnpxXt9fOUXw18Qa9Yy3ENlHJaXMsjKTOqkjeffIr0MTKokvZ9+h8lklLB1Kk1i7W5dOZ2V/U0NT+NGrXqGO0uLCxU/xRkM/5sSP0riLrWFvrhri71FZ5n+9JJNuY/iTXX2P7Pd1O6m7ktbWM9cSvIw/AcfrXY6f+z/4MtosXiXd5IRyzTsij6Bf6k1zfV5Vvib+dv8z2VnNHLlahTp3/ALrk39/L+p5p4d0iLxBerF/amn2cGQGmuLhF/BVJyx+n5ivoPw14U03wtZGGxjLSv/rZ35eQ/wBB7Vy8PwP8CW88c0emTh42DqftcnBByO9eiV00cLClqtWeLmee4nH+5L3Ydl+vcKKKK6TxQooooAKKKKACiiigAooooAKKKKACiiigAooooAKKKKACiiigAooooAKKKKACiiigAoor56+LPxau9Rv5PCfhKWQqz+Rc3MAJedyceXHjnGeCR16DjqAdt46+NmheFHksdOC6tqinDRxPiKI/7T88+wz74ryU618U/ivOwsPtSWBJBW1Jt7ZfYuT830JJrufh38BrSyhh1Txcgubs4ZdPzmKP/fI++fbp9a9tiijhiWKKNY40G1UQYCj0AoA+ddL/AGbdVnRX1fX7W2Y8slvC0x/Mlefzro4/2bfD4jAl1vU2fuVEag/htP8AOvaqKAPC7z9mnTnz9h8SXUPp59ssn8itctf/AAP8d+GLj7b4d1BLpk5V7Oc28w/AkD8mNfTtFAHzLovxp8Z+DtQ/szxbYy3qJwyXKeTcIPUNj5h9Qc+tQfEP4mah8StQs/DnheC7SxnKqYCAslzIezYONq+mccEntj6K8QeGNG8U6e1lrNhDdREHaWX54z6q3VT9K+cPGnw41/4VarD4k8PXs0thDJlLpR+8tyeNsg6FTnGcYPQgZGQD1v4cfCHS/BkEd9qCxX+tkZMzLlID6Rg9/wDa6/TpXpdcJ8MviRa+PtHPmCODV7YAXVsp4P8Atp/sn9Dx6E93QAUUUUAFeOfE/wCCtnrsM2seGoY7TVFUvJaoNsdzj0HRX9+h7+tex0UAeAfBX4nzxXSeDvEc0m/d5djNOTuRhx5LZ5/3c/T0r3+vnX4/eC/7M1G28Y6XGYlmkCXZi42S9Uk46E4wT6gdzXr3w38Wf8Jn4JstUkwLpcwXQHaVep/EYb/gVAHWUUUUAFFFFABRRRQAUUUUAFFFFABRRRQAUUUUAFFFFABRRRQAUUUUAFFFFABRRRQAUUUUAFFFFABRRRQAUUUUAFFFFABRRRQAUUUUAFFFFABRRRQAUUUUAFFFFABRRRQAUUUUAFFFFABRRRQAUUUUAFFFFABRRRQAUUUUAFFFFABRRRQAUUUUAFFFFABRRRQAUUUUAFFFFABRRRQAUUUUAFFFFABXypquonWvFuvauzbhc3zpE3/TKP5E/QV9V18f6P8A8gyPH95//QjQBdhjWbXdCgkUNHLqtsjqejKZBkV9Z18m2jAeJvDikjcdXtcDPX94K+sqACiiigAooooARlV0ZHUMrDBBGQRXhs3wN1q3urhNM1uwjsDK7W8c0Ls6ISSFJB5wOK9yZlRGdiFVRkkngCvmPxZ4x1Dx7qU8j3U8OgLIVtLONigkUceZJjkk9cHp/MA6ZPgv4lkBKeIdJYA4JWBzz+deneAPByeCvDY09pluLyWVp7q4VceY59PYAAfh71822dq2lXK3ej3M+nXaEFJreQg8eozgj2NfQ3wy8ZS+MPDbNfKq6rYyfZ7wKMBmxlXA9GH6g0AdrRRRQAUUUUAFFFFAHzV8b9Mbw941bVYBsj1OJLmNuwuIWUNj/gO0/jX0rXmfxy8PDW/AJukj3TabcJcDHUoTtcfTBz/wGvTKACiiigArLvvEWk6dfW9jc30S3dxIsUcAO5yzEAZA6Dnqa4jxv8TotP8AM03QpFlu/uyXQ5SL2X+836D37eY+HJpbjxrpE08jySvqELO7nJYmReSa4quMjGShDVn0+X8N1K1GWIxF4xs2l1f+SPofUtJbUZ7eUahd2pgJKiERlST3IdG5HY9sms7UbXUbMWqweINRknuLhIo0kit9pHVicRA8IrHr2ro6wL2W9HiRJE0u5uore3xCyMipvc/MSWYdAqgYBPzGumaW/wDmeLhqkm+V2sk91H835lmT/iVau1weLO+KrIe0c33VY+zDC/VV9a1qwbm91PzLaK+06ySzu5vs7x+eZWIZT1G0Dt0yasb7zSPleOW8sR92RMvNEPRh1ce4y3qD1oUkr9hVKMpKN7c1u61tp9/5+prUVWs7+01CMyWlzFMoODsYHafQjsfY1ZrRO+xySi4u0lZnPeBmV/B2nspDKQ5BB4I8xq6GuU+Gn/JOND/64f8Asxrq6Sd0OceWTXY+V9U/5C97/wBd3/8AQjXtfwh/5Et/+vuT+S14pqn/ACF73/ru/wD6Ea9r+EP/ACJb/wDX3J/Ja8fBfx/vP0bib/kVr1id7XP+CP8AkULH/tp/6MaugrlPDlzPZ/Dpbq1tmubiGCeSKBesrBnIUfU8fjXsn5udXRXj/wDwtD4g/wDRML7/AL7k/wDiK9ZsZpbnT7aeeEwTSRK7xHqjEAlfwPFAE9FFFABRRRQAUUUUAFFFFABRRRQAUUUUAFFFFABRRRQAUUUUAFFFFABRRRQAUUUUAFFFFABRRRQB5f8AG7xxJ4V8KLYWMpj1LVN0aOp5jiGN7D0PIA+pPasD4EfDuKx02PxdqcIa8uVP2FHH+qj6b/q3b/Z+tcZ8TTL4z+O8OgmVvs6TW9ghX+BThnP1BZvyFfT0EEVrbxW8CCOGJAiIOiqBgD8qAJKKKKACiiigAooooAKiubaC8tZbW5iSaCZCkkbjKupGCCPSpaKAPlPxRpN/8GPida6lpW86fIxltdzHEkR4eFj7Zx+KnrX1BpWpW+saTaalaNut7qFZoz7MM8+9cB8c/D6az8N7q7CZudMdbmMgc7c7XH02kn/gIrO/Z51p9Q8BXGnSyFn066ZEB7RuNw/8e30AeuUUUUAFFFFAHP8AjjRF8ReCNY0pgC09s3l57SL8yH/voCvGv2a9XkF3reiscxtGl2g/ukHY355T8q+hSARgjINfL/7PeV+Jt8sHMP8AZ8wP+75keP6UAfUFFFfNUn7R/iNJXQaNpWFYjpJ/8VQB9K0V80f8NI+JP+gNpX5Sf/FUf8NI+JP+gNpX5Sf/ABVAH0vRWZ4c1KTWfC+k6pMiJLe2UNw6JnarOgYgZ7c1p0AFFFFABRRRQAUUUUAFFFFABRRRQAUUUUAFFFFABRRRQAUUUUAFFFFABRRRQAUUUUAFFFFABRRRQAUUUUAFFFFABRRRQAUUUUAFFFFABRRRQAUUUUAFFFFABRRRQAUUUUAFFFFABRRRQAUUUUAFFFFABRRRQAUUUUAFFFFABRRRQAUUUUAFFFFABRRRQAUUUUAFFFFABRRRQAV8reCvBXifxTaRx6dZ/ZLIO+/UbsYTBYn5F6ufpxnqa+qaxvEXijRfCOm/a9XvI7aLpFGOXkI/hRRyT/KgDC8I/C7QPCjreFG1HVRyb67AZlP+wvRB9Ofet/W/FWg+HI9+sataWfGQksg3sPZfvH8BXh/iL4p+J/EbvFpbtoWmNwuzBupB6luif8B5Hqa4tLGBZmndTNcOdzzTMXdj6ljzmgD2+7+OfhKLP2GLVdS9DbWZAP4uVrDuvjtevkWHhF8Ho91eqn/joU/zrzWigDs5/jH42mJ8iy0K2U9MpLIw/HcB+lZ0/wAT/iCQZU1WyUr8whSyXD8525OSM9K52igD6R8P67Z+OfBqX9mxjW7haKRM5aGTGGU+4P58HvXzLaW0+mtNpF7GYb6wcwTxnsR0I9QRyDXV/DrxUfB3i5YJ3I0fV5FimHaGfokn0PQ/ge1exeLfhv4f8YTJdXkc1rfoMC9s3EcpHoxwQw+oPtQB89MwVSzEAAZJPavTvg7t0Pwp4i8W6kxt9NuZBJGzj70UKkFwPckgdzj6Vqaf8C/D8F0k2pajqepojbhbzSKsTem4KAT+f4Vzvxh8QQ3F1a+CNMCR2NoqTX6RDaoA/wBVDgcAdGI/3fSgDGT4t+ObiaW8gn0+K3mdnhtZ7bd5aE/KCwIJOMVeT4y+N1DeZp/h+T02rMv82NcXRQB3v/C7PFH/AEAdK/8AAh/8KntfjlrMUv8AxMPC8E0R6m0u8Mv4MOfzFed0UAe2ab8bfCF4yx3sl5pMrHG2+tyFz/vLuGPckV3tjqFlqdqtzYXcF1bt92WCQOp/EcV8qsoZSrAEHqCKitYJNNuvtek3dzpt1/z1tJTHn6gcEe1AH1ndW0V7aTWtwgeGZDG6nupGCKlrxbwl8Zbm2uINO8YrF5bkImrQjaue3mp0X/eHHt1Ne0I6yIrowZWGVZTkEetAC15T8UPGzQlvD+mTFX/5e5UPIH/PMH+f5eteoXcc01nNFbz+RM6FY5du7YxHBx3xXzb4k8OatoGqNDqUbO0rEpOCWWbJ6g9z7HmuLG1JxhaK36n03C+Ew9fEudaSvHaPfz+Rk21tPe3MdtbQvNNI21I0GSxr2zwP8NodEMWpasEn1EYaOPqkB/q3v0Hb1qz8OfBg8Pad9vvY/wDiZ3K8gj/Up2X6+v5dq7mowuEUUpz3OnPuIZ1pSw2GdobN9/8Agfn6BRRRXoHyBjeIJY4f7MlldY40vkLO5wFG1+Sacby91QFdNH2a2P8Ay+TJy3/XND1/3mwPQMK0p7aC5VVuIY5VRg6h1DAMOhGe4qWo5XdnQq0VCKtdrvt93+enkYWn2NlrujaffahaQy3j26GSbaFcNgbsMMEc56VX02HS7jVXigbU18nEkLvqM5jmCthtql8FVYAEEYOR1BqLS3ku7WTRbdmRYLmdLqVTgpH5r7UB/vMuPoMnuudq70/JsJLNUie0lXYAMDyj8rr9NvIHqq1nFXSdjsqTdOcqbk1e9ld2S6ff+WvYy/AMK2/gjTIEzsjR0XPXAdhXSVz/AII/5FCx/wC2n/oxq6CtzzG23dnyvqn/ACF73/ru/wD6Ea9r+EP/ACJb/wDX3J/Ja8U1T/kL3v8A13f/ANCNe1/CH/kS3/6+5P5LXjYL+P8Aefo/E3/IrXrE72uf8Ef8ihY/9tP/AEY1dBXP+CP+RQsf+2n/AKMavZPzc6CiiigApCQoJJAAGST2qnqur6fotm13qN1HbwjoWPLH0A6k+wrxTxp8R7rxCr2Onq9rpp4bJ+eb/ex0Ht+dYVsRCktd+x6uWZPiMwnaCtHrLp/wX5HS+LPiuLS+S00ARzLFIDNcOMq+Dyq+3bd+XrXf+H9es/EekRahZt8rcPGT80bd1NfNWn6dd6rfRWVjA81xIcKij9T6D3r33wN4MXwnYSGSdpr24AMxVjsXHQAd8Z6n9K5cLWrVJtvY93Psty/BYWEIO1Rbd33v+n3I6yiiivRPjQooooAKKKKACiiigAooooAKKKKACiiigAooooAKKKKACiiigAoorL8QeItK8L6VJqWsXiW1snALcs57Ko6sfYUAalFfNmvfHjxRrmsC28H2LW8C52J9nE88o9SMED6DP1NU/wDhYHxpuvlgtNUDDk+VooY4/GM0AN8Ij7T+03P9r5YapfEA+qrLt/LA/KvqGvkvwtpnjiD4nab4j1Lw5rTSvfrJdTHTZEGHOHbAUAcMTX1pQAUUUUAFFFFABRRRQAUUUUAYXjRY28CeIVlx5Z0243Z7Dy2rxn9mdn+0eJVH+rKWxP1zJj+tepfFOa7i+GmtJY201zc3EIt0ihjLsQ7BW4H+ySa+bvCmofEPwUt2uh6TqMH2soZt2mM+7bnH3lOPvH86APsKivmD/hZPxi/5877/AME//wBhT7P42+PfD+qQt4ksTNbOObe4tPszsPVG2jn6gigD6cornPCHjfQ/G2m/a9IucugHnW0mFlhP+0vp7jIPrXR0AY3i3WI9A8I6tqsnS2tXdR6tjCj8WIH414b+zXpcravrerlcRRwJbA+rM244+mwfmKv/ALQvjUeXB4PsZAzMVnvtp6DqkZ/H5j9F9a9G+FHhN/B/gO0s7lNt9cE3V0p/hdgPl/BQo+oNAHbVX+w2f/PpB/37FWKKAK/2Cz/59IP+/Yo+wWf/AD6Qf9+xViigBFUKoVQAoGAAOBS0UUAFFFFABRRRQAUUUUAFFFFABRRRQAUUUUAFFFFABRRRQAUUUUAFFFFABRRRQAUUUUAFFFFABRRRQAUUUUAFFFFABRRRQAUUUUAFFFFABRRRQAUUUUAFFFFABRRRQAUUUUAFFFFABRRRQAUUUUAFFFFABRRRQAUUUUAFFFFABRRRQAUUUUAFFFFABRRRQAUUUUAFFFFABRRRQBznjjxZb+DfDFxqkqiSc/urWDPM0zfdX6dz7A182SvealfNqms3Ul7qUg+aWVshP9lB0VR6CvQ/jffNc+LtC0rpHa2sl6w/vM7bF/LafzrgKACiiigAooooAKKKSOyu9Y1Ky0TTv+PzUJfKRsf6terufZVyaAO2+EnhQeIfEDeJLxN2m6ZJss1YcS3Hd/cL29/pXvtZ+h6NZ+HtDs9IsI9ltaxiNB3PqT7k5J9zWhQAV4x8aPCZtpo/GdhESFCw6mij7ydEl+q9D7Y9DXs9RXNtDeWs1rcxLLBMhjkjYZDKRgg+xFAHyiCGUMpBBGQR3pav+JvDM/gfxM+jSlnsJsy6bO38UfdCf7y9Ppg96oUAFFFFABRRRQA10WRGR1DKwwQRwa9F+D3i67sdXTwbfSGazljeTTZHPzR7eWi9xjJHpjH088pbW8k0vXtF1OE4ltb+FhzjKlgrA+xBIoA+saintoLpUW4hjlCOHUOoO1hyCM9x61LRQNNp3QUUUUCCiiigAooooAYkUcRcxxqm9tzbRjcfU+9RXV9bWRgE8m1p5RFEoUszsewA56AknsAScAGlvb2306ylu7qTy4Yl3M2M/gAOSSeAByScVm6VZXE902salHsu5EKQW5OfssROdvpvbALEegAyFBIDdyTw3p0+k+HrOyuShnjUl9hyoJYtgHvjOM1q0Vmax4h0nQIRJqd7HBu+6pyWb6KOT9aTaSuy6dOdSShBNt9EfNWqf8he9/67v/6Ea9r+EP8AyJb/APX3J/Ja8Sv5En1G6mjcFJJWZTg8gnNen/DPxjoukaKdK1C6NvO1wzq7qdhBAA57dO+K8bCSjGtds/SuIaFWrlqjTi201oket15D4m1/xV4D0OXRoLaEJIWXTtWT7qksWw6sGG7GRg9eozg49cjkSaNZInV43GVZTkEeoNV9S0201fTbjT76FZrWdNkiHuPY9iOoI6EZr2JJte67H5zQqQp1L1Y8y6rb8ejPmb/hYXxR/wChmt//AAEh/wDjVH/Cwvij/wBDNb/+AkP/AMarW1PwHrmn+ILjSbe1lvPLXzYZUx+9iJwGx6jow7H2IzesPhZ4ovHXzraKzjP8c8o/kuTXmutilLlt+B9rDLchlSVV1LJ95a/dvc86vrnxdqt79q1HWEuZCeWk5OPQfLwPYV2Phrwfqvii422cWy2U4kuZBhF/xPsP0r1DQPhLpOnOs2qStqMw5CFdkQ/DOT+Jx7V6BDDFbwrFDGkcaDCoigBR7AVccJKo+arZehzVc/oYKDpYByl5ybaXon/wPmYfhbwjp3hWyMVqvmXDj99cuPmf29h7Vv0UV3xioq0dj5GtXqV6jqVXeT6hRRRVGQUUUUAFFFFABRRRQAUUUUAFFFFABRRRQAUUUUAFFFFABRRWB4x8W6f4K8OzavqJJVTsiiX700hBwg/I89gCaAKvjvx3pngPRDfXp825kyttaqcNM39FHc9vqQK+e9L0Xxf8cPE0moX1wYdPhba07KfJt1/uRL3bH+JPSjQ9F8Q/G/xxNqWpSPFp0TATyr9yCPqIo8/xf/XJ9/qHStKsdE0y303TrdLe0t02Rxp0A/qfUnrQBk+EvBGheCtPFrpFoqyMAJbl/mllP+039BgD0roqKKACiiigAooooAKKKKACiiigAooooAKKKKACszXfD2leJtMfT9Ysorq3fs45U+qnqp9xWnRQB8t+Mvh14h+FOrR+I/Dd5cS6fG2VuUH7yDJ+7KBwVPTOMHoQOM9VJ+0VAfBQdLAjxI2YjGB+5U4/1ufT/Z654zjmvd5oYriGSGaNJIpFKujrlWB4II7ivlf4s/DQ+BdXh1jSovN0WeXKpIu8QSdfLbPVT2z7g+pANr4O/D278U62fGniPzJbZJjNCJut1NnO856qD+Z46A19I1yvw98X2PjPwlbahZxpbvGBDPbJwIXUD5QP7uMEexrfn1SwtdQtbCe8givLoMYIHcB5NvJ2jvigC3RRRQAUUUUAFFFFABRRRQAUUUUAFFFFABRRRQAUUUUAFFFFABRRRQAUUUUAFFFFABRRRQAUUUUAFFFFABRRRQAUUUUAFFFFABRRRQAUUUUAFFFFABRRRQAUUUUAFFFFABRRRQAUUUUAFFFFABRRRQAUUUUAFFFFABRRRQAUUUUAFFFFABRRRQAUUUUAFFFFABRRRQAUUUUAFFFFABRRRQAUUUUAeAfGRCvxOspCPlfRlUH3Ez5/9CFcZXqvxy0ORrPTPE9vEWGnu0N3tHIhfGGPsrD/AMerykEMAQQQRkEUALRRRQAUUUhIVSzEAAZJPagBJJEijaSRgqKMknsK9S+CnhabddeL7+BozdJ5GnJIMEQ9Wkx23HGPYehrlfh54Gk8c6iupahE6+G7V8hWGPt0gPQf7A7nv09cfRaqqIqIoVVGAoGABQAtFFFABRRRQBzXjrwfbeNPDkmnysIbqM+baXOOYZR0P0PQj0P0r5uVbq2urjT9QhMGoWb+VcQns3qPUHqDX1tXnPxM+HB8ToutaMUi162TaAxwl0g/5Zt6H0b8DxggA8ToqJJX8+a1uIZLa8gbbPbTLteNvcf1qWgAooooAKhmhe6udPtIjiW5vYIY+P4jIMVNXY/CTw3/AMJH4rfXbhd2m6O+2D0luSOv/AAc/UigD6BooooAKKKx9a8U6L4fQ/2jfxxyYyIVO6Q/8BHP49KUpKKuzSlSqVZclOLb7LU2KK8f1r4yXDuY9FsEiQH/AFt18zH6KDgfma5m5+Jfiu5yP7T8pT2ihRf1xn9a5JY6lF2Wp9BQ4Vx9Vc0rR9Xr+Fz6Gor5u/4TvxR/0G7r8x/hT4viD4rhOV1mc85+dVb+YqP7Qp9mdL4PxfScfx/yPbtc/wBP1/RNJHKCVtQnH+xDjYD/ANtXjYf7hroK88+Fmo33iGLVdc1S5+0XazJYKdirtRFEnQADkzH8hXoddsJKUVJdT5jEUZUKsqUt4trTyOW8c+L4/CmkhowJL+4ytvGeg9WPsP1P418+31/daney3l7O81xK253c8n/63tXRfEXVX1Txrf5YmO2b7NGp/h2cH/x7cfxrla8XF1nUm10R+m5BllPB4WM2vfkrt+vT+uoUUUVynvHYeB/HF14ZvY7e4kaXS5GxJEefLz/Evofbv+tfQEUsc8Mc0Lq8cihkdTkMDyCK+T695+FGqSah4QFvKxZ7OUxKScnYcEfzI/CvSwFZ39m/kfEcV5ZTUFjKas72l59n6m14q/0G2ttfTh9Kk82X/at2+WYH2C/P9Y1roKr39nHqOm3VjN/qrmF4X/3WBB/nWf4UvJNR8IaLeTf62exhkk/3igz+teofCmxRRRQAUUUUAFFFFABRRRQAUUUUAFFFFABRRRQAUUUUAFFFFABRRRQAUUUUAFfOH7RGuSah4m0vw3bZf7NH5rov8Ushwox6hQP++6+j6+XNAj/4TD9pGWa7O6OLUZpgDz8sGfLH/jiUAfRHhDw9B4W8Kado8CIpghUSsgx5kmPnY/U5rboooAKKKKACiiigAooooAKKKKACiiigAooooAKKKKACiiigArO13RbPxFod5pF/HvtrqMxv6j0Ye4OCPcVo0UAfL3wo1S6+H/xXufDOptshu5TZS54XzQf3Tj6ngez10fxt+H2sDVG8baPdXU/lBWniDkva7ejx9wo6kDocnpnGH+0FYnSfiDp2s2p8ua5tlkLAc+ZG2A35bPyr6Q066Go6VaXm0BbmBJdvb5lB/rQB5l8Jfi1F4ut49G1mRItcjX5HPC3ajuPR/UfiO4Hq9fOnxZ+E02hXL+LPCaPHbxv51xbwZDWzA58yPH8OeSB93qOOnonwf8eah428OS/2naSLdWTCJ7wJiO446j0cdwOOQe+AAej0UUUAFFFFABRRRQAUUUUAFFFFABRRRQAUUUUAFFFFABRRRQAUUUUAFFFFABRRRQAUUUUAFFFFABRRRQAUUUUAFFYupeL/AA5pDtHf63YQSr96Np13j/gI5/Ssj/havgj/AKD8P/fqT/4mumGCxNRc0KcmvJMlyiup2NFYmm+MPDmrlVsNcsJ5G6RidQ//AHyef0p8/ibTrfxXbeG5Gk/tG5gNxGoT5dg3dT6/Iah4aspOLi7pX26Lcd0bFFFZepa9aadOtqFlu7913JZ2qh5WHqRkBV/2mIX3rEZqUVz/APbHiB/nTws6xjqs1/EJD9Au5c/VhSr4rt4WC6rp+o6Vk4Ml3CDEp95YyyKPdmFAG/RSAggEHIPQiloAKKKKACiiigAooooAKKKKACiiigAooooAKKKKACiiigAooooAKKKKACiiigAooooAKKKKACiiigAooooAKKKKACiiigAooooAKKKKAIrm2gvLWa1uYllgmQxyRuMhlIwQfbFfNPi3wXqfgG5k82J7jw+0h+zXqZYwqTwko6gjpu6H9B9N0jKroyOoZWGCCMgigD5LiljmjDxOroejKcin17jrfwa8JavdNdW8V1pM7/fOmyiJWPuhBX8gKwU+A1v9oxL4q1NrTvGkUayf994P8qAPJri7gtE3zyqg7Ank/Qd67XwZ8MNT8VXEN94gtpdP0JTvFs5Kz3fpkdUT9T265Hqvh/4ZeE/Dcy3FppaTXikEXV2xmkBHcFuFP+6BXVzQx3ELwzIHjcYZT3FADbe3htLaK2tokhgiUJHGi4VVHAAHYVLXlniqy+IHg3fqfhTUZNa0pPmk0y/UzyxD/Yf77r7bsj3rL0P4/wBvPCp1nQLmIdGnsHEyg+6HDL9OaAPZ6K4W3+MXgK4wB4gjjY9VmgljI/76UCr7fE3wQsQkPifTdp7CYE/l1oA6uiuEm+MvgGEkf2+sjc4WK2mfP5JisG/+O+mKCuk6Bql8w6NMFt4z9CST+lAHrNY134s8P2OsQ6RdaxZRahMcJbtKN2ewPpntnGe1eDa/8RPF/ibdE12ui2LcfZ7Bj5rD/al6/wDfOBXJjSrLyXiMCsH5Zm5Yn1z1zQB9HeNfh1pPjREnlZ7LVIVxDfwAbwP7rD+NfY/gRk14b4j8MeIPBkh/tu082xzhNStQWiPpvHVD9ePSt/wb8UtT8J+Xp+vtNqWij5Uuh809qP8Aa/voPzH5CvdrK+07XdLS6s54L2xuU4dSGR1PUH+RBoA+V45opQDHIjg91Oahnv7W34knQN0CA5Y/QDmvom7+FHgS9Zml8NWaluvk7ov/AEAitTR/BPhjQHSTS9CsLaVPuzLCDIP+BnLfrQB4h4Z+GfiLxaVlvY5dE0durzJi5mH+yh+6D6n8M17/AKPo9hoGk2+maZbrb2lum1EX9SfUnqT3NXqKACiivLPih43a1DaBpc5WYj/S5UOCo/uA+p7/AJdzWdWrGlHmkduX4Grjq6o0vm+y7lzxv8TIdK8zTtEdJr4ZWSfqkJ9B/eb9B79K8XuLia7uJLi4leWaQ7ndzksfc0W9vNdXEcFvE8s0jbURBksfQCvaPBHwzh0ry9R1tEmvhho4OqQn1P8Aeb9B79a8n97i5+X4I/QP9g4fw/eT/wDApf5L8F6nm+h+BPEGv7Xt7Iw27f8ALe4+RMeo7n8Aa7W1+Cp4N3rf1WK3/qW/pXrVFd0MDSive1Pl8TxTj6sv3TUF5K/4v/gHmP8AwpfTv+gvdf8AftaZJ8FrMj93rM6n/ahB/qK9RorT6pR/lONcQ5kv+Xr+5f5HCfDzQ5fC97r2iyXCz7JYblZFXbkOm3p2/wBXXd1z83/Es8apdyf8e+q20dnu7JNEZHQH/fWR/wAUA7iugreMVFJI8qtVnWqSqT3bu/VnzL4theDxhrCOCD9slYZ7gsSD+RrGr1H4ueGZY75fEFtGWhlAjucD7jAYVj7EYH1HvXl1fP14OFRpn65lWKhisHTqQ7JPya3Ciiisj0Qr2f4MQMuh6lOc7JLgKPqq8/8AoQrx61tpr26itreNpJpWCIi9ST0FfSnhXQ18O+HLTTgQZEXdKw/ic8t+HYewFd2Ag3U5uiPluLMVCng1Q+1Jr7lrc15JEijaSRgqICzMTwAOprD8ERvF4C8PJIpVxptvuUjkHy1yKTxezTaMmlRkiTVZ0sRg87GyZSPcRLIfwreVQqhVACgYAA4Fewfm4tFFBIAyeAKACivMPFnxWSwv0tNCWK58pwZ525RsHlV9f978vWu90HXLPxDpMWoWT5jcYZD96Nu6n3FZQrwnJxi9Ud+IyzFYejGvVjaMv617X6GlRRRWpwBRRRQAUUUUAFFFFABRRRQAUUUUAFFFFABRRRQAUUUUAFfL/wAFefjPeG4+WbyrnA/29wyPyzX1BXy0sh8BftHPJcYW3fUWJY8KIrgHB+i+Z/47QB9S0UUUAFFFFABRRRQAUUUUAFFFFABRRRQAUUUUAFFFFABRRRQAUUUUAfPf7TGz7T4ax/rNlzu+mY8f1r2jwXvHgTw8Jf8AWf2Zbbvr5S5r56+Nt8/in4rWmhWLeY1ssVkoHI852yf/AEJQfpX03aW0dlZQWsWfLgjWNM+ijA/lQBKQCCCMg9Qar2NhZ6ZaJaWFrDbWyZ2xQoFUZOTgD3NWaKACiiigAooooAKKKKACiiigAooooAKKKKACiiigAooooAKKKKACiiigAooooAKKKKACiiigAooooAKKiubmCytZLm6mSGCJS0kkjbVUDuTXz18RfjBda1JJpfh2aW100ErJcrlZLj6d1X9T39K9LLcrr5hU5KS0W76L+uxE5qC1PSPGfxc0TwrI9nbD+0tSXhoonASM/wC2/PPsMn1xXh3iT4l+J/E0jC41B7a1PS2tCY0x6HBy34k1yIBZgACWJwAO9ek+G/g7qt/a/wBpeILmPQ9LVd7vcECTb64OAg92Ix6V95Ry3LcogqlWzl3erb8l/lqcrnOo7I81or6n8O/DDwPZWcVxaWMGqLIoZbm5cTrIPUfwY+grqf8AhH9EEHlf2Pp4hxjZ9mTbj6YrjrcX4eEuWFNv1sv8ylh31Z8X1r6J4m1TQNZtdVs7gm5tlKR+d86hCCCuD25PT1r6Y1T4U+DNVRt2jRW0jdJLRjEV+gHy/mK8M8XfDW70bxqnh/Rnk1F57X7XCrAK+wFsqexI2E8Yz6V34PPcDmF6UlbR3UrWt11/zsTKlKGp6x4N+IeofEG0k0+3sHsLyPb9rvYiDFHGc8pnkSHBAByBy2TjB9C03SrLSYGisoBGHbdI5JZ5G/vO5yzN7kk15B+z9bz2j+Jre5hkhmjkt1eORSrKcScEHpXtdfn2a06dLGVIUlaKeh1QbcU2FIyq6lWUMrDBBGQRS0V55Zzjxp4TcTQDbobsBLCDxZsTgOg7RnIyo4X7wwN1dHUVxbw3dtLbXEayQzIY5EYcMpGCD9RWT4PuJrrwhpcs8jSSmAKzsclscZPvxQBt0UUUAFFFFABRRRQAUVl+IdfsfDOiXGq6hJthhXhR9527KvuTVTwp4x0jxjpv2vTJ/wB4oHnW78SRH3Hp7jg1ssNWdJ1lF8qdr9Liur2N+iiisRhRRRQAUUUUAFFFZWteJdE8OwrLrGqWtkr/AHBNIAW+g6n8KANWivN7r45eC4WK2st/f44za2bEH6bttZUnx6sWf/RfDGrunrMY4z+WTQB67RXjP/C+ps/8iddY/wCv1P8A4mtax+O3haXA1O21TS2/iae2LoPoUyT+VAHqFFYGkeN/C+vOkema9YXEr8LCJgsh/wCAHDfpW/QAUUUUAFFFFABRRRQAUUUUAFFFFABRRRQAUUUUAFFFFABRRRQAUUUUAFFFFABXDeKPhR4a8TTyXoik07U35N5ZNsZj/tL91vfjJ9a7migD5y1z4YeMNBYmK2j16yB4ltBtmA/2oj1P+6TXG3EkOnyhNR0+406XPCXdo0R/UV9f0yWKOeJopo0kjYYZHXIP1FAHyTHd2roDHcQlfZxTjdW4GTPEB/vivpC8+HPgy/m8248NaaZO5SAJn67cZpE+G/gqMLt8L6UduMbrZT+eev40AfNEmrafH968h/4C2f5Vo6Xp2t+IJVi0PQ76739JniMUI9y7YH4V9O2fh/RdOx9i0iwtsdPItkTH5CtGgDxzw/8AA5ZClx4u1I3Z6/YLMmOEezN95v0r1jTdLsNGsUstNs4LS2T7sUKBV+vHf3q3RQAUUUUAFFFFAEN2k8tnNHbTCGdkIjlZdwRscHHfFfNfiPQNW0LVXh1WNjLKxZZ8llmyeSD3/nX01UFzZ214sa3NvFMI3EiCRQ21h0Iz0Nc2Iw6rLezR7WTZzLLZy93mjLfv95xXw38FjQNPGpX0Y/tK5XhWHMKH+H6nv+Vd5RRW1OnGnFRiedjMXVxdaVaq9X+HkFFFFWcwUUUUAUtX01NW0uazd2jLgNHKv3opFIZHHurAEfSodC1N9T00PcIsd7Cxgu4lPEcq8MB/snqD3Ug9606ytR0UXFz9vsZzZakqhROq5WRR0WRejr+RGTtIzQBoXFvDd28lvcRrLDIpV0YZDA9q8g8T/CS8hne50BhPAxz9mdgrp7Anhh+R+tem2GtF7pdO1OAWWpEErHuzHOB1aJuNw9Rww7jGCdesatCFVWkejl+aYnAT5qL0e6ezPmCbw1rlu+ybR75DnHNu3P045rQ0zwH4l1WULFpc8KEjMlwvlKB6/N1/DNfR9Fcqy+F9We/PjDEONo00n8/yOO8G/D+y8LgXUzLdakVwZsfLHnqEH9ev0rsSQBk8AVBd3ltYWsl1eXEVvbxjLyyuFVR7k8V5LrvxVtNS1A2cNrcSaGMiZlfy5Lr25GVjPccMfYZB6r0qEbbI8FQxua13JJzl+X6I9B00HXdUXXHH+hQBo9OX++Dw830bGF/2cn+PjoK81X4yaKiBU0u9CqMKoCAD261i6p8Zb2VSml6bFb548ydvMb6gDAH45qJYyiludNLh3Mqkrezt6tHrGparY6PZtd6hcx28C/xOep9AOpPsK8X8afEq515XsNMElrp54dicPMPf0X279/SuN1PVtQ1i6NzqN3LcynoXbgewHQD2FaHhzwlqvie52WMOIVOJLiTiNPx7n2FcFXFTrPkpo+rwGQYXLY/WcXJNrvsv83/SRlWNhdanexWdlA81xKcIiDk/4D3r33wJ4MPhOwkae4aW8uQDKqsfLTHQAdz71c8KeDtP8KWey3HnXbj99cuvzN7D0Ht/OuirrwuEVP3pbng55xA8behQ0p/i/wDJf0wooortPlwooooAKKKKACiiigAooooAKKKKACiiigAooooAKKKKACvDf2h/B32vTbbxXaITLaAW92B3iJ+VvwY4/wCBD0r3KoL2zttRsp7K8hSa2nQxyxuMhlIwQaAOC+DvjdfF/g+KG5nD6tp4ENyCfmdf4JPxA5PqDXolfKOv6PrXwT+IUOpaYXk0+Ribd2ztmiJ+aFz6j/Bh7fR3g/xhpfjXQ49T0yT/AGZoGPzwv3Vh/I96AOgooooAKKKKACiiigAooooAKKKKACiiigAooooAKKKKACuc8ceLbXwX4Vu9YuNrSINlvET/AK2U/dX6dz7A1p61reneHtKm1PVbpLa0hGWd+/oAOpJ7AV8w6rqGvfHL4gR2dirw6fET5KN9y2hz80j46sePxwBQBtfAzw5d+JPGt54x1MGSK2d3WRv+Wly/JP4BifYla+lKyvDfh6x8LeH7TRtOQrb2yY3H7zt1LH3Jya1aACiiigAooooAKKKKACiiigAooooAKKKKACiiigAooooAKKKKACiiigAooooAKKKKACiiigAooooAKKKKAPnL416/4jk8Qvo18htdKTD20cbZW4Xs7Hufbt+p850fRtQ1/U4tO0y2e4uZTwqjoO5J7Aepr6w8aeD7HxpoT2F3iOZfnt7gDLRP6+4Pcd/rg0ng7wTpXgvTPs1hHvuHA8+6cfPKf6D0A/nzX2uE4kw+Fy9U6cLVFpbp/ib/AKdzmlRcp3b0PP7bwcvwr0iz1qPQm8Q6mJM3cyHi1THJjXrn/ax2Odua6TUvGGh+NPht4gk0q7DSrpszyW0nyyx4Qnlfw6jI966TxP4t0jwhp63mrTtGrkrEiIWaRh2A/wAcCvGrvwxrHxK1r+1tE8OxeHLJ1YNeTO0bXAIwSVXrkZ6DnJyxriwr+vWxWMvGzupt6Ozvy2f4cu3VFS933Y/cep/C+TzfhrobekBX8mYf0qb4jmQfDrXTFI6MLVvmRiDjjIz7jIrhfDXirUPhlbWvhnxhpbw2EbMttqdsC8bAsW59ep6c4xle9dv4yu7TVfhnrd1ZXEVzbyWErpJE4ZThSeo+lcdfDzp5jGta8JTumtU1zd/0KTThY848K+KPE/gXw/pd5rMMmqeF7uFHS4j+aSzz/Cc9vQHjpgjpWudXsNc+PHh2/wBMuo7m1l0dtsiH3m4I6g+x5rrfhwkVz8MdFjljWSJ7XY6OoIYZIII7iuItfDWm+GP2gNMttKiMNvc2ElyYt2VRiJVIX0Hyjj3r0PbUKtbE3jy1FGotNmtd10fmtybNJdtD0TTVA8da+QACbWzyfXmauhrn9O/5HnXv+vSz/nNXQV8mbhRRRQAVyGhaRba/8MLfSbwyC2u7VopDGcNgk9DXX1ynhbU7LTPhzZ6jeXCRWlvAzSy8kIAxz0oA5L/hnnwV/wA9dV/8CF/+Io/4Z58Ff89dV/8AAhf/AIiukh+LXgW4njgi8QwNJIwRFEUnJJwB92u0oA868PfBbwt4Z1601mwk1E3VqxaMSzqy5II5G0djXotFFABUF5eW2n2ct3eTxwW8S7pJZGwqj3NZPiTxhofhS0efVL2NJAu5LdWBlk/3V6/j096+avHPxD1XxteYmJttNjbMNmjfKP8AaY/xN79u1e3lOR18wlf4YdX/AJdzOpVUPUt/E7x9J4z1ryrV2XSLRiLdCMeYe8hHqe3oPqaqfDTSdb1XxnajRLmWzeE757pOkUffI6HPQKev0zWBomh6j4i1OPTtLtXuLiTsvRR3Zj0A9zX1V4E8G2vgrw8ljFtku5MPdTgf6x/b/ZHQf4k19fmuNw+U4JYWilzNWS39W/61Zz04upLmZ09FFFfmp2BRTJZY4ImlmkWONBlnc4Cj1Jrz/VfjV4O06eSC3uLrVJUOCNPgMgz7McKfwJoA9DqvfXYsbGe7aGaYQoXMcEZeRsdlUdT7V5hF8e9Bz/pOha9CP7wt0cfjh677w54q0XxXYfbNGv4rlBjegOHjPoynkH60AeLa38aNe8Qma38OQJo9orFGuJwJLk/8B+6n45Poa4c2ay3T3d5LLe3khy9xdOZHY/U17x46+FWn+KZH1PTJF0zXQP8Aj4Rf3c/tKo6/73X64xXhmpR6j4f1I6VrenT22og4jjjQuLjsDGR94H/61AD6QsFGWIAHUmuo0D4XeLvEe2W7RdAsG53XC77hh7R/w/8AAiDXo+m/BPwZZKjXlpcanOvWW9uGbJ/3VIX9KAPBZNW0+I4e7iz7Nn+VMj1iznbbA0s7ZAxFC7denavqyx8M6DpiBLHRdPtgOnlWyL/IVqKoVQqgBQMAAcCgD42vJNKztvrWSB89ZbdkYH64rp/DfxQ8Q+HikVjrUWrWa9LPUmJYD0ST7w9gcgelfUZAIwRkGsbVfCPh3W4jHqWiWFyOzPAu4fRhyPwNAGB4L+KGj+L5TYsj6bqyjJsrhgS49Y26OPyPtXcV5JrXwB8P3TLNomo3+kTxtuiCyGWONuxAY7gfo1dX4WXxlo4TTfEgt9WgX5YtUtXxJjt5sbYJP+0uffuaAOworN1zxBpPhvTmv9YvorS2XjdIeWPooHLH2AJry3Vfjt5jtH4c8PzXKdBdX0nkofcIMsR+IoA9kor5+i+MfjiKUvLZaFPGTkxqkqEewO4/qK6bRPjpYPMIPE2lTaSScLdRN58J+uBuX8jQB63RVexv7TU7KO8sLmG5tpRlJYXDKw9iKsUAFFFFABRRRQAUUUUAFFFFABRRRQAUUUUAFFFFABRRRQAUUUUAFFFFABRRRQAUUUUAFFFFABRRRQAUUUUAFFFFABRRRQAUUUUAFFFFAFa/0+11O1a2vIRLESGHJBVh0ZSOVYdQRgjtWR/YGqW3/Hh4nv1HaO8iiuEH47Q//j9dBRQBz/8AxWEPyY0O8z/y1zLbY99n7zP/AH0KPsXiu4/1utabaqf4bbT2Zh/wN5CP/Ha6CigDzbxR8LLjXXW6HiG8urpOVXUCGjB/2QgAj/Ba4O++GfiqyJxp4uUH8dvIrZ/A4P6V9C0Vy1cJTqO7vc9zAcQYvBQ9nBRcfNf5W/G580f8Ib4l/wCgHf8A/fhq1LD4Y+Kb51D2KWsZ/wCWlxKoA/AZb9K+g6KyWX0+rZ6FTi/FtWhCK+9/qecaD8ItMsXWfV7hr+QciJRsjH17t+n0r0O3t4bWBILeGOGFBhUjUKoHsBUlFddOlCmrRR8/i8ficZLmrzb/AC+7YKKKK0OMKKKKACiiigAooooAKKKKACiiigAooooAKKKKACiiigAooooAKKKKAMzxB4f03xPo0+larbia1mHI6Mh7Mp7MPWvmbXfC3i/4L+IF1jSbl5dOLbUu0XKOuf8AVzJ2/l3Bz0+rKiuLeC7t5Le5hjmgkUq8cihlYHqCDwRQB4FH+0y4iQS+E1aQKNzLqG0E9yB5ZwPbJp//AA01/wBSj/5Uv/tVev8A/CCeD/8AoVND/wDBdD/8TR/wgng//oVND/8ABdD/APE0AeQf8NNf9Sj/AOVL/wC1Uf8ADTX/AFKP/lS/+1V6/wD8IJ4P/wChU0P/AMF0P/xNH/CCeD/+hU0P/wAF0P8A8TQB5B/w01/1KP8A5Uv/ALVR/wANNf8AUo/+VL/7VXr/APwgng//AKFTQ/8AwXQ//E0f8IJ4P/6FTQ//AAXQ/wDxNAHkH/DTX/Uo/wDlS/8AtVH/AA01/wBSj/5Uv/tVev8A/CCeD/8AoVND/wDBdD/8TR/wgng//oVND/8ABdD/APE0AeQf8NNf9Sj/AOVL/wC1Uf8ADTX/AFKP/lS/+1V6/wD8IJ4P/wChU0P/AMF0P/xNH/CCeD/+hU0P/wAF0P8A8TQB5B/w01/1KP8A5Uv/ALVR/wANNf8AUo/+VL/7VXr/APwgng//AKFTQ/8AwXQ//E0f8IJ4P/6FTQ//AAXQ/wDxNAHkH/DTX/Uo/wDlS/8AtVH/AA01/wBSj/5Uv/tVev8A/CCeD/8AoVND/wDBdD/8TR/wgng//oVND/8ABdD/APE0AeQf8NNf9Sj/AOVL/wC1Uf8ADTX/AFKP/lS/+1V6/wD8IJ4P/wChU0P/AMF0P/xNH/CCeD/+hU0P/wAF0P8A8TQB84STeM/jn4mWNU8rT4G4AyLe0U9yf4nI/E+w6fRfgvwTpPgbRhYaZHukfDXFy4+eZvU+g9B0H5k7dhp1jpVqtrp1lb2dupJENvEsaAnrwoAqzQAUUUUAFFFFABRRRQAUUUUAFFFFABRRRQAUUUUAFFFFABRRRQAUUUUAFFFFABRRRQAUUUUAFFFFABRRRQAUUUUAFFFFAFe7sLO/EQvLWG4EMgljEsYbY4BAYZ6Hk81Yopk3mCCQxY8zadmRnnHHcfzp3bsmwKmrrpj6VcLrAtTp+3999q2+Xj3zxXzxfRLLrV9pfwvl1W7sryJ4r222ZtgGBHDMeO+CwHsTVhp2vfFWz4tT6vbqGzbwCPba/mnb3UfVq960CPRY9IiHh8WY0/8Ag+ybSh/EdT655r6eN8mhfWo5f+C/v+015WMP4j7fmef/AAx8aaZZaPZ+EtWMum6xZAxGK8XyxISxI2k9+RwcZ7ZqXVv+TiNC/wCwO385q2/iJpvg660Qz+KzFAqAiG4U4nB9Exy30wR6ivJPhpc3Nz8WNKMtxfXFqlrMljLerhzAA+3ueAdw4JHBHtWmHpU8TTr46mnG8Z3T2u0/hf6dAbaaiz27Tv8Akede/wCvSz/nNXQVz+nf8jzr3/XpZ/zmroK+TNwooooAK+MY9Z1HTbm+htLuSOCaVxLATuilG48OhyrD6g19nV4Lb/BKHX9BttW0/V3t7m5UyPFPHuQsSehGCB+Br6Dh7GYXDVp/Wvhkraq63Mq0ZNe6cTpvxAFgI/N8IeE7mSM7hM2lRpJkdDlMAfgK6r/hoHxB/wBAnTPyk/8Aiqybj4IeM4XIjgs7gA4DR3IAPv8ANiof+FL+N/8AoGw/+BUf+NfVujw/P3vc++34XML1fM2z+0B4hwcaTpgPYkSf/FVh6v8AGTxjq0DQreQ2KN1+xR7G/BiSw/A0v/Cl/G//AEDoP/AqP/GtSz+Aniecqbq8022TuPMZ2H4BcfrQlkFB865Pz/zD96+55dLNLcStLNI8kjnLO7Elj6kmum8F+AtX8a33l2kZhs0P768kX5EHoP7zew/HFe4+G/gr4Z0XZNfq+rXQ5zcDEQPtGOP++ia9Fihit4VihjSONBhURQAo9ABXBj+LKcYuGDjd93t8l/nYqFB7yMTwr4R0nwfpYstMhwzYM078yTN6sf5DoK3qKK+Hq1Z1ZupUd2+p0pJKyCsDxf4t07wZoUmp6gxYk7IIE+/PIeiL/j2rfr5n8deJj4y8aTXUbE6Xpha2sh2ds/vJfxIwPYCsxlDxD4i13xrOJdeudloDui023JWFPTd3dvc/hVKONIkCRoqKOiqMAU6igAqKOOazv01HTLubT9QT7txbttJ9mHRh6g9alooA9Q8GfGRzdQ6V4xWG3lk+WHU4/lhkPo4/gPv0+levmOKR0lKIzJnY+ASM9cH3r5NlijniaKVA6MMFTXafDn4hz+FLuDQdcnebQ5nEdrdSNk2bHojE/wDLP0P8P06AH0DRRRQAUUUUAFFFFABXH+PvH9j4J09Rs+1atcgi0slPLn+83og9fy9rHjrxrZ+CdCN5MomvZj5dnaA/NNJ/RR1J/qRXzk8l5qGo3GratObjU7pt0sp6L6Ivoo6Y9qAHX1xqOu6l/auv3j3t8fuhj+7hH91F6AUtFFABSEAggjIPUGlooAu+GfE994B1VL+xklbSXkBv7AHKMh4LoOzDrx1xjpX0/Z3dvf2UF5ayrLbzxrJFIp4ZSMgj8K+UiAwIIBB4INeq/ArWpDYar4amdmGnSia13HOIZMnaPYMD/wB9UAevUUUUAFFFFABRRRQAUUUUAFFFFABRRRQAUUUUAFFFFABRRRQAUUUUAFFFFABRRRQAUUVm67r+l+GtKl1LV7uO2tY+rN1Y9lUdST6CgDSorn/CXjTRPGumfbdHud+3iWCQBZYj6Muf1GQfWugoAKKKKACiiigAooooAKKKKACiiigAooooAKKKKACiiigAooooAKKKKACiiigAooooAKKKKACiiigAooooAKKKKACiiigAooooAKKKKACiiigAooooAKKKKACiiigAooooAKKKKACiiigAooooAKKKKACiiigAooooAKKKKACiiigAooooAKKKKACiiigAooooAKKKKACiiigAooooAKKKKACiiigAooooAKKKKACiiigAooooAKKKKACiiigAooooAjnuILWBpriaOGJcbnkYKozxyT71JWN4p0vR9X8PXVprsixaewDSSNN5YQjo27pwfXivCbH4mXfgPUp9K0vU18R6JGMW7XAZGjPoG9B+R7Yr1sBlU8dTk6D99dLaNf4tr+TsRKai9T6F1GxsdRspLbUbaC4tWGXSdAy/Xn+dfO3ie80fwxrsk3w31LUUniy94LdvMtUUe5zuGSOuV54NYHin4meJfFkbW95dLb2TdbW1XYh/3jklvoTj2rBg1/VLXSZ9Lt7torK4GJoUVQJP97jJ/GvrspyDEYSPNVle+8b+789Hd/1c56lVS2Pe/B/w/TxDFZ+LfF98+s3l3Ek8MEnEMSsMgbeh69MBfY9am1RVT9obQERQqrozAADAAzNXk+gfF3xXoFnb2UU9tc2lugjiiuIQdqjgDK4P5mtjTfihban8UNJ8Sa1bixhtrNrWQw5kHPmENjGQPnxjnpXNWyrMVVq1KlpR5JqKXS60SWn4IanCySPb9O/5HnXv+vSz/nNXQVynhzVLHWPFetXunXUV1bSWlntkibI6zcex9q6uvhZRcXyyVmjqCiiikAVxOm6Rc678KrXTbTVLnS55ol23lsSJI8SbjjBB5AI69Ca7auf8D/8AIl6X/wBcv6mgDh/+FR+JP+ipeI/+/sn/AMdo/wCFR+JP+ipeI/8Av7J/8dr1iigDgfCvw+1nw9rseoXvjrWdXhRGU2l07lGJGATlyOPpXfUUUAFFFFABRRRQBU1Od7XSby4j/wBZFA7r9QpIr5J0VQuj22DnK7ifckmvru7g+02c8GcebGyZ+oxXyNpccltZmznXZcWkj28q/wB11YgigC7RRRQAUUUUAFRzQx3ELwyqGRxgg1JRQB6v8H/HElzH/wAIjrExa+tY82M7nm4hH8J/2l/UfQmvW6+R5hcRywXljMYL+0kE1tMvVXH9D0NfSPgPxjb+NfDUWoIoiu4z5N5b55ilHUfQ9R7H2NAHT0UUUAFRXFxDaW0tzcSLHDChkkdjwqgZJP0FS15D8bfFBWzg8H2UhFxfgS3rKeY7cHp9WIx9AfWgDzHV9cuPGHiO68Q3ZcxuxjsYn/5YwA/KAPU9T9ahpFVURUUAKowAOwpaACiiigAooooAK7b4LOy/EfVIwDtfSg7H3EoA/ma4mvQvgbYPceJPEGsciKGKOyT0Zid7flhfzoA9wooooAKKKKACiiigAooooAKKKKACiiigAooooAKKKKACiiigAooooAKKKKACiivGPiX8cLXQ/O0jww8d3qQyst3w0UB9F7O36D35FAHZ+PviVo3gOy/0lvtOpSLmCyjb5m/2mP8ACvufwBr5U8XeM9Z8a6qb7V7ksFyIYE4jhHoo/r1Pese9vbrUr2a8vbiS4uZm3SSysWZj6kmu8+HXwl1XxxMl5PvsdFVvnumX5pcdRGD19M9B79KAON0LX9T8NarFqek3b211H0ZejDurDoQfQ19S/Df4uaZ42iSxvNljrYX5oCfkm9TGT/6CeR74zXkfxK+Ct74XWXVdB82+0cDdJGeZbcdycfeX3HTv615NHI8MqSxOySIwZWU4KkdCD2NAH37RXgXwz+OgfydG8YTANwkOpnofQS//ABX59zXviOsiK6MGVhlWU5BHrQAtFFFABRRRQAUUUUAFFFFABRRRQAUUUUAFFFFABRRRQAUUUUAFFFFABRRRQAUUUUAFFFFABRRRQAUUUUAFFFFABRRRQAUUUUAFFFFABRRRQAUUUUAFFFFABRRRQAUUUUAFFFY+oeK/D2lbhfa3p8DL1R7hd3/fOc1cKc6jtBNvyBuxsUVw0vxa8LGRo9PkvtUlXrHY2buf1AH60w+N/E96D/ZHw/1Nx2a/nS1P5N/jXYssxX2o8v8Aiaj/AOlNE88TvKK8/wD+El+I3/RP4f8AwbQ/40q+JviLuG74fRFc8gavCD/On/ZtX+aH/gcP/khc6/pHf0Vwn/Cfa3bY/tHwBrkfr9j23Pp6YzTovix4bEqR6gmpaUznA+32bxjPuRkCp/szFfZhzejUvybHzxO5oqvZX9nqVstzY3cF1A3SSGQOp/EVYriacXZlBRRRSAKKKKACiiigAooooAKKKKACiiigAooooAKKKKACiiigAooooAKKKKACiiigAooooAKKKKACiiigAooooAKKKKACuM8c/EfSfBMHlSf6VqTrmO0jbBA7M5/hH6nsKwPiR8Wrfw4JtI0RkuNX5WSXqlsff1f26Dv6V863d3cX93Ld3c0k9xKxaSSRssxPcmvrMk4clibV8UrQ6Lq/8l+ZhUrcukTa8U+M9a8YXv2jVLkmNTmK3j4ii+g9fc5NYAUkEgEgDJwOlejeAvhJqPitY9R1FnsNJY5VsfvJh/sA9B/tH8Aa9vm+G/hqTww+gQ2ZtbOQo0jwECWQqcjc5BJ59a+hxWfYDLpRw1NXto7bLv8APy+8xjSlPVni3h/4I+ItZtIby6uLXT4JkV0DsZHKkZBwvHT1Oav+IvgefD/hu+1c+ITcG0hMphWxI3Y7Z3nA98V9BW8KW1tFBHnZEgRc+gGBT3RZEZHUMjDDKwyCPQ18tLinHurzcyUb7JLbtdps39hCx8maF8NPFPiPSn1LT9Pzbj/VmZxGZv8Acz1HvwK57VNJ1DRb1rPU7Oa0uFGfLmQqSPUeo4PI4r7UVVRAiKFVRgADAArxXUrrQvG/x2tLLZHf2ENhJaTbhlGdfMY7SPTcOR3HHrXt5dxJXxFSpKpT9yKctN1bpfbX5Gc6KSVnqR/s7/6rxH/vW/8AKSvb64LwJ4VsvCHijxLp+nPK1tJHazKspyUz5oxnuOK72vjsyrwxGLqVqe0nc6IJqKTCivm34m+MPEmmfETVrOx1u+t7aNo9kUUxVVzGhOB9Sa7/AOCGuaprmjarJqmoXF48dwqo08hYqNvQZrvxORVaGCWMck00nbW+tv8AMiNVOXKep1yGhahNpXwwt7+3sZr+aC1Z0tYAS8pBPyrgHn8K6+uf8D/8iXpf/XL+prwjU421+K3iG4u4YX+GXiGFZJFRpHikwgJxk/u+gr1KiigAooooAKKKKAAkAZJwBQCCMg5Brxz4zfEL7Bbv4Y0qbF1Mv+myof8AVof4B7kdfQfXjj/ht8UtV0K6tdFvY5tR06V1iijX5poiTgBPUf7P5Y7+/Q4dxVbB/Wo+qXVruZOtFS5T6Tr52+KXhm58MeLbrXFizourSh2kUcW85HzBvZiCc/Wvomquo6dZ6tp09hf26XFpOhSWJxkMP8968A1Pleiup8U/C3XfCkktxo0Uur6IDuWJObm3X0x/GB7c+1cbb39rdcRTKXHVDww+oPNAFmiiigAooooAK0/CPid/A/i2PVGLf2XebYNRQdhn5Zceqk/kSO9ZlJBpd14i1ez8PWH/AB8X77GfGRFEOXc/QZoA+sUdJI1kjZXRgCrKcgg9xTq5y+1rw38PvD9lbajqMdnaW8KwW6yEvI6oABhRlm4AzgVlaV8XvBGr3qWcOsiKaQgILmF4gx9AzADP40AdH4k8QWXhbw/eaxftiC2TdtB5kb+FR7k4FfMD3d5q+pXmt6mc39/J5sg7Rr/Cg9lGBXvPxX8JXPizwgRYMxvrCUXdvDn5ZioOUI7kgnHv9TXgNpcpd2yTJkZ6qeqnuDQBPRRRQAUUUUAFFQXN7bWa7p5lTPQdz9B1ro/DXgDxN4wlRhby6NpJ5e8uo8SSD/pmh5/E8UAc7m5vLyPTNLge61Oc7YoIxkjP8TegHUk19LeCPClv4N8L2+lQt5k3Mt1N3mmbG5v0AHsBS+FPBWh+DbI2+k2u2R/9dcyndNMfVm/oMD2roaACiiigAooooAKKKKACiiigAooooAKKKKACiiigAooooAKKKKACiiigAqrqOo2WkWE1/qFzFbWsK7pJZWwqisTxl450XwPpn2vVJ8yuD5FrHzJMfYdh6k8CvlPxz8RNa8eah5l9J5NlG2YLKJj5cfuf7ze5/DA4oA7D4l/Gy98SedpPh5pbLSTlZJvuy3I7/wC6p9Op7+leRojSOqIpZ2OFVRkk+grQ0PQdT8SarFpuk2cl1dSdFQcKPVj0AHqa+ovhv8INM8Fxx6hf+Xf63jPnEfJB7Rg9/wDaPP0oA4b4afAppfJ1jxhEVTh4dMPBPoZfT/d/PuK+gYoo4IUhhjWONFCoiDAUDoAOwp9FABXiXxM+B0Gq+drHhSKO3vjl5bEYWOY+qdlb26H27+20UAfAtzbT2V1LbXUMkM8TFJIpFKsrDqCD0NekfDb4wal4MePTtR8y+0MnHlZzJb+8ZPb/AGTx6Y7+7/EP4XaR48tTMwFnq6LiK8RfveiuP4l/UdvQ/Knibwrq/hHVn03WLUwzDlHHKSr/AHkbuP8AJwaAPtbRdb03xDpcOpaVdx3VpKPldD0PcEdQR3B5rQr4k8G+Oda8D6p9s0uf905Hn2snMcwHYj19CORX1d4G+Iei+O9O86wk8m8jX/SLKQjzIz6j+8v+0PxweKAOtooooAKKKKACiiigAooooAKKKKACiiigAooooAKKKKACiiigAooooAKKKKACiiigAooooAKKKKACiiigAooooAKKKKACiiigAooooAKKKKACiiigAorP1jXNL0Cxa81W+htIB0aRuWPoo6sfYZNcb/wknirxj8nhXT/7K0xv+YvqKfM49You/sTx9K6qGDqVY8+0e70X/BfkrvyJcktDsdX1/SdBt/P1XUbe0Q9PNcAt9B1P4VyJ+IOpa6fL8HeG7u/Q8C/vB9nth7jPLfTg1oaP8ONE0+4+3agsms6oxy97qB81s/7KnhQO3cetdeAAMAYArbnwdH4Yuo+70j9y1fza9Be8/I4D/hCPEHiD5vFvieZoW66fpQ8iH6M33nH1/OtvT/AHhLSwv2Xw/Ybl6PLEJWH4vk10lFZ1MwxE1yqXLHstF9ysNQQyKKOCMRxRpGg6Ki4A/Cn015EiXdI6ovqxwKzLjxPoFp/x865psP8A10u41/ma5o051H7qbHdI1aKxIfGPhi4x5XiLSXJGcC8jz+Wavw6vptx/qdRtJMjPyTKePXg1UqFWPxRa+QXRcqOaCG5haGeJJYnGGSRQyke4NPBBAIOQehFLWabT0GcTe/C/RGuWvdFlu9Bvj/y102UxqfYp93HsMVWNz8QPC/zXcFt4o09eslsvkXaj12fdb6DJNd/RXdHMKrXLWSmv72r+T+JfeTyLpoc54f8AHOg+I5Db2l35N8vD2V0vlToe42nrj2zXR1heIPB+heJ4x/alhHJMv3LhPklT0w45/DpXOf2X448Jc6TfL4k01f8Alzv22XKD0WXo34/gKfsMNX/gy5X2lt8pbfel6iu1uegUVyWi/EXRNUu/7PvDNpGqDhrLUU8p8/7JPDe3OfautrlrYerQly1Y2f8AW3cpNPYKKKKxGFFFFABRRRQAUUUUAFFFFABRRRQAUUUUAFFFFABRRRQAUUUUAFFFFABRRRQAUUUUAFFFFABRRRQB458YPhr/AGjHL4l0WDN4gzeW6D/XKP4wP7w7juPcc5/w2+Du7yda8UwYXh4NPcdfQyD/ANl/P0r3Oivbhn+Mhg/qsX8+tuxn7KPNzCKoVQqgBQMAAdKWiivENAooooA4r4hReKdStrPRfDsQihv3Md3f78GBMcjHUZGeR6Y6muN03wzYeEvjX4c0rT1PlppDtJI33pXPnZY+5wPoAB2r2eub1XQNJg8Tw+NL25uIp7C0MAUMPLKfN/Dt3FvnIAB54GK9fB5l7KjKhLSLjJadZNaN+m3kZyhd3JNO/wCR517/AK9LP+c1dBWJolndNf32s3kYt5b5IkW1zlokTdt3HpuO85A4HTJ6nbryDQ+Uvi3/AMlQ1r/ei/8ARSV6V+z5/wAgHWf+vlP/AEGvNfi3/wAlQ1r/AHov/RSV6V+z5/yAdZ/6+U/9Br9EzX/kQQ/ww/Q5Kf8AF+89jrn/AAP/AMiXpf8A1y/qa6CvKPG1zrng3whNpcclzHpDMq2+s2AzcWY8wNtkTcobPKhgyjnkZ6/n9KnKrJQjuzqbser0V85WE/2+IOPjhqVu3eO4spEI/wDIuPyJq39nb/ovFz/34f8A+O10Sy/FxdnSl9zFzx7n0FRXi3hfUbHQNbTUNT+Lz6xaojBrOaJ1ViRwfvt0+ldFq3xt8IWEDGzuJ9RmHAjhhZBn3ZwBj3GaqnlmNqPljSl9zBziup6PXkfxF+MMGkedpPhyRLjUBlZbsYaOA9wvZm/Qe/SvO/FPxi8R+I4pbS3MemWMg2tFbnLsvoznn8sV5/HHJNKkUSM8jsFVFGSxPQAdzX1uU8Lezl7XG2dvs9Pn/lsc9SvfSI64uJru4kuLiV5ZpWLySOcszHkknua95+DHw9+xQR+KNVh/0mVc2MTj/VoR/rD7kdPbnvxH8Ovg0lt5Or+KYVkm4aGwblU9DJ6n/Z6eueg9pAAGAMAVjxBn8JweEwr02bX5L9R0qTT5pBSMwVSzEBQMkntS1W1Fgml3bHosLk/98mvijpLPUZFc74g8CeGPFAZtW0e2mmP/AC8Ivlyj/ga4P5mqHwt1/wD4ST4c6ReO+64ji+zT8874/lyfcgBvxrsaAPG9S+BBQs2heJrmBeqwX0QmX6bhggfga5a8+F/j6wk2Jplhqa54e0u1j/MSba+jaKAPmn/hAPiB/wBCk3/gwt//AIuqsnhHxvD/AKzwhe9cfu5Y3/ka+oKKAPlKfTPENrk3PhPXowOrCyZl/MV6h8LPDzeGfDWqeNdZtnjvbiB5EidcPDbICwXnoWxk/hXrtVNVsE1XSL3TpWKx3du8DEDoGUqf50AfKct9deItSm8Q6qwlvrs717rCn8KJ6AClngiuYjFNGroeoIpn2W50O/m0DU0EOoWLeUynpIo+66+oIwaklljgjaSV1RF6sxwKAPWfgj4ku7iDUPDF7K039mqktpK5y3ktn5Cf9k9PY47VzXxS8Gz+HfEx1vSrKabTNUcmeG3jLmG46kgDs/X659q6H4HaBcrHqXim5jaKLUFWCzRhgtEpOXPsxxj6e4r2CgD5Ri07X7kZt/CmvyDs32Bwv5mtO38EeOrw/uPCk0a/3rm5iix+BOa+m6KAPny1+D/jm65nuNFsUPXMjyuPwC4/Wt2z+A0jkHVfFl3IpPzJZ2yw8egYlvzxXs1FAHJ+HPhr4U8LyrPp+lRvdjn7Vckyy59QW+6f93FXPFHjXQfB9qJtYvljkYfurdPnml/3UHP4nA9609Ylkg0S/miYpJHbSOjDsQpINfJWnBryNdUu5JLm/uBvluJ3Lux+poA7vWvi34m17V9PjsIv7G0qS9hjKBs3EylwPmb+EH0HPbJr6Hr5HlbZe6Y+M7b+A4/4GK+uKACiiigAooooAKKKKACiiigAooooAKKKKACiiigAooooAKKKjuLiG1t5Li4lSGGJS7ySMFVQOpJPQUASV5d8SfjJp3g9ZdM0ry77W8YK5zHbn/bI6n/ZH4478L8S/jpLe+do/hGV4bflZdRGVeT2j/uj/a6+mOp8MJLMWYkknJJ70AXtY1nUdf1ObUtVu5Lq7lOWkkP6AdAB2A4FdJ4C+G2tePL3Fqn2bTY2xPfSL8i+yj+JvYfiRXZfDT4IXWu+Tq/idJbTTDho7TlZbgep7op/M9scGvpKxsbXTbKGysbeK3toV2xxRKFVR7AUAY3hHwXovgrShY6Tb7S2DNcPzJM3qx/oOBXQ0UUAFFFFABRRRQAVjeJvC2keLtJfTdYtVmhPKOOHib+8jdj/AJORWzRQB8efEP4W6v4EuWnw15o7tiK8Rfu56LIP4T+h7eg47TNTvtG1GHUNOupLa7hbdHLGcEH+o9u9fd9zbQXltJbXUMc0EqlJI5FDKwPUEHqK+c/iZ8DZ9L87WfCkUlxZDLy2A+aSEeqd2X26j37AHcfDT40WPioQ6TrhjstZPyo/3Yrk/wCz/db/AGe/b0HrNfAHIPoRXuHwz+OU2m+To/iyWSez4SG/PzSRe0ndl9+o9+wB9H0VFb3EF3bR3FtNHNBKoaOSNgysD0II6ipaACiiigAooooAKKKKACiiigAooooAKKKKACiiigAooooAKKKKACiiigAooooAKKKKACiiigAooooAKKKKACiiigAooooAKKhuru2sbZ7m7uIreCMZeWVwqqPcmuGm8e6j4hmez8DaWb7B2vql2DHaxn27uR6D9RXTQwlWvdxWi3b0S9X/AExOSR2uo6nY6RZPeahdw2tun3pJXCj6fX2riG8Za94rYweCtL2WhOG1nUFKRD3jTq/+cirOnfDmGe9TVPFl/Lr+pLyonGLeH2SLp+fX0FduqqihVUKoGAAMACujmwuH+Fe0l3ekV6Ld/Oy8mT7z8jjtH+HWn216uqa5cza9q/X7Te8oh/2I/uqPTrjtiuyrhtS8bX+o6vNovgywj1C8t2KXV5ckra2xH8JI5Zs9h+vOI/8AhC/E+s8+I/GV0kZ62mkILdB7b/vMPqK0rUatS08ZUUeye9vKKWi9bAmlpFHT6v4n0PQVJ1XVbS1IGdkkg3n6L1P4CuY/4WdHqOV8NeHdY1nP3Zkg8mA/8Dbp+IrW0j4eeFdFfzbbR4JJ85M9yDM+fXL5wfpiunHAwKx58FT+GLm/N8q+5Xf/AJMO0mcFn4maz0Gj+HoT6k3U6/8AshpR8NZb079c8Xa9fyHqsdx5EX4IucfnXeUUf2jVj/CSh6JX+93f4hyLqcNH8IvBgcPcadNdyD+O4u5WP6MBWpbfDzwfa48vw5pzY/56wiT/ANCzXS1S1PV9N0a3Fxqd9b2cJO0PPIEBPoM9al47G1Xy+0k/K7/IOWK6GZJ4F8Jy43eGtJGP7tmi/wAhVCX4XeCZh83h+2H+4zr/ACNT/wDCx/BvmbP+Eisc5xnzOPz6VpaZ4o0HWbhrfTNXsruZRuMcMys2PXFaueY0lzNziv8At5C9x9jmz8H/AAWCTBp09uSMExXko/mxpv8Awrm9sCToPjPXLH+7HcSC5iX6K2P513lFR/aeMfxVHL/F7353HyR7HB+V8TtLHyXOha3GOvmo1vK302/KKRviDqekYbxP4Q1HToB9+6tnW6iT3Yr0H513tFH1ynP+LSi/S8X+Gn4ByvozO0fX9J8QWv2jSdQgu4+/lPkr/vDqp9iBWjXI6x8ONB1O5+3Wscuk6kDlbzTn8l8+4HB/LPvWcG+Inhr5DFZ+KbJejhhbXIHvn5T+pNP6tQra0Kln2lo/v+F/O3oLma3R1mteHtI8RWn2bVrCG7j/AIfMX5l/3WHKn6GuRPhXxR4U+fwnrBv7Ff8AmE6o24AekcvVfYHA9c1Yh+KejwSrBr1lqehXBOMX1swQn/Zdcgj34rt45EmiSWNg0bqGVh0IPQ1XPi8HFQqR9x9Grxfp0+ad/MPdlqjjdJ+JGm3F6NM1y3n0DVen2e++VH/3JPusPyz2zXaA5GRVHVdG03XLJrPVLKG7gP8ABKucH1B6g+4rjP8AhD/EXhQ+b4N1cz2a8nSNTYvHj0jk6r7Dp6mp5MLiPgfs5dnrH5PdfO/qF5LfU9Bori9K+I1jJfJpfiCzuNA1VuFhvP8AVyH/AGJPusPy/Gu0rmr4erQdqitf7n6PZ/IpNPYKKKKwGFFFFABRRRQAUUUUAFFFFABRRRQAUUUUAFFFFABRRRQAUUUUAFFFFABRRRQAUUUUAFFFFABRRRQAUVXvL60063a4vbqC2hXrJNIEUfieK4nUfjJ4L092RdQlu3XqLWFmH4McA/ga6aGDxGI/gwcvRCckt2d9XP2n/FR6h9vk/wCQZZzMlrGf+W0qMVaVvZSCEHtu/u44iX466JeRNa6VpurNqM48q0WSKMKZW4QHEh43EdjXpWkadHpGj2enREsltCkQY9WwMZPuev40YnCV8LJRrx5W+4KSlsXa5bxf8QNC8GRAahM0l267o7SEZkYep7KPc++M4pfH3i2Pwb4Wn1EBXunPlWsbdGkPc+wAJP0x3r5Ov7+61O+mvb2d5rmZi8kjnJJNe5kORfX71qztBfi/8jKrV5dFuanjDxBH4p8T3msraNbG5KkxGXftwoXrgeldN8N/iVH4GjubW401rm2upFd3STDpgY4BGD9Mj6155RX6BVwGHq4f6rOPuWStd9NtdzkUmnzI+yfDfinSPFen/bNJuhMq4EkZG14yezL2/kccGtO7tLe/s5rS7iWa3nQxyRsOGUjBFfHfhnxJf+Fdcg1TT5CrxnDxk/LKndWHcH/6/UV9d6Jq9rr+iWeq2bZguow685Knup9wcg+4r84zzJXl01KDvCW3dPszspVOda7nyv8AEHwbL4K8TPYhmksph5tpKw5ZM/dP+0p4P4HjNcpX1x430ywuYtL1K+sba7SyvY1dLiJZF8qZhE/DA9Nyv/wAVe/4Qvwr/wBCzo3/AIARf/E16+B4sVKhGnXg5SXXuZyoXd0fHNKqlmCqCWJwAB1r7F/4Qvwr/wBCzo3/AIARf/E1pWum2FiMWllbW4/6YxKn8hXRPjKkl7tJ/f8A8Bi+rvufMnhv4Q+KfEGyWW2Gm2jc+bdgqxHsn3j+OB717b4K+F2ieDZPtalr7UcY+0zKBs9di/w59ck+9dxRXz2YcQYzGpwb5Yvov1e/6GsKUYhRRRXhmoVR1kldD1AqMsLaQgevymr1IQGBBAIPBBoA8B/Z31n7Jc6h4elf5LqFb+3BPG4fJIPr90/hXv8AXyTYXFx4H8WG7t42eTQNSmhePPMkGSGH4qeK+rdPv7bVNOtr+zlEttcxrLE4/iUjIoAs0UUUAFFFFABRRXJfEfxb/wAIf4Qub2EqdQnIt7KM/wAUrdDj0Ay34e9AHM+NvE3wo1q6m0vxLdxS3dnIYi8dtOZIWHUCSNex6jJGetcrpzfAvT72O6a/uLx4yCi3kN1Iin127MH8ciuCs7c2tqsbMXkPzSOTksx5JP41YoA+mvDnibRfFOnNeaFeLc2sUhhYiNk2sADjawBHBHativnj4Va//wAI94+/s+aTbY62ojGTwtwv3f8AvoZX3JFfQ9ABRRRQAUUUUAZ+vf8AIvan/wBekv8A6Aa+TtG/5A9r/uV9LfEzVv7F+G+vXYbbIbVoYz33SfIMe+Wz+FfOVpD9ns4Yf7iBT9cUAW9LsTq/i7w9pa5Pn6hG746+Wh3v+gr6trwP4M6T/aXjrUNYdcw6XbCCIn/nrJ1I+igj8a98oAKKKKACiiigAooooAKKKKACiiigAooooAKKKKACiiuA+InxV0jwLbtbKVvdZdcx2iNwno0h/hHt1P6gA6bxN4p0jwjpL6jrF2sEI4RBy8rf3UXuf8nAr5X+IfxU1fx3cNbjdZaOjZjs0b7+OjSH+I+3QfqeZ8S+KNX8W6s+o6xdtPMeEXokS/3VXsP8nNXPB3gfWvHGqfY9Kg/doR59zJkRQj3Pr6AcmgDF0/TrzVr+Gx0+2lubqZtscUS5ZjX0r8NPglZ+HPJ1bxEsV7qww0cH3orY/wDsze/QdvWux8C/DrRfAdhsso/PvpFxPeyL88nsP7q+w/HPWuvoAKKKKACio4J4bqBJ7eVJYnGVdGBBHsRWbe60LLV4bQw7oNga4m3f6nc22MkehIYE9uvTNJySV2aQpTnJxitV/X9eehqSSJFG0kjqkaAszMcBQOpJ9KwFvNW15QdNB03TnGRezIDPKvrHGeFH+0/P+x3pdc/03XdI0ebmyuFmnnT/AJ6+Vs2of9nL5I74APGQegpmZz//AAh9g/Nxe6zcSdnfVbhce4COAD7gUf2Fqll8+meILx9vK22oBZ4m9i20SD67jj0PQ9BRQBm6ZqpvJJLW6tzaahCAZbdmDAqejo38SHB5wDxggHitKsnXtPnurVbuwCjVLTMlqxONx/ijY/3XA2n04PVQRc03UINV0u01G2LGC6hWaPcMHawBGR680AWqKKKAPJPiZ8FrLxQJtW0FYrLWDlnjxtiuT7/3W9+/f1HzLqWm3uj6hNYajay211C22SKRcFT/AIe/evvWuR8dfDvRfHmn+XfR+TfRriC9jUb4/Y/3l/2T+GDzQB82fDv4p6v4EuVtyWvNHdsy2bt93PVoz/Cfbof1H1T4a8UaT4t0iPUtHulnhbhl6PG391l7H/IyK+O/GPgjWvBGqmz1WD92xPkXKcxzD1U+vqDyKreGPFeseENWTUdHujDKOJEPKSr/AHXXuP5dsGgD7lorhfh78UNH8eWoiQi01aNczWTtyfVkP8S/qO/YnuqACiiigAooooAKKKKACiiigAooooAKKKKACiiigAooooAKKKKACiiigAooooAKKKKACiiigAooooAKKKKAGSyxwQvLNIkcaDczuwAUepJ6Vw138RJNTupNO8FaY+tXSna92fktIT/tP/F9B17Gsnw/oknxIhfW/E2oXM9it1IkGkRny4Y9jEDfjlzx14/pXpEMNho+nCOGO3srKBM4UCOONR39AK9OVKhhJck1z1F02in+cvlZebIu5baI420+Hs2rXUeoeNtTfWLlTuSzTKWkJ9k/i+p69wa6XV9c0TwlpSzahcQWNqg2xxgYzj+FEHJ+gFcvceONS8R3Emn+BrEXQVtkurXQK2sR77e7n6fqKvaF8P7Oxvxq+tXUut62eTd3YysftGnRQO36YrWtGTtLHSsltBWv920fnr5MS/unNan438VXuo6DdWumPpGgXmr21oGuQPtFyGbP3f4EIU+5z1616tXDfEr/AJlD/sZrL/2eu5rHGypzo0pwgo3vt69X1Y43u7nB/Cz/AJBviL/sP3f/ALLXeVwfws/5BviL/sP3f/std5UZn/vc/wCug4fCgooorgKCiiigDG8V60vh3wrqWrEjdbQM0eehc8IPxYiub8M+Aba4ittd8VNJrGtzxK7/AG3DR25IzsSP7oxn069MUvxf/wCRDcdjeW+f+/grvK9KNSVDBxlTdnNyTfWyS0v21d+5Fry1Mw+HNDMYjOjadsByF+ypgH6YrJ1n4e+HNYhTbYJYXUR3Q3dgoglib1BUc/jmuporkhiq9OXNGbT9SnFM43wRq+ofbNU8M65cm41TS5AUnZQDcW7co/17H8O9dlXA+M1/szx34R1i1Oy6uLo6dP6SQuM4P0PI9676t8bGMuSvFWU1e3ZrR/JtX+dhR7BRRRXCUFFFFAHI/FAA/DTXMj/lgP8A0Ja6DRf+QDp3/XrH/wCgiuf+KH/JNdc/64D/ANCWug0X/kA6d/16x/8AoIrvl/uEf8cvyiT9o808PeNvF9tZXGo3+lHWdFS7mhMtpj7TAEYjlOjjHp+Jr0Hw/wCKdG8T2vn6TfRz7R88ecSR/wC8p5Fc98Kv+RVu/wDsJ3X/AKHV7X/h/o+t3X9oQebpmrqdyX9i3lyZ/wBrHDfjz712Y14SWInSnHkadk47fOP6q3oyY81r7m7q2jadrunvY6pZxXVu/VJB0PqD1B9xzXEf2d4o8AfPpDTeIPD68mwlbN1bL/0zb+MD+7+AHenf8JD4s8GfJ4msTrOlp01XT0/eIPWWL+ZHA967HRdf0rxDZC70m+huoe5Q8qfRh1U+xrG1fCw1SnSfzj/nF/cx6SfZkHh3xVpHimzNxpd0HZOJYHG2WI+jL1H8vQ1s1yfiLwHY6xeDVdPnk0nXI+Y7+14Le0i9HH1598cVmWnjfUfDt1Hpnjq1W1Zzsh1e3BNrP/vf3G+vH0FZPCQrrmwrv/dfxL0/mXpr5BzNfEd/RTY5I5ollidXjcBldTkMD0INOrzywooooAKKKKACiiigAooooAKKKKACiiigAooooAKKKKACiiigAooooAKKKKACiisvX/EOmeGdKk1HVLlYYE4A6s7dlUdyf88VUISqSUIK7YN2NCe4htbeSe4ljhhjXc8kjBVUepJ6V4z4z+OcdtJJZeFoknYZVr6ZTsB/2F7/AFPHsa868efEXU/Gt4UYtbaXG37m0VuD/tP/AHm/Qdu5PLadpt7q99HZafay3NzKcJHGuSf/AK3vX3uV8MUqMfbY7V726L17/l6nLOs3pEm1jXNU1+9N3qt9Ndzno0jZCj0UdFHsMVQVWdgqqWY8AAcmvdfCfwHiQR3Xii68xuD9itmwo9mfqfouPqa9a0nw/pGhQ+VpWm21ouMExRgM31PU/jW+K4oweF/d4aPNbtov69FYmNCUtWfMfw60ueH4i6DJf2E6QC6yDLEyrv2sU5I/vYP4V9XVz/jH5NItZ/8Anhqdk/4faI1b9GNdBXxeaZi8wr+2ceXS1r3OmEORWPAf2g7+R9b0fTs/u4rZp8e7Nt/9krxuvb/2gtJk83SNZVSY9rWshxwpzuX88t+VeIV+i8PSg8tpcnn992clb42FFFFe0ZBX0f8AAa9kuPBN1bSOWFteMEz/AAqyqcfnk/jXzhX0z8ENKl0/wCLmYYa+uHmQYwdgwo/VSfxFfNcVuKy+0t7q39ehtQ+M6nx1x8P/ABE4+9HptxIp9GWNmU/gQDXQVz/jb974SvtPX/Wamo0+Me8x8vP/AAEMW+imugr8zO0KKKKACiiigAoorlvHnjW18E6A15IFlvJSUtbcn/WN6n/ZHU/gO9a0KFSvUVKmryewm0ldnU0Vx/gj4iaT41tdsLfZtRRcy2cjfMPdT/Evv27gV2FOvh6uHqOlVjaSBNNXR83/ABM0p9H+J+oO6YttWiS6hPYsq7JB9cjP4itz4P8AjJNDvP8AhD9Tk2WtxIX0uZj8qs3LQn0yeV9yR3Fdb8Z/Drat4M/tS1j3X2jP9rjwOWj6SL9NvP8AwGvC5YodRs15OxwHR14KnqCPQ1iM+u6K8v8AhZ8RjrUK+HdenVdct1xFK3AvYx0Yf7YHUfj649QoAKKKKACvnH4m6/8A8JN8QZIIm3WGiA28fPDTn/WN+HC/8Br2nx94lHhPwXqOqqR9oWPy7Zeu6ZuE474JyfYGvmqxt2trRI3YvKfmkcnJZjyST9aALFFFFAFe8hea3/cuY542EkMinBR1OVIP1r6U8A+K4/GPhK11MYW6UeTeRf8APOZfvDHYHqPYivnOuh+HHiRvCnjqGKRj/ZmtOttMueI5+kb/AI52n657UAfSNFFFABRRRQB4/wDHbVw1no3hyM/Pd3H2qcDtFH0B+rH/AMdrye6uFtLWWd/uoufr7VreKtbHijx7q+rxuJLSNhZWbA5Bjj6sPZmyfxq74A8Iv458Sq8yn+wtMlV7l8cXEo5EQ9u7e31FAHsHwq8NP4b8C2iXC4v74m8usjkO+CF/Bdo+oNdrRRQAUUUUAFFFFABRRRQAUUUUAFFFFABRRRQAUjMFUsxAUDJJ7VR1nWtN8P6XLqWq3cdraRD5pJD39AOpJ7Acmvl/4k/GPUfGDS6bpfmWGiZwUziS4H+2R0H+yPxz2AO6+Jfx0js/O0fwhKks/KS6iOUT1EfZj/tdPTPUfPM8811cST3EryzSMWeSRizMT1JJ6miCCa6njgt4nlmkYKkcalmYnoAB1NfQvw0+BUdp5OseL4lln4eLTTyiehk/vH/Z6euegAOG+G3wc1Lxi0Wpan5ljomch8YkuB/sA9B/tHj0z2+oNG0XTfD2lw6bpVpHa2kQ+WNB1Pck9ST3J5q8qhVCqAFAwAB0paACiiigCG4u7azVGubiKBXcIpkcKGY9AM9+DxU3UZFZuvWLX+kTRxxrJNHiaFWGQzqcgH2OMH2JrPW1sIdLj1PTLyfToJEWRFi+aM7ug8o5GTkDCgE9KhyaZ0wownTTvre2115ba6+jIPD1vLY+G9MvbJC6vaxtcWw/j+UfMvo/6N9eatadJaXEGoXt80aRahKyKlx8mYVGxQQ2ODhmwf79N0vSb86TaWdzdS2trBCsQihOyWQAYy7jO3Poh4/vGtCHQNIgJZNNti56yPGHdvqxyT+JqIxdlodVetT553ldt7rte9r/AHd/8uft3c+LdEhadLhYIL2OOdZA5kT9wQWx/EAcH1xnvXY1zd3bw23jbQkghjiU2t4SqKFGcw+ldJWqVlY8+pJSm5IKK47xL8RdO8Mat/Z11Z3UsnlrJui24wc+p9qveFPGNn4uW7a0t54fsxQN5uOd2cYwT6VCrQcuRPU6pZdioUPrMoPk7+p0dcZot7qOn/CXSbrSdO/tG+j0638q08wJ5mQoPzHpgEn8K7Ouf8C/8iD4f/7B8H/oArQ4jj/+E3+JX/RNP/KilH/Cb/Er/omn/lRSvUKKAOQ8JeIPFmr6hPD4g8J/2NbpFujm+1LLvbIG3A6cZP4V19FFAGdreh6b4j0uXTdWtI7q1lHKOOh7EHqCPUV8u/En4Qal4Lkk1Cw8y+0MnPnYy8HtIB2/2hx9K+s6a6JJG0ciq6MCGVhkEHsaAPgi1urixuorq1mkguImDxyxsVZSOhBHSvo74Z/HG31fydH8VSR29+cLFe8LHMfR+yt79D7d8v4mfAvPnaz4Ph55ebTF/Uxf/Efl2FeAyRvFI0ciMjoSrKwwQR1BFAH37RXy78M/jVeeGfJ0nxA0t5o4wscv3pbYe395fbqO3pX0xp+o2erWEN9p9zFc2sy7o5YmyrD/AD2oAtUUUUAFFFFABRRRQAUUUUAFFFFABRRRQAUUUUAFFFFABRRRQAUUUUAFFFFABRRRQAUUUUAFFFFAHj/hTxbceE9NvtHfwtr93di/naAwWZEThn+X5icj64Nb0HhDWvF06Xvji5CWgYPDodo+Il9PNYffP049+1ehUV6lXM7zdSjBRm93u/l2+WvmQodGRW1tBZ20dtbQxwwRrtSONQqqPQAdKloorzG23dlnDfEr/mUP+xmsv/Z67muG+JX/ADKH/YzWX/s9dzXbX/3Wj/29+ZK+JnB/Cz/kG+Iv+w/d/wDstd5XB/Cz/kG+Iv8AsP3f/std5TzP/e5/10CHwoKKKK4CgooooA4P4vf8iI3/AF+W/wD6MFd5XB/F7/kRG/6/Lf8A9GCu8rvq/wC5Uv8AFP8AKBK+JnNeI/HOi+FtQs7HU3nWa7GYhHEWHXHJ7c10teFfHD/kdPDX+7/7UFe61pjMJTo4WhWjvNO/ydhRk3JrscH8Q/8AkOeCv+w1H/Ku8rg/iH/yHPBX/Yaj/lXeVnif92oekv8A0pjjuwooorgKCiiigDkfih/yTXXP+uA/9CWug0X/AJAOnf8AXrH/AOgiuf8Aih/yTXXP+uA/9CWug0X/AJAOnf8AXrH/AOgiu+X+4R/xy/KJP2jlPhV/yKt3/wBhO6/9Drua4b4Vf8ird/8AYTuv/Q67mlmf++VPVhD4UFcdrXw6029vTqmjzzaHrHUXdj8oc/7adGB79M967GiuehiKtCXNTdv19Vs/mNpPc89Hi/xF4RYQ+M9M+0WIOBrOnIWTHrJH1X6jj0Brr4LnRvFOjs0MlrqWnzjaw4dG9iPX2PIrSIDAggEHgg1xOp/Dm1W9bVPC97L4f1Q8lrYZgl9ni6EfT8jXWqmGru8v3c+6+H5rdfK/oTaS8yr8N7VNN1vxbpVo0q6bZ3qJbQPIWWLKksFyehJr0GuK+H2h65pE2vT6+lv9svb0TeZbtlJBtHzAdQM54ODXa1OZzU8TJp30Wq6vlV3944fCFFFFcBQUUUUAFFFFABRRRQAUUUUAFFFFABRRRQAUUUUAFFFFABRRRQAUUUUAFfMfxktvEUHjBn1mcz2cmTYMgxGsf90Dsw4z3PB6Yr6crH8TeGdN8WaNJpmpxlomIZHQgPGw6Mp7GvXyXMY4DFKrON09H3Xmv61M6kOeNj5Y8H+CtV8Z6n9lsI9kCEefdOPkiHv6n0Hf6c19PeE/BukeDtNFrpsAMrD99cuAZJT7n09B0FaWj6Np+gaZFp2mWyW9tEOFXue5J6kn1NX63zjPauYS5I+7TXTv5v8Ay6Cp0lD1CiiivBNStf2MGp6fcWN0u6C4jaNwDg4Ixwex96o+Hr6e4s5bO+bdqNhJ9nuDjHmY5WTHo6kN7Ekdq16xdSsbuDU01nTI1lnEXk3NqW2/aIwcrhjwHUltueDvYEjOQAS+I9As/E2g3Wk3wPkzrgMOqMOQw9wf8K+T/FXhPVPCOqtY6lAVBJMMw5SVfVT/AE6ivrjTdUtdVhaS2Zg8bbJYZFKyRN/ddTyD/McjIINLqek6frVk9nqVnDdW79UlXI+o9D7jmvdybO6mXScWuaD3X6oyqU1P1PimivpO++BHhS5naW3m1C0B6RRyqyD6blJ/WrGlfBHwjps4mnS7v2GCEuZRsB9cKF/Ik19c+K8vUeZc1+1v+DYw9hM8Z+Hvw9vvGmpo7pJDpELj7Rc4xnvsTPVj+mcnsD9UW1tDZ2sNrbxrHBCgjjReiqBgAfhRb28Fpbx29tDHDDGNqRxqFVR6ADgVyvjfx/pXg61EU1yh1KcfuYcFtuePMcDkKPzOMD2+OzPM6+bV0ox0XwxWv/Ds6IQVNF+5/wCJp4ws4U+a30lHnmI6C4ddsa/UI0jEdtyHuK6Cuf8ACOoaHeaOg0XU4r8ZLzyhv3jyMcszr1BJ7EDHAHGK6CvHnCVOTjNWa7midwoooqQCikZgqlmICgZJPavP/Ffxe8OeHoZorO4TU9QUEJDbnKBv9p+mPYZNdGGwlfFT5KMXJ/1v2E5KKuzqvEfibSvCulvqGq3AijHCIOXlb+6o7n+XevlTxl4svPGPiGbU7rKR/ct4c5EUY6D69ye5NVvEXiXVPFOqPqGq3JllPCIOEjX+6o7D/JrR8F+BNW8a6h5VmnlWcbfv7tx8kfsP7zew/Qc1+iZXlNDKKTxGIkua2r6LyX9anHOo6jsjc+Efgu78R+JI9TLy2+n6fIHeaNirO/UIpH646D6ivp6s3QdDsfDmi22lafHst4Fxk9XPdm9STzWlXxOc5nLMMQ6m0VovT/gnTThyKw2SNJY2jkUMjgqysMgg9RXzB4r8LTeBPEraU25tLui0umztz8veIn+8ufxBHrivqGsHxh4TsPGXh+bSr7KEnfBOo+aCQfdcf4dwSK8k0PmW4txPsYO8U0TB4po22vGw6Mp7GvWPA/xhhEcOkeMZRbXikJFqJXENwO28/wADeuePpXl17YajoGszaHrUYjv4eVcfcuI+0iHuD+nPuAySNJUKSIro3BVhkGgD6yjkSWNZI3V0YZVlOQR6g06vlfRfGGu/D+Np9KuzNpqkGTTbklo+T1Q9UPPbj1zX1NG2+NXxjcAcUAeF/GzV2v8AxXpXh9Gzb2MP26dR0MjEqgPuACf+BVwdaHiu8/tL4j+J7zOQt59lX2EShMfmKz6ACiiigAqpqcbyafKYiVljxJGw6hl5GPyq3RQB9O+GdZTxD4Y0zV0x/pdskrAfwsR8w/A5H4Vq15j8Cr3zvAk+nMedOv5oFX0QkOPwy5r06gArzj4w+Ln0Pw4uj2Eu3VdWzDHtPMUX8cntxwPc+1dN4y8Yad4K0CXU79tzfct7dT888nZR/U9hXztouneJPij4qubqOQNczsPtmoFSYbKPtHH6kDoAffPU0AVdF0S81/Urfw3oSHziAJp8ZW2j7ux9fQdzX1B4d0Cw8MaFa6Rpsey3t0wCfvO3dmPck8mq3hTwlpXg7R107S4cAndNM/Mk792c9z+g7Vu0AFFFFABRRRQAUUUUAFFFFABRRRQAUUUUAFch46+Iui+A7DzL6Tzr6RcwWUbfvJPc/wB1fc/hk8V19fIPxg8Jal4a8a3Fxd3E95a6gzTW11MxZmHdGPquQPpj6UAYXjLxxrXjjVPteqz/ALpCfItY8iOEew9fUnk1T8N+GNX8W6smm6PaNPM3LN0SNf7zN2H+Rk1m2otzdwi7aRbYyL5rRAFgmecA8ZxnFfa/grRPD2ieGbVPDUcf2CeNZVnU5afI+8zdSf5dMDpQBhfDv4U6R4FgW5cLe6yy4ku3XhM9VjH8I9+p+nFd/RRQAUUUUAFMmR5IJEjlMTspCyAAlTjg4PHHvT6oanqq6Z5ANrcTvO/loItoG7sCzEAZ7ZPNJtJal04SnJKO5l6da6jcrJDceIdSjvICFmRY7bHsy/ufunqPxHUGl0DT13tJ58txaWk0iWpm25Zyx8yT5QB94sq4HABx96q+szaylvJrCWdtZGzhkclpzJJIgUkoVC7eoBB3HBH1z0OnWi2Gm2tmvIgiWPPrgYzWUVeXoehXqONJtW97orad9V66a7Nos0UUVseYc/qP/I86D/16Xn84a6Cuf1H/AJHnQf8Ar0vP5w10FAHg/wAW/wDkdj/17R/1rofgp/qda/3of/Z6574t/wDI7H/r2j/rXQ/BT/U61/vQ/wDs9eTT/wB8+bP0HGf8k4v8MfzR6vXGaLpl1rHwl0mws9Tn0y4m063CXcA+ePAUnHI6gEde9dnXP+Bf+RB8P/8AYPg/9AFesfnxzuj/AA98RabrFpe3PxC1e+ghkDvayqdkoH8J+c8V6FRRQAUUUUAFFFFABXmvxI+EOmeNY5L+x8ux1sDInC/JP7SAf+hDke/SvSqKAPhHXNC1Pw5qsum6taSWt1H1RxwR2IPQg+orf8CfEbWfAd/vs38+wkbM9lI3yP7j+63uPxzX1F8RPDfhvXvC11L4kVYoLSJpVvF4kgwOqnvn+70PHtXxe+3e2wkpn5SwwSPegD7b8H+NdG8baUL7SbjLLgTW8mBJCfRh/Ijg10VfMHwA8K32peK218TTW+n6eCjNGxXz5GHEZ9VA+Yj/AHfWvp+gAooooAKKKKACiiigAooooAKKKKACiiigAooooAKKKKACiiigAooooAKKKKACiiigAooooAKKKKACiiigDhviV/zKH/YzWX/s9dzXDfEr/mUP+xmsv/Z67mu6v/utH/t78yV8TOD+Fn/IN8Rf9h+7/wDZa7yuD+Fn/IN8Rf8AYfu//Za7ynmf+9z/AK6BD4UFFFFcBQUUUUAcH8Xv+REb/r8t/wD0YK7yuD+L3/IiN/1+W/8A6MFd5XfV/wBypf4p/lAlfEzwr44f8jp4a/3f/agr3WvCvjh/yOnhr/d/9qCvda7sy/5F+E9JfmRD45HB/EP/AJDngr/sNR/yrvK4P4h/8hzwV/2Go/5V3lcOJ/3ah6S/9KZcd2FFFFcBQUUUUAcj8UP+Sa65/wBcB/6EtdBov/IB07/r1j/9BFc/8UP+Sa65/wBcB/6EtdBov/IB07/r1j/9BFd8v9wj/jl+USftHKfCr/kVbv8A7Cd1/wCh13NcN8Kv+RVu/wDsJ3X/AKHXc0sz/wB8qerCHwoKKKK4SgooooAKKKKACiiigAooooAKKKKACiiigAooooAKKKKACiiigAooooAKKKKACiiigAooooAKKKKACiiigAooooAKKKKAMzUtGjvZlvLeZrPUY12x3UQBOP7rjo6f7J+oIPNUv7b1ey+TUfDt3Lt4Nzp7xyxt77WYSDPptOOmT1PQUUAc/wD8JroMfF3dyWDf3b+3ktufQeYoB/DOe1H/AAmWkycWiahensbTT55FP/Awm38zXQUUAcrqN14v1TTpzodna6U5Q+VJqTb5WP8AuJlU9ixJ9VFfMXijSPEOmavM/iO3ulvJnJaefLCU+ofow+hr7HqC7s7W/tntry2iuIHGGilQMrfUGvZyfN1l1RydNSv16/JmdSnzrc+KILia1mWa3mkhlXlXjYqw+hFddY/FXxtp8SxRa7NIi9riNJSfqzKW/WvZ9a+CPhPU9z2aXGmTHnNvJuTPurZ49gRXGXH7PeoKW+y6/ayDnHmwMn06E19is9yjGR/fpeko3/zRz+yqR2OZ/wCF0eN/+glD/wCAsf8AhTJfjJ44kjKjVo48/wASWsWf1Wt//hn7xB/0FtM/OT/4mnJ+z9rhcCTWNOVe5UOT+WBR9Z4fWtof+A/8AOWr5nnur+MfEeuxGHU9Zu7iEnJiMmEP1UYH6ViKrMwVQSxOAAOTXu9l+z1aqym/8QTSDPzLBbBP1LH+Vej+HfAvhzwsqnTNNiWcDm5k+eU/8CPT6DArOtxNl2Ghy4aPN5Jcq/L9AVGcn7x4f4E+D2p6/cJea7FNp+mKQdjrtlm9gD90e5/D1H0Tp2m2WkWEVjp9tHbWsI2pHGMAf4n3PWrVFfG5nm2IzCd6jtFbJbL/AIJ0wpqC0CiiivLLCiiigDlvHHgbTvG+lLb3LG3vYCWtLyMfPC39VPcd/rg1886zpur+E70WPiOza3YttivFGYJ/dW7H2OCPavq+q99YWmp2clnf20NzbSjDxTIGVh7g0AfIWvEHQrgggghcH/gQr7F6DArxDxj8CN8MsnhK7MUTkM+mXLkocHP7tzyvTofzFe30AfJOSdU1dics2o3BJPc+YakqMf8AIS1YdxqNwCPT94akoAKKKKACiiigD0b4DyuNa8WWwP7sG1kA9GKuD+eB+VezXU5trWSYQyzMgyIolyznsB2/PAHcgV498BrVmufFOpf8s5J4bZfrGpLf+hivZ6APL3+GFz4x8QDXvHdz5qpxa6PbSHyrdP7rPwWPrjGT3IwK9IsbC00yzjs7C2htraIYSKFAqqPYCrFFABRRRQAUUUUAFFFFABRRRQAUUUUAFFFFABRRRQAVz3jXwjZeNfDNxpF4ArN88E2MmGUfdYfyI7gmuhooA+D9Z0e90DWLrStRhMV3bSFJF7exHqCMEHuDXrnwK+I39k3y+FNVmxY3T/6HI54hlP8AB/usf/Hvqa7v42fDn/hKNH/tzTIc6vYx/Mijm4hHJX3YckfiPSvlkEggg4I6EUAff9FeYfBv4ijxhoX9m6jMDrVggEhY8zx9BJ9egb3we9dL43+IGi+BdO8/UZfMupFJgs4yPMlP9F9WP6nigDqGkRNu91Xcdq5OMn0FOr5g8KePda8dfGnQLjUptlvHPJ5FpGcRxDy36DufVjz+HFfT9ABUc0MVzC8M8ayRONrIwyCKkrM1ptS8iOLToPM8xsTOJQjIv+znufXtSk7I0pRcppJ289jJ1H7Q2ja5p8LtdQQ2knlzMcsrhSfKJ/iI4569jk8100UqTQpLGdyOoZT6g9Kw01C509bS1k0PybeWVYEC3CtjPU478ZJ+hqzoZNrFJpMh/eWJCR5/ihP+rb8htPuprOD1OvERbp3ts77p3vZN6eaX3mtRRRWpwHP6j/yPOg/9el5/OGugrn9R/wCR50H/AK9Lz+cNdBQB4P8AFv8A5HY/9e0f9a6H4Kf6nWv96H/2eue+Lf8AyOx/69o/610PwU/1Otf70P8A7PXk0/8AfPmz9Bxn/JOL/DH80er1wlhceIrb4TaDJ4Ws7S71P7HbBYrs4TbsG4/eXn8a7uuf8C/8iD4f/wCwfB/6AK9Y/Pjh/wC2fjd/0LPhz/v4f/j1H9s/G7/oWfDn/fw//Hq9YooA5LwXe+Obt73/AITHS9NslUJ9m+xMTvPzbt3zt0+XHTqa62iigAqhrOs2OgaXJqWpTiC0jeNJJSOF3uqAn2ywye1X68/+Nv8AySHXf+3f/wBHx0Ad+jrIiujBlYZVlOQR60tfMvwh+LzeH3h8PeIZy2ksdtvcucm1Pof9j/0H6dPZfiX47g8FeD5L6CSN7+6Hl2K5BDMR9/3VRz+Q70AeT/H7x79tvV8I6dNm3tmD3zKeHk6rH9F6n3x/drx7QtFvfEWt2mkafH5l1dSBEHYerH2AyT7CqM00txPJPNI0ksjF3dzksxOSSfWvpj4DeAf7F0Y+JtQhxf6gmLZWHMUHXP1bg/THqaAPTPC3hyy8J+HLPRrEfurdMM5GDI55Zz7k/wCFbFFFABRRRQAUUUUAFFFFABRRRQAUUUUAFFFFABRRRQAUUUUAFFFFABRRRQAUUUUAFFFFABRRRQAUUUUAFFFFAHDfEr/mUP8AsZrL/wBnrua4b4lf8yh/2M1l/wCz13Nd1f8A3Wj/ANvfmSviZwfws/5BviL/ALD93/7LXeVwfws/5BviL/sP3f8A7LXeU8z/AN7n/XQIfCgooorgKCiiigDg/i9/yIjf9flv/wCjBXeVwfxe/wCREb/r8t//AEYK7yu+r/uVL/FP8oEr4meFfHD/AJHTw1/u/wDtQV7rXhXxw/5HTw1/u/8AtQV7rXdmX/IvwnpL8yIfHI4P4h/8hzwV/wBhqP8AlXeVwfxD/wCQ54K/7DUf8q7yuHE/7tQ9Jf8ApTLjuwooorgKCiiigDkfih/yTXXP+uA/9CWug0X/AJAOnf8AXrH/AOgiuf8Aih/yTXXP+uA/9CWug0X/AJAOnf8AXrH/AOgiu+X+4R/xy/KJP2jlPhV/yKt3/wBhO6/9Drua4b4Vf8ird/8AYTuv/Q67mlmf++VPVhD4UFFFFcJQUUUUAFFFFABRRRQAUUUUAFFFFABRRRQAUUUUAFFFFABRRRQAUUUUAFFFFABRRRQAUUUUAFFFFABRRRQAUUUUAFFFFABRRRQAUUUUAFFFFABRRRQAUUUUAFFFFABRRRQAUUUUAFFFFABRRRQAUUUUAfOvxU8Pt4Z8cy6mkRTStZxJ5gHyR3P8Sn03Y3e5J9K5evqLW9EsPEWj3OlanAJrS4Xa6nqPQg9iDyDXz54p+HniDwW7yxRzaxoi8rcwpmaBfSRB1A/vDjjJx0oAwKKgt7y3u0DQTI4PoeR+FT0AFQXdytrAZGBZidqIBkux6ADuaBcme7jsbGGS+vpDtjtrZd7sfw6V7B8OvhXcabqEfiHxQIX1CMZtLJDuS1P94noz/Tge/GADqfhh4dm8MeAdPsruMx30oa5ugeokc5wfcDC/hXYUUUAFFFFABRRRQAUUUUAFFFFABRRRQAUUUUAFFFFABRRRQAUUUUAFfMHxw+HP/CPaqfEelw40u9k/fog4gmP8lbqPQ5HpX0/VPVdLs9a0q503UIVmtLmMxyoe4P8AIjqD2NAHw7oWuah4b1m31XS5zDdwNlGxkEHggjuCOMVFqmq3+tajNqGpXUt1dzHLyyHJP+A9AOBW1478GXvgjxPPpVxukhPz2s+OJoz0P1HQj1H0qhrPhnVvD1tYTaratam+jMsMcnD7AcZK9s+h5oA6H4P/APJV9A/66v8A+i3r7Hr44+D/APyVfQP+ur/+i3r7HoAKKKKAOcvtWsk8VRw3Ex/0GDesUcbSO0kmRkKoJ+VQe3/LSnvfJqWpwR21vd2l8kMksE1xDsSRFKB0YE7sEsvUD1HSugrE1C4htPFFhPcSpFEmn3RZ3OAP3lvWUk0rtnfSnGclGMXdJ9b7Jva3V9Ndy5aarFPN9lnU216Bk28h5Puh6OvuPxweKv1zepXcl+LQzabEdMkuUjJu0PmPuOFZV6pgkcnn2HWpL+xj0q0aeLV9WgQHCxROs7OT0VRKrkk/54pqbJlhotpLRvpuvw1+Vnbqw1H/AJHnQf8Ar0vP5w10Fcmqn/hK/D0n9oTX6TWl3JHNMEB2nyMY2Kox36Z5rrKtO6uck48snE8H+Lf/ACOx/wCvaP8ArXQ/BT/U61/vQ/8As9c98W/+R2P/AF7R/wBa6H4Kf6nWv96H/wBnryqf++fNn3+M/wCScX+GP5o9XrjNF12y8M/CXSdY1FnW0ttOtzIY13HkKowPqRXZ1z/gX/kQfD//AGD4P/QBXrH58c7o/wAaPB+u6xaaXZTXhurqQRRB7cgbj6mvQqKKACiiigArz/42/wDJIdd/7d//AEfHXoFef/G3/kkOu/8Abv8A+j46APkCrd3ql/f21pb3d3NPDZxmK3SRyREpOcD0Gf6elVKtWmnXl9qUGnW9vI93PIsccWMMzN0H60Adr8JfAjeNvFafaYydJscS3Z7P/dj/AOBEfkD7V9fqqooVVCqowABgAVzPgHwfbeCPCltpMO1p8eZdTAf62Uj5j9BwB7AV09ABRRRQAUUUUAFFFFABRRRQAUUUUAFFFFABRRRQAUUUUAFFFFABRRRQAUUUUAFFFFABRRRQAUUUUAFFFFABRRRQBw3xK/5lD/sZrL/2eu5rhviV/wAyh/2M1l/7PXc13V/91o/9vfmSviZwfws/5BviL/sP3f8A7LXeVwfws/5BviL/ALD93/7LXeU8z/3uf9dAh8KCiiiuAoKKKKAOD+L3/IiN/wBflv8A+jBXeV538W7uObRLPQbdZLjVL66jeG2hUs5VG3MxA6AAf5wceiV6FdNYKjfq5v5e6v0ZC+JnhXxw/wCR08Nf7v8A7UFe614V8cP+R08Nf7v/ALUFe6125l/yL8J6S/MmHxyOD+If/Ic8Ff8AYaj/AJV3lcH8Q/8AkOeCv+w1H/Ku8rhxP+7UPSX/AKUy47sKKKK4CgooooA5X4kW8118PNagt4ZJpnhAWONSzN8w6AdawNP+J9vaaZa20nhTxUXhhSNiunDBIABx89ek0V3UcVSjR9jVp8yu3vbdJfoS4u90ziPhVHPH4Rla4tZ7Zpb6eURzxlHCs2RkGu3oorDE1vb1pVbWu7jirKwUUUVgMKKKKACiiigAooooAKKKKACiiigAooooAKKKKACiiigAooooAKKKKACiiigAooooAKKKKACiiigAooooAKKKKACiiigAooooAKKKKACiiigAooooAKKKKACiiigAooooAKKKKACiiigAooooAKKKKACiiigDkta+GXg3X5nnvtCtvtDnc00GYXJ9SUIyfrmsf/hR3gT/AKB1yf8At9l/+Kr0WigDJ0PwvofhqDydG0u1s1IwzRJ87f7zH5m/EmtaiigAooooAKKKKACiiigAooooAKKKKACiiigAooooAKKKKACiiigAooooAKKKKAKF/oml6pd2d1f2EFzPZOZLZ5UDGJiOo/T8QD1Ar5//AGlP+Rh0P/r0f/0Ovo+vnD9pT/kYdD/69H/9DoA4f4P/APJV9A/66v8A+i3r7Hr44+D/APyVfQP+ur/+i3r7HoAKKKKACq81ja3F1BczW8ck9vu8l2XJTOM49OgqxRQ1cak4u6ZkeJiE0C4nPH2do7jPp5civn/x2nWKPqFyuqTqyxgEWcTDBVT1cj+836Djgk1qMoZSrAFSMEEdaWp5feubKtalyJa66+Tt/kcktm9h400iDcDB5d88AHVUYwNt/BiwHtiutrnrPdrmv2+sxAJp9nFNBbueTclym5x6INmAf4s5GBgt0NNKysZTm5y5nueD/Fv/AJHY/wDXtH/Wuh+Cn+p1r/eh/wDZ6574t/8AI7H/AK9o/wCtdD8FP9TrX+9D/wCz15VP/fPmz7/Gf8k4v8MfzR6vXP8AgX/kQfD/AP2D4P8A0AV0FcHf6XqtpoFp4VttZk0faY4bDV4YfM3qo4idcja5AxnOGxxgnbXrH58d5RXl/wDwrnxz/wBFUvv/AAXj/wCOUf8ACufHP/RVL7/wXj/45QB6hRXLeD/DevaA94da8Vz66JggiEtuIvJxnOPmOc5H5V1NABXn/wAbf+SQ67/27/8Ao+OvQK8/+Nv/ACSHXf8At3/9Hx0AfIFfZvhjwlok0HhzxM1jH/a0OlQxLOOMgxqMkd2AyAfQkemPjKvufwn/AMibof8A2D4P/Ra0AbFFFFABRRRQAUUUUAFFFFABRRRQAUUUUAFFFFABRRRQAUUUUAFFFFABRRRQAUUUUAFFFFABRRRQAUUUUAFFFFABRRRQBw3xK/5lD/sZrL/2eu5rhviV/wAyh/2M1l/7PXc13V/91o/9vfmSviZwfws/5BviL/sP3f8A7LXeVwfws/5BviL/ALD93/7LXeU8z/3uf9dAh8KCiiiuAoKxvFHiSy8K6JLqN5liDshhX780h+6i+5/QZNbNcBdKPEvxftrYgPZeHLXz5AeR9pl+6D9FAYe4rrwdGFSo3U+GKbfy6fN2XzJk7LQueCvDd7FcXHifxFh9f1BeU/htIu0S+nv7/iTseJPFmi+E7MXOr3iw7s+XEBukkI/uqOT9eg71b1zV7fQdDvdVus+TaxGQgdWI6Ae5OB+NfIPiDX9Q8TazPqmpTGSeU8AfdjXsqjsBXtZVlk84rSrVnaC00/CK7JIznNU1ZHWfETx9Y+L/ABFpt/ZWlxFDYjGJiAz/ADbugJx+dex+Gfi/4Z8R3Mdo0kun3bnakd0AFc+iuDjP1xXy5RX2GK4fwmIoQoarkvZ32v8Amc8ask7n194z8Mv4k0mIWlybXU7KUXNjODwkq9M+x6f5xTfBvir/AISOymgvIfsmtWLeTf2h6o/94f7J6j/Jrjvgr42uNe0yfQ9RlaW8sUDwyscs8PTB9SpwM+hFbHilR4c+IOg+J0G22vj/AGVfkf7XMTH6MOT6ACvhqmEnTnPL63xRu4v5Xt6SX3P5nSpJrnR39FFFeGahRRRQAUUUUAFFFFABRRRQAUUUUAFFFFABRRRQAUUUUAFFFFABRRRQAUUUUAFFFFABRRRQAUUUUAFFFFABRRRQAUUUUAFFFFABRRRQAUUUUAFFFFABRRRQAUUUUAFFFFABRRRQAUUUUAFFFFABRRRQAUUUUAFFFFABRRRQAUUUUAFFFFABRRRQAUUUUAFFFFABRRRQAUUUUAFFFFABRRRQAUUUUAFFFFABRRRQAUUUUAFFFFABRRRQAV84ftKf8jDof/Xo/wD6HX0fXzh+0p/yMOh/9ej/APodAHD/AAf/AOSr6B/11f8A9FvX2PXxx8H/APkq+gf9dX/9FvX2PQAUUUUAFFFFABWBqLNreqyaFGxS0hjWTUHBwXVs7YR/vbSWP93AH3sjf6DJrn/CP+k6XPq7fe1a5e8U+sRwsX/kJIz+JoA31VURURQqqMBQMACsXxH4r0vwvbLLfykyP/q4Ixl3/DsPc1a13V4dC0S71KflYEyF/vMeFH4kgV81arqt3rWpTX97IXmlbJ9B6AewrkxWJ9krLdn0OQ5J/aEnUqO0I/i+3+ZpeL/Ea+KNcOoi1NuPLEewybuBnB6D1q94J8bN4QlugbIXMNyU3jftZducYOCP4jXJUV5CqzU+dPU/RJ4DDzw31WUfcta13089z6a8PeKNL8TWhn0+Ylk/1kLjDp9R/UcVo31lb6jZS2l0m+GVcMM4I9CCOQQcEEcggEV8x6NrF5oWqQ6hYybJYz0PRh3BHcGvpbR9Ug1rR7XUrb/VXCBgP7p6Efgcj8K9fC4n2ys90fnWe5L/AGdNTpu8JbeT7f5FXRL24MtzpN+/mX1iEJlxjz4mzskx2J2sCP7ynHGK2K5/W/8AQvEGh6mnG+drCc+scikrn38xIwP94+tdBXWfPhRRRQAV5/8AG3/kkOu/9u//AKPjr0CvP/jb/wAkh13/ALd//R8dAHyBX3P4T/5E3Q/+wfB/6LWvhivufwn/AMibof8A2D4P/Ra0AbFFFFABRRRQAUUUUAFFFFABRRRQAUUUUAFFFFABRRRQAUUUUAFFFFABRRRQAUUUUAFFFFABRRRQAUUUUAFFFFABRRRQBw3xK/5lD/sZrL/2eu5rhviV/wAyh/2M1l/7PXc13V/91o/9vfmSviZwfws/5BviL/sP3f8A7LXeVwfws/5BviL/ALD93/7LXeU8z/3uf9dAh8KCiiiuAoK4TwJhfFfjdTy/9pqScc4KcD6V3dcF4ef+yvit4n0y4G1tSjhv7VieHVRscfUH+RrvwmtGvFb8qf3SV/wJluiP40mQfDO+2fdM0If6bx/XFfL1fZ3iPRYfEXh2+0idtqXURQNj7rdVb8CAfwr4/wBX0i90LVbjTdRgMN1A211P6EHuCOQa+y4QxFN4edD7Sd/k0v8AL8jmxCd7lGiiivsDnPR/geZB8R4gmdptZQ/0wP64r2D4vfJ4Def/AJ4XlvJ/5EA/rXNfA3wdcaZZXHiK+iMct7GIrVGGD5WQS3/AiBj2Ge4roviYf7TPh/wsvJ1bUFMy+sEXzv8A0P4V+eZjiIV87jKGqha7/wAN3L7lf7jrgmqep31FFFfInQFFFFABRRRQAUUUUAFFFFABRRRQAUUUUAFFFFABRRRQAUUUUAFFFFABRRRQAUUUUAFFFFABRRRQAUUUUAFFFFABRRRQAUUUUAFFFFABRRRQAUUUUAFFFFABRRRQAUUUUAFFFFABRRRQAUUUUAFFFFABRRRQAUUUUAFFFFABRRRQAUUUUAFFFFABRRRQAUUUUAFFFFABRRRQAUUUUAFFFFABRRRQAUUUUAFFFFABRRRQAUUUUAFFFFABXzh+0p/yMOh/9ej/APodfR9fOH7Sn/Iw6H/16P8A+h0AcP8AB/8A5KvoH/XV/wD0W9fY9fHHwf8A+Sr6B/11f/0W9fY9ABRRRQAUUUUAZ2vxyTeHNUiiZlke0lVGU8glDjFO0OSObw/pssSqsb2sTIqjgAoMYq8yh1KsMqRgisHwSx/4QnR4XP722tUtpQeoeMeWwPuCpzQBzXxindPC1rEpIWS7G7HcBW4P+e1eIV9B/EzSJNW8GzmFS0to4uVUdwAQ3/jpJ/CvnyvGx6aq3P0vhSpCWA5Vum7hRRRXEfTBXunwgnkl8HSo7ErDeOiZ7Dapx+ZP514XX0R8OdHfRvBtrHMhSa4JuJFPbdjH/joWu3AJurfyPl+LKkI4FRe7krFvxl/yAYiPvDUbDb65+1xYxXQVz/iT/TL3RdIXk3F6l1J/sx25Euf+/giX/gVdBXsn5sFFFFABXn/xt/5JDrv/AG7/APo+OvQK8/8Ajb/ySHXf+3f/ANHx0AfIFfc/hP8A5E3Q/wDsHwf+i1r4Yr7n8J/8ibof/YPg/wDRa0AbFFFFABRRRQAUUUUAFFFFABRRRQAUUUUAFFFFABRRRQAUUUUAFFFFABRRRQAUUUUAFFFFABRRRQAUUUUAFFFFABRRRQByfj3Q9V1uw0k6MLZrvT9Uhvgty5VGEYbg4GepH61S+1fE7/oG+Gf+/wDNXc0V208a401TlCMkr2uu/wAyXHW5yXw/0DVNA0jUI9X+zC6u9RlvCLdyyAOF45A7g11tFFYV60q9R1JbsaVlYKKKKxGFcZ480bUJG07xJokayatoztIsJ/5eIWGHj+pHT8fWuzorbD15UKiqR18u6ejXzWgmrqxleHfEFj4n0WDVNPfMUgwyH70bjqrDsR/9eqHi3wLofjO3VNTgYTxgiK5hO2RPbPQj2ORWXqnga9tNVuNb8H6qdLv5233FpKN1rct6sv8ACT6j9M5qG3+JSaTKLHxrp02h3g+7MEaW2n90ZQfyPT1r0IUJ+09vl8m2ui+JfLqvNX80iG1a0zirj9nl/Ob7N4jXyj0Elp8w/Juf0rpPDPwR0HRLlLvUp5NWnQ5VZECRA+uzJz+JI9q6SH4meDJ8bPENmMnHzkp/MCqV18UNIkna10Czv9fu14KWEJKKf9pzwB7jNd9THZ5Wj7KXMl105fvdlb7yVGktTsLy8tdNspbu7mjt7aFdzyOcKoFcP4Nt7jxVr83jnUY3jgKtb6PbvwY4OhkI/vN/LPUYpsHhbWfGV/HqPjVFtrCFt1tocMu9Af70rDhz7fy5FegRxpFGscaKiIAqqowAB0AFeXOUMLTlTg+actG1sl1SfVvq1pbRXuy9ZO/QdRRRXnFhRRRQAUUUUAFFFFABRRRQAUUUUAFFFFABRRRQAUUUUAFFFFABRRRQAUUUUAFFFFABRRRQAUUUUAFFFFABRRRQAUUUUAFFFFABRRRQAUUUUAFFFFABRRRQAUUUUAFFFFABRRRQAUUUUAFFFFABRRRQAUUUUAFFFFABRRRQAUUUUAFFFFABRRRQAUUUUAFFFFABRRRQAUUUUAFFFFABRRRQAUUUUAFFFFABRRRQAUUUUAFFFFABRRRQAV84ftKf8jDof/Xo/wD6HX0fXzh+0p/yMOh/9ej/APodAHD/AAf/AOSr6B/11f8A9FvX2PXxx8H/APkq+gf9dX/9FvX2PQAUUUUAFFFFABXPr/xJfFBXpY6wSw9I7pV5H/A0XP1Q92roKq6jp9vqlk1rchthZXVkYqyMpDKykdCCAR9KALJAIIIyD1Brxjxz8NLqzuZdS0OBp7R23PbRjLRfQd1+nT9a9JXVLvRGEOuOJLQnEepqoVfYTAcIf9ofKf8AZ4Fb4IIyOQaxrUY1Y2kehluZ18vq+0pdd10Z8msrKxVgQRwQRQqs7BUUsxOAAMk19R3mh6TqMnmXumWdxJjG+WBWb8yM0tloulaa++x020tnxgvFCqsfxAzXB/Zzv8R9b/rlT5P4Tv66ffb9DyrwL8NLie5j1PXrcxW6ENHaSD5pD6sOw9j1+lex0jMFUsxAUDJJPArnZZpfFUbW9pui0V+JrvkNdL3SL/YPQv3H3c53D0KNGNKNonyWY5lXx9X2lX5Loh+j/wDE21q418f8enki0sSf40DFpJR7O20D1EYP8VdBTURY0VEUKijCqowAPQU6tTzwooooAK8/+Nv/ACSHXf8At3/9Hx16BXn/AMbf+SQ67/27/wDo+OgD5Ar7n8J/8ibof/YPg/8ARa18MV9z+E/+RN0P/sHwf+i1oA2KKKKACiiigAooooAKKKKACiiigAooooAKKKKACiiigAooooAKKKKACiiigAooooAKKKKACiiigAooooAKKKKACiiigAooooAKKKKACiiigAooooAKZJFHKu2RFdc5wwyKfRQBQl0PSLjPnaXZSZOTvt0OfzFWre2gtIFgtoI4Yl+7HEgVR9AKloq3Um1ZvQLBRRRUAFFFFABRRRQAUUUUAFFFFABRRRQAUUUUAFFFFABRRRQAUUUUAFFFFABRRRQAUUUUAFFFFABRRRQAUUUUAFFFFABRRRQAUUUUAFFFFABRRRQAUUUUAFFFFABRRRQAUUUUAFFFFABRRRQAUUUUAFFFFABRRRQAUUUUAFFFFABRRRQAUUUUAFFFFABRRRQAUUUUAFFFFABRRRQAUUUUAFFFFABRRRQAUUUUAFFFFABRRRQAUUUUAFFFFABRRRQAV84ftKf8jDof/Xo//odfR9fOn7R9vPN4g0QxQySAWr5KKTj56AOD+D//ACVfQP8Arq//AKLevsevhLQ9avvDOu22q2O1Ly1YlPMTIBIKnI/E133/AAv3x1/z8WP/AICj/GgD6vor5Q/4X746/wCfix/8BR/jR/wv3x1/z8WP/gKP8aAPq+ivlD/hfvjr/n4sf/AUf40f8L98df8APxY/+Ao/xoA+r6K+UP8Ahfvjr/n4sf8AwFH+NH/C/fHX/PxY/wDgKP8AGgD6uZVdSrKGVhggjIIrBPh67sjjRNYlsLf+G0khWaBP90HDKP8AZDYHYCvm/wD4X746/wCfix/8BR/jR/wv3x1/z8WP/gKP8aAPo/zPF1r9620bUR3ZJZLQ/gpWQfhu/Gjd4vuP+Weh2Ge5eW7x+GIv5/4184f8L98df8/Fj/4Cj/Gj/hfvjr/n4sf/AAFH+NAH0gvhkXrCTXr6XVGByIGXyrZfpEDhv+Blz71v9BgV8of8L98df8/Fj/4Cj/Gj/hfvjr/n4sf/AAFH+NAH1fRXyh/wv3x1/wA/Fj/4Cj/Gj/hfvjr/AJ+LH/wFH+NAH1fRXyh/wv3x1/z8WP8A4Cj/ABo/4X746/5+LH/wFH+NAH1fXn/xt/5JDrv/AG7/APo+OvEP+F++Ov8An4sf/AUf41l+Ivi94r8UaFc6NqU1o1nc7fMEcAVvlYMOfqooA4Ovufwn/wAibof/AGD4P/Ra18MV9z+E/wDkTdD/AOwfB/6LWgDYooooAKKKKACiiigAooooAKKKKACiiigAooooAKKKKACiiigAooooAKKKKACiiigAooooAKKKKACiiigAooooAKKKKACiiigAooooAKKKKACiiigAooooAKKKKACiiigAooooAKKKKACiiigAooooAKKKKACiiigAooooAKKKKACiiigAooooAKKKKACiiigAooooAKKKKACiiigAooooAKKKKACiiigAooooAKKKKACiiigAooooAKKKKACiiigCC8u4bCxuLy5fZBbxtLI2CdqqMk4HsK5Twd8StF8a6hdWOnxXUM8CeaFnQDemQMjBPQkce9XviBcC1+H2vSE4BspE/wC+ht/rXgHwZvzZfEmxj3YS5jkhb/vksP1UV9Bl2V08Tl9fESvzR2+SuzKc3GaR9R0UUV8+ahRRRQAUUUUAFFFFABRRRQAUUUUAFFFFABRRRQAUVm3niHRNOfZfaxp9q2cbZ7lEOfTk1dguILqFZreaOaJujxsGB/EUAS0UUUAFFFFABRRRQAUUUUAFFFFABRRRQAUUUUAFFFFABRRRQAUUUUAFFFFABRRRQAUUUUAFFFFAHzV4i+BHi/VPE2rahby6YILq8mnj33DA7WcsM/L1wazf+GefGv8Az10r/wACG/8AiK+p6KAPlj/hnnxr/wA9dK/8CG/+Io/4Z58a/wDPXSv/AAIb/wCIr6nooA+WP+GefGv/AD10r/wIb/4ij/hnnxr/AM9dK/8AAhv/AIivqeigD5Y/4Z58a/8APXSv/Ahv/iKP+GefGv8Az10r/wACG/8AiK+p6KAPlj/hnnxr/wA9dK/8CG/+Io/4Z58a/wDPXSv/AAIb/wCIr6nooA+WP+GefGv/AD10r/wIb/4ij/hnnxr/AM9dK/8AAhv/AIivqeigD5Y/4Z58a/8APXSv/Ahv/iKP+GefGv8Az10r/wACG/8AiK+p6KAPlj/hnnxr/wA9dK/8CG/+Io/4Z58a/wDPXSv/AAIb/wCIr6nooA+WP+GefGv/AD10r/wIb/4ij/hnnxr/AM9dK/8AAhv/AIivqeigD5Y/4Z58a/8APXSv/Ahv/iKP+GefGv8Az10r/wACG/8AiK+p6KAPlj/hnnxr/wA9dK/8CG/+Ir6X0Kzl07w9ptjPtM1taxQvtORuVADj2yK0KKACiiigAooooAKKKKACiiigAooooAKKKKACiiigAooooAKKKKACiiigAooooAKKKKACiiigAooooAKKKKACiiigAooooAKKKKACiiigAooooAKKwNV8Z6FpEnkzXgmus4FtbDzZCfTA6H64rOGteL9U+fTPD9vYwH7smqSkMfcovIrN1Yp2Wr8jshgK8o88lyx7ydl8r7/K52FFch/YnjK9/wCPzxRBaKesdlaA/kzcij/hX1ncj/iaaxrGo5HKz3ZCfgB0/Olzze0fv/pl/VcPH46y/wC3U3+fKvxOqN1bg4M8QI/2xSfarf8A5+Iv++xXOr8OvCaqANHj49ZZD/7NS/8ACu/Cf/QGi/7+P/8AFUXq9l9//AFyYH+ef/gK/wDkzpUkSQZjdWGcZU5p1cnJ8NvC5bfDYyW0n9+C4kU/zxTP+EDMH/Hj4m1629FN1vQfgRRzVFvH8R+xwcvhqtesf8mzr6K43Z430P7r2niC1Xs37ifH1+6f1NT2nj/SWnFrqiXGj3Z/5ZX0ZQH6N0x7nFCqx2lp6/1YJZfVa5qNpr+7r+HxL5o6uimpIksayRurowyrKcginVqcAUUUUAFFFFABRRRQAUUUUAFFFFABRRRQAUUUUAFFFFABRRRQAUUUUAFFFFABRRRQAUUUUAFFFFABRRRQAUUUUAFFFFABRRRQAUUUUAFFFFABRRRQAUUUUAeV/HfW/sPg+30tGxJqM43D1jTDH/x4pXz/AKLqUmja5Y6lDzJazpMBnrtIOPxrtfjN4iTXPHMttA5a305Psw54LgkufzOP+A155X6rkOCVDLowmvi1fz/4FjhqyvO6Pt6CeO6t4riFw8UqB0YdCpGQakrz74O+JU17wPBau3+laZi2kH+x/Afpjj/gJr0GvzPF4aWGrzoy3i7HbF8yuFFFFcwwooooAKKKKACiiigApCQoJJAA5JNLWb4g0aPxBoN5pU080CXMZQyQttZf8R6juOKqCi5JSdl3BlTxnO8PgXXJ4JWSRLCZ0kjbBB2HBBFYXwhu7m9+HNjPd3EtxM0koMkrl2OHOOTzXnD+I9X8FaJrngPxSGkjexmTTrwZIIKEKue6noP7p4PHT0H4L/8AJMtP/wCus3/oxq+hxWBeFy2SdmnNNSXVcr/poxjLmn8jo/Evii08NQ24kgnvL67cx2ljbLulnYDJwOwA5LHgVgf8Ixr/AIw/e+MLv7FprcjQ9PlIVh6TzDBf/dXApPh9bt4gD+OtTIkv9QDxWkfVbO3VyojX3JGWbvmu9r5w2Obs/h94OsUKQeGdKwRgl7VHJH1YE1Rm+FvhMzG4sbGbSrk9JtMuZLZh+CEL+ldlRQB59Lf+I/h+rSapLLr/AIaQ5a9x/plmvrIBxKg7sPmHJPSu8trmC8tYrq2lSaCZA8ciNlXUjIIPcVIyq6MjqGVhggjIIrgNJiPgTxpD4fR2Hh3WBJJpyN0tLkfM8KnsjAllHqCBQB6BRRRQAUUUUAFFFFABRRRQAUUUUAFFFFABRRRQAUUUUAFFFFABRRRQAUUUUAFFFFABRRRQAUUUUAFFFFABRRRQAUUUUAFFFFABRRRQAUUUUAFFFFABRRRQAUUUUAFFFFABRRRQAUUUUAFFFFABRRRQAUUUUAFFFFABRRRQAUUUUAFFFFABRRRQAUUUUAFFFFABRRRQAUUUUAFFFFABRRRQAUUUUAFFFISFBJIAAySe1AC0ySSOGNpJXVI1GWZjgAe5rlr7xvDJdNp/h20fWb8cHyTiGP3aTp+X51DH4QvtbkW58W6gboA7l0+2JS3T692P1/WsnVvpBX/L7zvjgeRc+JlyLtvJ+i/V2Q+48avqFw1l4WsH1WdTh7knZbR/V+/0HXsab/wimtaz83iPX5TEetlpw8qL6FurD6/nXWW1tBZ26W9tDHDCgwscahVA9gKlo9m5fG7/AJD+uxpaYaCj5vWX37L5JepmaT4f0nQ49mm2ENvxguq5c/VjyfxNadVL7VNP01N99e29suMgzShc/TNc7J8Q9HeUw6ZDfarMDgrZWzMAfqcCm504aXsZxw+KxTdRRcvPX8WzraK5D/hKvEM3/Hp4LvGz0+0XKQ/zFJ/aPjycfutC0u1z/wA97ovjj/Zpe2j0T+5l/wBnVV8Uor1nH8r3OworkPL+ImQ/neG+vKETY/PGaBdfECPb5mm6HN1z5Uzr/Oj2vk/uD6g+lSH/AIF/nY6+iuQGteNY9vmeEYJvXytRRf50f8Jjq1r82peDtUiTHLWrLcY/LFHto9b/AHMP7Nrv4XF+k4v8L3OvqC8srXULdre8toriFuqSoGH61ztr8Q/DVw/lyX5tJu8d1E0ZH1JGP1robW/s75N9ndwXCf3oZA4/SqU4T0TuY1MNiMO7zi4/Jo5V/Bd3pEjT+FNVkscnJsrgmS3f8Dyv1GaWLxtPpcq2/irS5dNcnAu4gZLdz/vDlfoc+9djTJIo5omilRZI2GGVhkEe4qfZcvwO35f16G/15VdMVHn89pff1/7eTGW11b3tutxazxzwv92SNgyn8RU1cjdeBYba4a88OX02jXZOSsPzQOf9qM8flx7VEPFOs6AdninST9nHH9o2AMkX1Zeq/wCeKPaOPxq3n0D6lGtrhZc3916S+7Z/J38js6Kqadqljq1qLnT7qK5hP8UbZx7H0Psat1ommro4ZRlCTjJWaCiiimSFFFFABRRRQAUUUUAFFFFABRRRQAUUUUAFFFFABRRRQAUUUUAFFFFABRRRQAUUUUAFFFFABRRRQAUUUUAFFFFABRRRQAUUUUAFc3478Sp4U8IXup7gLjb5VsD3lbhfrjlvoprpK+a/jP4xGveIhpFpJmx01ipIPEkv8R9wOg/H1r18ky947Fxg17q1fp2+exnUnyxueZu7SOzuxZmOWJOSTTaKK/WjgO5+FPin/hGfGlv58uyxvf8AR7jJ4Gfut6cNjn0Jr6pr4dr6s+FvixPFPg63Mku6/slEFyCcsSB8rn/eA6+oNfDcXZf8OMgvJ/o/0+46sPP7J21FFFfDnSFFFFABRRXmNp8X4bPxJdaP4p0ufRyJSLeZwSpTPylx2z/eGR9BzXVhsHXxKk6Mb8urXX5Ld/IlyS3O28ReKNH8KWUd3rN0beGR/LQiNnLNgnHyg9getbAIIyDkGvJvjs8N78PtPu7aVJojqEbLJGwZWUxycgjr2r1DTpfO0u0l674Ub81Fa1sLGnhKddXvJyT+VrfmJSvJos1DbXdtexs9rcRTojtGzRuGAZTgqcdwe1PmTzYJI+fmUrwcdR618w+AY/GGl6XdeJvDLfaYbefyryx5bzFChtxX+LqenzD862y/LVjKVSfOouNrX2d79emwTnytaHt3xQ0HT9a8C6lLeQhprG3kubeUcMjKueD6HGCP8BVL4L/8ky0//rrN/wCjGqhJ8RNH8afDjxAsDfZtRTTZzLZyN8w+Q5Kn+Jff8wKv/Bf/AJJlp/8A11m/9GNXXVpV6OVzo1k041Fo/wDC9iU053XYufCb/kmGi/7kn/o167SuL+E3/JMNF/3JP/Rr12lfPmoUUUUAFcV8R1BtvDLEAlfEdgQcdP3mP5E12tcX8R/+PXw3/wBjHYf+jaAOrvdQstNgE99eW9rEW2iSeUIpPpknrwaof8JZ4b/6GDSv/A2P/GovFfhLSvGekppmrpK1skwmAik2HcAQOfoxrjP+FA+Bv+eF9/4FH/CgDuP+Es8N/wDQwaV/4Gx/40f8JZ4b/wChg0r/AMDY/wDGuH/4UD4G/wCeF9/4FH/Cj/hQPgb/AJ4X3/gUf8KAPS7a6t7y3S4tZ4p4HGUkicMrfQjg1LWdoOiWXhvRLXSNPV1tLZSsYdtxwSTyfqTWjQAUUUUAFFFFABRRRQAUUUUAFFFFABRRRQAUUUUAFFFFABRRRQAUUUUAFFFFABRRRQAUUUUAFFFFABRWffaxb6dfWttcK4Fwrt5oHyxhSoy3oMuOfzqPXLi7jht7XT5VivLqYJG7LuCgAsxI9NqkfiKlySv5G0KE5OPRS69NN38jQnnhtbeS4uJEihiUvJI5wqqBkkn0rCX+2PEChw8mj6a4yoUD7XMvbORiIH0wW56oeKq6rejUv+EdikTYJdWEV3bscgMkMr7T6gOiMPXANdXTTurmcouMnF7o5/8A4Q7Th863msrP2m/ta5Lfq5GPbGPakMGtaGDNFdza1ZjmSC4VBcIPWNkUB/8AdYZP97sehopkkNrdQX1pFdWsqywSqGR16EGpq5+w/wCJf4w1DT4v+Pa7t1vwnaOTcUfHs2Fb67j/ABV0FABRRRQAUUUUAFFFFABRRRQAUUUUAFFFFABRRRQAUUUUAFFFFABRRRQAUUUUAFFFFABRRRQAUUUUAFFFFABRRRQAUUUUAFFFFABRRRQAUVzuseMtN0u4+xQCTUNSPC2dou98/wC0Rwv48+1Zv9h+IvE/zeILz+zbBv8AmHWT/Mw9JJO/0HH0rJ1Ve0dWd1PAy5VUrPki++79Fu/XbzLup+NrK3uzp+lQS6vqXT7Pa8qh/wBt+ij88VTHhjWPETCXxTf+XankaXZMVj+jv1b/ADg1v29po3hfS28mO2sLOMZdiQoPuSeSfrzVjS9TtdY06K/snL28u7YxUjOGIzg+4pcnM7Tfy/rc1+sKjDnwsGltzvV38ukflr5kljYWmm2q21lbRW8C9EjUAf8A66xdS8c+HdMfypNRjnnzgQ2wMrE+ny8A/Ws7xYbrU/Emk+HFvJbWxvY5ZLkwcO4UZ257A10el6HpejQiLTrGC3AGCyINzfVup/Gjmk24w0SJ9lRpwjVxLcpT1SWml2rtu/VdF8zn/wDhJPEuqcaN4Ze3jPS41R/KA/7Zj5vyNA8MeIdT51rxRcRqesGmKIVHtv6kfUV2FFP2V/ibf9eRP1/k/gQjHztd/fK/4WOasfAPhuxfzf7OS5mJy0t2xlJPr83H6V0UUUcEYjijWNF6Ki4A/Cn1T1TUrfR9Nmv7rd5EOC5UZIBIGce2c1SjCC0VjCdaviZpTk5N7Xdy5RUVrdQXtrHc2syTQSLuSRDkMKlqzBpp2ZDd3UNjZzXdy4SCFDJIx7KBk1KrBlDKQVIyCO9cl8Q5nk0GDSYGxPqt1HarjqATlj9MDH40/wAC3039nXGh3z7r/SJPs7k/xx/8s2+hHH4Vl7X95yHd9Sf1P6ynrfby0V/v0OroornPGHiU6BpwjtE8/VLrKWsIGTnHLkeg61cpKK5mc1ChOvUVKmtWbl1ZWl9H5d3aw3Cf3ZYw4/I1z918PfDNy/mppwtZh0ktZGiI+gBx+lXvCd9JqXhPS7uVy8sluu9z1ZgMEn8Qa2anlhUSbRr7bEYSpKnCbTTa0bWxxv8AZXi3w/zpWpJrNmvS11A4lA9Fk7n68VPZ+PNONwtnrEE+jXp/5Z3q7Ub/AHX6Ee5xXV1XvbC01G2a3vbaK4hbqkqBh+tL2co/A/vNfrdKrpiYXfeOj/yf3X8yaORJY1kjdXRhkMpyDTiARgjINcjJ8PtOgkMujXt/pEpOf9FnOwn3U5z9OKl8IX2qS3us6dqd6L19PnSJJ/KEZYFc8gUKcrqMluTPC0nTlVoTuo7pqz1dvNbvuGoeBrGS6a/0eeXRtR6+dacI3+8nQj8qqf8ACSa94dOzxNpv2i0X/mJWC7lA9XTqPc9PTNdDf+IdL0vULeyv7tLea4UtEZOFbBxjd0B+taQIZcjBBH50uSN3yOz/AK6Gn1qryRWKhzxeze9vKW/5ryKmm6rYavai50+7iuYT/FG2cexHUH2NXK5fUvA2n3F0b/S5ZdI1HtcWZ2hv95OhHr0zVSLxPqfh2dbTxbAPJY7YtVt1Jif0DgfcP6fhzT9o4/Gvn0/4BP1OFbXCyu/5X8Xy6S+WvkdnRTIZoriFJoZEkicZV0YEMPUEU+tTgaadmFFFFAgooooAKKKKACiiigAooooAKKKKACiiigAooooAKKKKACiiigAooooAKKKKACiiigAooooAKKKKACiiigAooqC9vLfTrGe9u5BFbwIZJHP8KgZNNJt2QHGfFTxn/wAIl4XZLaTbqd7mK2x1QfxP+APHuRXyuTk5NdF428VXHjDxNcanLlYf9XbRH/lnGOg+vc+5Nc7X6vkeWLAYZRl8ctX/AJfL/M4as+aQUUUV7JkFdR4B8XzeDfE8N+NzWkn7q6iH8cZ6/iOo+nvXL0VlXowr05UqiunoxptO6Pt22uYby1iubeRZYJkDxup4ZSMgipa8O+CHjrH/ABSmoy9cvYu35tH/ADI/Eele41+RZlgJ4HESoz+T7ruehCSkrhRRRXAUFcZ8Q7vwWmkm38WvbvkEwxDmcH1THzD69PWuzrzzTvg94et9butV1N59VmlmaSOO6YlEBOQCM5cgcZY4PpXfgHh4T9pWnKPLty7v59CZ3tZHhiaZr+raZqEPhyz1i58NRy+cqSpuwRxnA4L887e3Wvdvh78RdD1/S7HSjP8AZNUghSFrac7TIVAGUPRunTr7V3sUUcESxRRrHGg2qiDAUegFcV4x+F2h+LC10q/2fqnUXcC/eP8Atr0b68H3r18Rm+GzFeyxMeRJ6SWrX+Jdb9bamapyhrE7ivIfgH8mi65FtxsvR/6Dj+lU7fxd4y+GVzHYeLrWTVdHLbIr+I7mA9mPU/7L4PocVZ+A0qSweIzHuMbXaMhPcENS+oVMNl2IbalGXJaSd07N/jrsw5lKaLnxS+G2l32lah4jsP8AQdQtoHnm8sYS4UKSwIHRiM8jr3zWr8F/+SZaf/11m/8ARjV0Hjr/AJEHxB/2Dp//AEA1z/wX/wCSZaf/ANdZv/RjVjLE1a2TuNSV+WaS9OVjslU07Fz4Tf8AJMNF/wByT/0a9dpXF/Cb/kmGi/7kn/o167SvANQooooAK4v4j/8AHr4b/wCxjsP/AEbXaVxfxH/49fDf/Yx2H/o2gDtKK5fx54O/4TfQI9L/ALSl0/ZcLP5sSbicKwxjI/vfpXnH/DO//U5X3/gP/wDZ0Ae30UUUAFFFFABRRRQAUUUUAFFFFABRRRQAUUUUAFFFFABRRRQAUUUUAFFFFABRXI/E7XdQ8NfDvVdX0uVYr238ry3ZAwG6VFPB46Ma8y0vUvjnrOlWupWT2T2t1EssTFbdSVIyODyKAPe6K8Q/4v7/ANOP/ktR/wAX9/6cf/JagD2+ivEP+L+/9OP/AJLUf8X9/wCnH/yWoA9voryD4XeMPGOq+OtZ8P8Aiq4heSwtyzRxxINr71H3lHPBr1+gArHvdVvrXWls4tPFzC1v5ylJgshIbDABsKcZXqw+9V3U78aZp8t41vNOsQBZIdu7GeT8xAwOp56Vh6nqN2xtL7+xL63FpMJXmllt9giIxJnbKSRtJIAByVFZzlbY7MLR5neSTTutXbX70+wTaxYzeIrN5y1ukNlc+el1GY9oLQgZ3cEHpkZBqO1S9Gprc6dZXE9nFE0dqLxvIWPcQWwTlyPlXGU4GcHHA17O0e8lTUb+MiT71vA3SAdjj++R1PbOB3J1KSg3qzSeJhTXJBX0s7u63e1rd7X+Wu5xupQ3g8QaDc3lpbW8k2qKP9HumlD7bW55IKLg4IGecgD0FdlXP+JP+Qr4X/7Cp/8ASW4roK0SsjinPnle1v68wor508Z6jfReM9WSO8uERblgFWVgB+te4+EHeTwfpDyMzO1pGSzHJJxXPRxCqTcbbHr5jk0sFhqddzvz9LbaXIf+ah/9wr/2rWJc/DL7TdTT/wDCceNIvNdn8uLVtqJk5wo2cAdhW3/zUP8A7hX/ALVrnrjx74phvpYI/hzqcsSSlFmW5UBwDgN93oetdJ4ov/CrP+p98c/+Dj/7Cui8M+GP+EajuU/tzW9V88qd2q3fnmPGfu8DGc8/QVvUUAFFFFABRRRQAUUUUAFFFFABRRRQAUUUUAFFFFABRRRQAUUUUAFFFFABRRRQAUUUUAFFFFABRRRQAUUUUAFFFFABRRRQBja74msNAEUdwJprqfPkWsEZeSU+w/xrE+w+KPFPOoznQtMb/l1tmzcSD/af+H6D6EVLN8nxctm/56aMyflKTWxrviXTfD0KteTEzScRW0Q3Syn0Vf69K52+a7m7JHrwi6Kpxw8OapJXvvbfZbK3d3fXQl0fQdL0C28nTrSOBT99+rP7sx5NY2peNI2vG0zw9atq+pDhhEf3MPu79PwH0yKqf2V4g8X/ALzWpX0nSW6adA372Uf9NH7fT+XWur03S7HSLNbTT7WO3hX+FB19yepPuaa5pK0FZf10IqeypSc8RL2lTtfT5y6+i+85VfB0+oB9R8VXv9o3SIWjtU+W2hOOy/xH3P45q38N/wDkn+lf7sn/AKMaukuv+POf/rm38q5v4b/8k/0r/dk/9GNSUFGqrdn+hVTE1K+Bm5vRTjZbJaT2XQh1f/kp/h3/AK9rj/0Guwrj9X/5Kf4d/wCva4/9BrsKunvL1/RGGN/h0P8AB/7dIKKK57XvF1l4av7eHVIZo7W4U7LpF3KGHVWA5HY8Z/SrlJRV5HLRoVK8+SkrvsdDWN4ug+0eD9Yjxk/Y5GA9wpI/lV7T9UsNVt/PsLuG5j/vRODj6+h+tSX0H2nT7m3xnzYmT8wRRK0ou3Uqk5Ua8XJWcWvwZ55otjqfh3QtP1vQFe7sbi2jlvdMLZO4qNzxH1znj/62O50bW7DX9PW90+YSRnhlPDI391h2NZPw7n8/wFpTZ5WNk/75dh/Sota8MXNvqDa74ZkS11PrNAeIrsejDs3v/wDrrCmnGClHVdv8v8j1MXKnXxFSjXfLNNpS72e0v/kvvvuorr/ibfFCzg6w6RZtO3p5snygf984NN8SZ8PeKtO8SJ8tpPiy1D0Cn7jn6Hv6YHen+BILydtY1rUbVra8v7sgxP1REG1Rz6cj8K6PWNMg1nSLrTrgfuriMoT/AHT2P1BwfwoUXODkt27/AORNSvGhiY0pawjFRdvPWX4tteaQmsataaHpU+o3r7YYlzx1Y9lHua5/wvo9zeXE3iXXI/8AiYXqbYoD0toD0Qe57/X61maFoOu6xeWP/CUQiO00dQkEO4EXMo6SN6gDH4/jXoNVG9R80lZLoZV3HBwdCnJSlLeS2t0Sfnu/ku5yPw2Yr4PjtGOWs7iaBvwcn+tddXDeHNTstAuPFcd/cx29vBqbTZc9pACAB1PToKd9v1/xl8uliTRtFbreyL+/nH/TNf4QfX/9VKnUUYKO77ehrjMJOtialV+7Bu/M9veV9O712Wp1sWo2c1/LYxXMb3UKhpI1OSgPTPp9KtVwfhPSLTQ/Het2NmH8pLWBiZGLMzHJJJ9Sa7ytKcnJXZw42hTo1FGm200nd6bpMK5Lwr/yNPiz/r7j/wDQK62uS8K/8jT4s/6+4/8A0ClP4o+v6MvC/wACv/hX/pUSp4lsLXU/iHoNpe26T28lrcBo3GQeKkPhvW/DZ8zwvf8An2g5OmXzFlA9I36r9Dx6mpNX/wCSn+Hf+va4/wDQa7CojTjKUn1v+iOqti6lGlRitYuOqeqfvS6fqtfM5nSvG1heXX9n6lFJpOpjg2138u7/AHG6MPT1ro5oYriF4Zo0kicYZHUEMPQg1U1XRtO1u1NtqVpHcR9t45X3B6g/SuZ/sfxJ4X+bQrv+1dPX/mH3r4kQekcn9D+tVecfi1X9dP8AL7jBU8NXd6T5Jdm9PlLp/wBvf+BCzeGNT8OTPeeEpx5BO6XSrhiYn9dhP3D+n4cVqaF4tsdamazdJLLU4+JbK5G2RT7f3h7im6N4y0zVrj7FJ5lhqSnDWd2uyTPtnhvw59qs674Z03xDCovIis8fMNzEdssR9Vb+nSlFaXpPTt/WxrVm3L2ePi1L+br8+kl57+b2NiiuKg1XXPC1/Z6drhGpWN3OttbahHgSB2+6si9/qP1rta0hNSOHEYaVFp3TT2a2f6r0eoUUUVZzhRRRQAUUUUAFFFFABRRRQAUUUUAFFFFABRRRQAUUUUAFFFFABRRRQAUUUUAFFFFABRRRQAUUUUAFeEfHDxv50o8KWEv7uMh75lPVuqx/hwT749K9U8ceKYfCHha61N9pnx5dtGf45T0/Ack+wNfItzczXl1Lc3EjSTTOXkdjksxOSTX1/CuV+2q/W6i92O3r3+X5+hz152XKiKiiiv0I5AooooAKKKKAJLe4mtbmK4t5GjmicOjocFWByCD619Z/D3xhH4z8LxXrbVvYT5V3GOzgfeA9COR+I7V8kV3Xwq8X/wDCK+Lo1uJNunX2ILnJ4X+6/wCBP5E14HEOWLG4Vyivfhqv1X9dTWlPlkfVFFFFflp3BRRRQBBd3ltYWsl1eXEVvbxjLyyuFVR7k15frfxi+1Xh0nwVpk2r37cCYxt5Y9wvVh7nA+td94q8PQ+KvDd3o087wR3AX94iglSrBhwfcCvJrLR/HnwnaVtNsrXW9HZt0ghhxJ9Tj5wf++gK93KcPhKkJSqWlVW0ZPlT+fV+V0ZVHJPTY0bD4Wa74pvE1Tx/rE0p+8tjA4wnsSPlX6KPxqbXPhHcaRef2z4Bv5dOvYx/x6tKSr+wY56+jZB9q3vDHxc8NeIisE050y+PBguyApP+y/Q/jg+1b3ifxlonhKy+0ardqrMMxQJ80sv+6vp7nA962qY3NqeIVJxt0UOX3Wu1tmvP8RKNNq55dffFO4k8M614b8XabLp2svYyxJIIyElYoQMj+HPqMqfauw+C/wDyTLT/APrrN/6MavN/FF34o+J+l3WrjS4dP8P6bDJcRyTIN8m1ScByMknH8OF9ckV6R8F/+SZaf/11m/8ARjV2ZpQpUstfLFRk5rmindJ2f3emtiYNuZc+E3/JMNF/3JP/AEa9dpXF/Cb/AJJhov8AuSf+jXrtK+QOgKKKKACuL+I//Hr4b/7GOw/9G12lcX8R/wDj18N/9jHYf+jaAO0oqjqet6ToqRvqup2VgshIRrq4WIMR1A3EZrN/4Tvwf/0Neh/+DGH/AOKoA6Ciuf8A+E78H/8AQ16H/wCDGH/4qj/hO/B//Q16H/4MYf8A4qgDoKKjgnhureK4t5Y5oJUDxyRsGV1IyCCOCCO9SUAFFFFABRRRQAUUUUAFFFFABRRRQAUUUUAFFFFABRRRQAVXtr+zvS4tbuCcxnD+VIG2n3x0ryv43eIdRWPR/B+jTmO+1uYJIUOD5ZIULnsGY8+ykd647xX4Jn+DE2ieK/Dt/dTpHKsF+kpAEhIyRgDhGAYYOcHHOaAPTfjb/wAkh13/ALd//R8dbHw4/wCSa+HP+wfD/wCgisD4wXcN/wDBPVby3bfBcRWssbeqtNEQfyNbHgW8t9O+E+h3t3KsVtb6XHLLI3RVVMk/lQBi/D/4rHxx4o1HRpNJ/s97SEyKDP5jNtcK2flGMEivSa+TvD2peIrbxzrHjrwl4durvTTPOxV4mK7HJYg7e44OBnHFfQ3gXx7p3jjw22rQL9leAlLqCRgfJYDPXuuOQf8ACgDprq5hsrSa6uHCQwxtJI56KoGSfyFcf8P/AIk6d8QYrv7FY3dtJabfOEwBX5s4wwPPQ9hXmfiz4k+JfiBp+saN4M8Oz3GkbTDNerGzSOuedoGAu4DGOSQe3be/Z3n0xfCN/Ywbl1WK7L3sci4IBGEx7YUj2OfbIBF4C/5OC8b/APXJv/Q469orxfwF/wAnBeN/+uTf+hx17RQBQvtXsrGZbed5GnkUssMMLyuy9M7VBOPfpXPwtcTX1npH2O4h01pxPF9oCq3loCxj2gk7Q/l4yBwcduek1C0guIPMlkMDQ5dLhSA0RxycnjHqDwR1rHgubifVtGubqMKXS5gVgCokztZWCnlciMnB6VjO99T0cM4qm3Fa2d79Gk2mv6Z0dFFFbHnHP+JP+Qr4X/7Cp/8ASW4roK5/xJ/yFfC//YVP/pLcV0FAHzX43/5HbWP+vlq948G/8iXo3/XpH/KvB/G//I7ax/18tXvHg3/kS9G/69I/5V5mD/jT/rqfccR/8i3D/L/0kj/5qH/3Cv8A2rXQVz//ADUP/uFf+1a5hte+KoYhfBmlFc8H+0V/xr0z4c9Horzf+3/it/0Jelf+DFf8a6vwteeI72xmfxLpVtp1ysuI44JxKGTA5JB4Oc0AbtFFFABRRRQAUVzHjfx3pHgPSkvdTMjyTMUgt4gC8pHXGeABxkn1HqK5bwl8bdI8Sa7Fo15p11pN3cEC389gySE9BnAwT24wfXpkA9QooooAKKKKACiiigAooooAKKKKACiiigAooooAKKKKACiiigAooooAKKKKACiiigAooooAKKKKAOc17wjHrmpwaguqX9hcQxGJXtJNhKk569ak0Pwjp2iTvd7pr3UH+/eXb+ZKfYE9PwrfoqPZQ5ua2p1PHYj2Xseb3dreXb0CiiirOUhuv+POf/rm38q5v4b/APJP9K/3ZP8A0Y1dJdf8ec//AFzb+Vc38N/+Sf6V/uyf+jGrJ/xV6P8AQ74f7hP/ABx/KZDq/wDyU/w7/wBe1x/6DXYVx+r/APJT/Dv/AF7XH/oNdhRT3l6/ogxv8Oh/g/8AbpBWH4t0M6/oE1rGQt1GRNbP/dlXkfn0/GtyitJRUlZnJRqyo1I1Ibp3PP8AR/D+j+KNIg1iyEuj6sMx3Eli3lFJV4YMvTrzjGcGr3n+M/D4/wBIgh8QWa/8tIf3VwB7r0b8OaY2PCvj0Pyuma8cH0juh/8AFA/iT7V2jMqKWZgqqMkk4AFc9OCa7Ndj1sXipRkm0p05K6Utbd0nurO6387HH/DR2PheWFoZITBeSp5cq7WUEhgCOx+atbWvFmj6Ewiu7nfdN9y2gXfK3/AR0/HFYtxrepeLLuTT/DMpttPjbbc6sVzk91i9T7//AFidvQ/C2leH0LWkG+5b/WXUx3yyE9SW/oOKcHLlUYbLr/kTio0vbSr4lNSlryLdX/mfT0s36GT/AG94t1PnSvDcdnCfuzapNtJ+sa/MKUaf47mIMuu6XbeqwWpcD/vquvoq/ZX3k/y/I5vryjpTpRXy5v8A0q5yB0/x5ASYtb0q6weFntSgP/fNJ/wkHivTOdW8NLdQj70+ly7z+EbfMfzrsKKPZNbSf5/mH15S0qUov5cv/pNjg9HsvCHiXxPda0sn2jUHKk2VyNhhKqFz5Z6njryB9a7ysTXPCul6+A9zCYrtOY7uA7JUI6EMP65rGtdc1HwteR6b4nk8+ykbba6sFwD6LL/dPv8A/XNTF+z+Jb9f8zerH66k6Mm3FW5Xq0l/K9n6WT9SfS/+Sm69/wBelv8A1rra4q90bxN/wlt9qmiz6dDb3cMSGW43O2FH8IHHfvU3/CI6zenOreLtQkB6x2SLbj6ZGcilCUo3Sj1Y8RSo1XCcqqXuxVtW9IpPZW+9nWPNHG6I8iKznCgsAWPtXK+Ff+Rp8Wf9fcf/AKBWL4V8PWCfELUrqzWV7fS4xbiWaQuzzsPnOT6DK1ojTPFel+INYu9Kg0uW3v5lkH2mRwwwuOwpc8pWk1s3tqafVqVH2lCNTWUIv3vd1bTtu+hNq/8AyU/w7/17XH/oNdhXGWmleJrzxfp2r6xFp0UNpFLHi1kYk7h6EetdnWlK/vO27/RHJj+VKlBST5Y2dnfXmk/1CiiitTzzM1nw9pevweVqVok237knR0+jDkVzv2PxV4V5sZjr2mL/AMu9w2LmMf7Lfxfj9AK7Wis5U03daM66ONqU4+zl70Oz1Xy6r1TR5trPifTvEd94bt7ZpI7qLV4XmtZ0KSR4z1H+Fek1Qu9E02+vre9uLON7q2cPFNjDqR7jqPY8VfpU4STbl1LxeIo1IU4UU0o3313d9wooorU4QooooAKKKKACiiigAooooAKKKKACiiigAooooAKKKKACiiigAooooAKKKKACiiigAooooAKKK57xv4gHhnwdqOqBsTRxbIOn+sb5V474Jz9Aa0o0pVakacN27L5ibsrnhHxp8Uf254vOm28m6z0wGIY6GU/fP4YC/wDAa81pzu0js7sWZjliTkk02v2PB4WGFw8aENor/h38zz5S5ncKKKK6iQooooAKKKKACiiigD6j+EXiw+JvCCQXD7r7TtsEuTyy4+Rj9QCPqprv6+W/hD4k/sDxzbxSvttNQH2aXJ4DE/If++sDPYE19SV+VcQ4FYTGy5V7stV+v4ndSlzRCqK6zpraw+kC+g/tFIxI1tvG/ae+P89vUVerz7xv8LbPxJdNrGlXLaZrqkMtwjELIw6bscg8feHPsa83CU6FSpy15OKeztfXz8vQuTaWh6DUVxcQWlvJcXM0cMMa7nkkYKqj1JPSvFbP4wax4Ta70TxfpputStBtjmgkUeYe2/tgj+Ic+ozUlv4X8ZfFG4jvvFVzJpOibt0VjGNrMOxCnv8A7TZPoMV6X9iTpPnxU1Gn/Ne/N/hW7I9on8O5j/EDWtD8c6m2neFfDo1DUgcyamiFMAdTxjcP9p+PT1qx8GvA2jeItPm13V0a8ktrk28VvKcxgKisCR/F97GDxx0r2DTfDeleG9CmsdHso7eMxtuK8tIcdWY8k/WuC+AH/Il6h/2EW/8ARcdek8yvltWGFvGMHFJt3k73v6bbIjk99OR2/jdVT4fa+iKFVdOmAAGABsNYHwX/AOSZaf8A9dZv/RjVofEzW9O0nwNqsN7dJFNeWssFvGTlpHZSBgenPJ6Cs/4L/wDJMtP/AOus3/oxq8uMZLJ5Sa0dRf8ApLNP+XnyLnwm/wCSYaL/ALkn/o167SuL+E3/ACTDRf8Ack/9GvXaV4poFFFFABXF/Ef/AI9fDf8A2Mdh/wCja7SuL+I//Hr4b/7GOw/9G0AafirwVofjSC2h1u2edLZi8YSVkwSMH7pGelcx/wAKK8A/9Auf/wAC5P8A4qvSKKAPN/8AhRXgH/oFz/8AgXJ/8VR/worwD/0C5/8AwLk/+Kr0iigCtp1hb6Xplrp9ohS2tYUgiUkkhFAUDJ68AVZoooAKKKKACiiigAooooAKKKKACiiigAooooAKKKKACiiigDxTXALz9qXQYpQNsFllQ3ciOZhj8T+ldf8AGa3S4+E+uBwMokUikjoRKh/+t+NcZ8SpP+EX+NvhHxTMQtlMn2aRz0TBZXJ/4DKD+Brd+PmtRaf8OJNPyDPqc8cKLnnarB2Ye3ygf8CFAHnWqXXjqf4Bx/aYNE/4RoW0CCRTJ9q2LMgTqdudwXPHSvVdH0ebxB8BbLSbdwk93oqxxsxwNxTjJ9M9axfHOkyaH+zY+mTjE1taWaSjHR/OiLD8812nw4/5Jr4c/wCwfD/6CKAPHPBvxch+HXhVvC2u6DfpqmnvII0UKocsxf58kFeW6gNkYNdL8H/B+pjwb4kudShaxfxDuEURBUom1wG29gS5x7Ae1ewyWtvNKkssETyR/cdkBK/Q9qloA+cfA/xEHwksNQ8K+J9EvVuorh5omgVf3mQBzuI+X5eGGcg9OK6n4KaVqd3rPiPxpfWbWUGsSlraE5G4M5csPUcgA9+a9gmtbe4KmeCKUocrvQNtPtmpaAPF/AX/ACcF43/65N/6HHXtFeL+Av8Ak4Lxv/1yb/0OOvQPiNqd7o3w91nUdOnMF3BCGilUAlTuA78d6ANLV7DUb6eD7PcWq20fzPDPEzB3zwThhkD09efSs+X+1r+4uraRrOSew8q4hkhRkHm8nYcseq8E9g9dNXPWNl4ghFx8+mwNPO8zynfOWycLx8mMKFXqfu1lOOvqd+HrPkabSttf1+99n6m1Z3cV9aR3EWdrjlWGGUjgqR2IOQR7VPXO6Wl/Pp8ep20kP2yRmFxEwKxTlWKg8Z2NgDkZ9weMWl8RWsaj7dFcWZP8UkZaM+4kXK4/EH2qlNW1MqmGlztU9bPbr/wfX8tiv4k/5Cvhf/sKn/0luK6CuU1bVLHUtV8N/YrqKfy9V+fy2ztza3GP5Gurqk09Uc8oyg+WSsz5r8b/API7ax/18tXvHg3/AJEvRv8Ar0j/AJV4P43/AOR21j/r5avePBv/ACJejf8AXpH/ACrzcH/Gn/XU+24j/wCRbh/l/wCkkf8AzUP/ALhX/tWugrn/APmof/cK/wDatc9cXHxbF9KLaz8JG080+WXM+/ZnjOGxnFemfDnoNFFFABWd4gu5rDw3ql5bsFnt7SWWNiM4ZUJHH1FaDMFUseABk15d4h+MfgK+8NaraW2vb557OaKNPsc43MyEAZKYHJ70AUPCfhDxF4n8K6drc3xB1+CW9i81oo5PlUkngc9K2f8AhWWu/wDRSPEf/fwf41h+APix4I0TwHo2m6jrfk3ltbhJY/sszbTk8ZVCD+BrpP8Ahdvw8/6GH/ySuP8A43QB5v8AEbwZrXhPUdB8UXOo6j4osdPuQ9wl58xiVWVvfCtggk8AgZ61DrfiQfGTx34Zh8N6TdwLp0olubyZQGjUsrHJUkADacZPJPQV6d/wu34ef9DD/wCSVx/8brr9CvtL1TR4NQ0YxtYXIMkbpEYw3PJ2kA9R3FAGjRRRQAUUUUAFFFFABRRRQAUUUUAFFFFABRRRQAUUUUAFFFFABRRRQAUUUUAFFFFABRRRQAUUUUAFFFFABRRRQBDdf8ec/wD1zb+Vc38N/wDkn+lf7sn/AKMaukuv+POf/rm38q5v4b/8k/0r/dk/9GNWT/ir0f6HfD/cJ/44/lMh1f8A5Kf4d/69rj/0GtfxL4fj8RaW1t9oltrhfmhniYgo3vjqD3FZGr/8lP8ADv8A17XH/oNdhShFS50+/wCiNMRVnRWHqQdmo/8At0jyvw7oGnXF4+ia5LqNrrUIztF64S5T+/H6/T/6+On/AOFd6P8A8/Wqf+Br1p+JPDdv4hs0Vna3vIDvtbuPh4X9R7eoqh4b8SXEt4+g68i2+tQDII4S6T++n9R/9cDONOEHyyXo/wCup2VcbicRB16E2mvijfbzX938vQgk+G2hy7fMm1F9rBl3XbHBHQj3qDWJ7jxbq8nhqwldNNtSBql2pwW/6YqfU9/8g7nizWm0Pw/Ncwruu5SILVAPvStwv5dfwp/hjRE8P6FBZZ3zn95cSE5MkrfeYnv6fQCqcI83JFWXX/IwjiqypLE1pOUk7Qv0fWXy0t5+hpWtrBY2sVraxJFBEu1EQYCipqKK6DyG23dhRRRQIKKKKACoLyzt9Qs5bS7hWaCVSrow4Iqeihq44ycXdbnF6FdXPhbWI/DGpSPLZTZ/su7fuP8Ankx9R2//AFCul1vU49G0O81GTG23iLgH+Juw/E4H41U8VaGNe0Ka2QlLqP8AfWsgOCkq8qQe3p+Nc9LDd/ETwPZpHdpZTCUC8V4t2ZE4K4z0zhsfSue8oJwWvb+vI9dRo4qUMTUfKrpT/O+n8yT+a8zY8D6XJpnha2+0ZN3dE3Vwx6l3559wMD8K6OuM/sHxv/0OUX/gui/wrA1G68aW+uwaLp/ihL/UH+aVEsYlWBP7ztg4+n+IylV9nFLlf4f5lSwP1ytKarwbd2/jsl/4BZJHqVFVrCC4trGKK7u2u7hV/eTsipvP0UAAVZrpR40kk2k7hRRRQIKKKKACiiigAooooAKKKKACiiigAooooAKKKKACiiigAooooAKKKKACiiigAooooAKKKKACiiigAooooAKKKKACvCf2gNeZrnTfD8ZOxF+1zehJyqD6gBv++hXu1fJ3xTvmv/iTrLk5EUogUZ6BFC/zBr6XhXDqrj+d/YTfz2/Uxru0TjqKKK/TDiCiiigAooooAKKKKACiiigBVYowZSQwOQR2r7J8K6sNd8KaXqe8M9xbI0hHTfjDD/voGvjWvpH4E6sb3wTNYO2XsLllUY6I/wAw/wDHt9fJ8XYfnwkay3i/wf8AwbHRh3aVj1GuC+II8c3t1Z6T4VWKC0ukP2i+37XiIPIJ/hGCOQCx5xjFd7RXwWGr/V6qqcqlbo9V/SOqSurHzd40+Htn4Sk8NWv2qW91LUrtvtE78A4KDCj0y/U5Jr6Rrzjx74X1nX/HPhO8s7PzdP0+4WS5l81F2DzEJ4JBPC9ga9Hr080xksTh6DnPmlaTfleWnpoloRCPK3YZN/qJP90/yr5t8AfENfCHhC80+ytHvdZvLzNtAFJUZRQCccnnoo5OO1fSboskbRtnawIODjg1yPhH4a6B4PuZruziae7dm2Tz/M0SE8KvpxwT1P6VOW4zC0MPVp4iLlzOLS72vu+2oTjJtNHnNz8OtVvvDmt+LvG13JPqgsZpYLXdxCQhK7scDHZRwO+eldt8F/8AkmWn/wDXWb/0Y1dB46/5EHxB/wBg6f8A9ANc/wDBf/kmWn/9dZv/AEY1dWJxtXF5ZKdTpNJJaJLleiRKioz07Fz4Tf8AJMNF/wByT/0a9dpXF/Cb/kmGi/7kn/o167SvnDYKK828afFyDwd4hfSJNHkumWNZPMWcIPm7Y2mq/hT4zW/ijxNZ6KmiS27XJYCVrgMFwpbptHpXprJsc6H1hU/cte91tv3uR7SN7XPUa4v4j/8AHr4b/wCxjsP/AEbXaVxfxH/49fDf/Yx2H/o2vMLN3xF4n0fwnpq6hrd59ltXlESyeU75cgkDCgnoDXLf8Lt+Hn/Qw/8Aklcf/G66/WtB0rxFZLZ6vYxXlssgkEco4DAEA/kT+dYH/Cq/Av8A0LNj/wB8n/GgDsKKKKACiiigAooooAKKKKACiiigAooooAKKKKACiiigAooooAKKKKAOa8ceC9P8deHn0q+ZomDCSC4QZaJxxnHcYJBHfP0NeR/DT4fz+IvEE+peI9ZuNRh8N376fbW0hLKzREEHJJwnT5e+OeOD9A15v8I/+Z0/7GW7/wDZaALHxt/5JDrv/bv/AOj462Phx/yTXw5/2D4f/QRWP8bf+SQ67/27/wDo+Otj4cf8k18Of9g+H/0EUAdRRRRQAUUUUAfO+m+Jbjw38ePFslrot7q81xujEFmMuAChLfTj9a1fiR8R9Qu/Amo2F94L1nTI7xRCtzdKAitkEDp/smsTTvEGl+Gv2jfEGoaxeLa2v71PMZSRuIXA4BPatL40+P8Awt4m8DR2GjavFd3QvI5DGsbg7QrZPIA7igD3yimRSxzRJLE6yRuoZHQ5DA9CD3FQ3uo2WmQrNf3lvaRM4QPPKqKWPQZJ6n0oAyNP0O7NmLXUp1+yo7kW9uTiQFyfnbgkc/dGB67qj0y7Nho/2G2jVrpbu4t7eLoABIxBPoqqQT+Q5IrpKoWmk21lf3d7HvM10+5ixyE4GQvoCRk+p+gxnyWtynb9aU1L2ve6XS+v+evXoc3evdRazoGn3szTzQasHWdlA8yN7W5wTjgEEMMegB712dYWtRG81nQ0tikklnfC4uVDjdHGYJ0ViM5wWOB+Poa3atKysctSfPLmtY+a/G//ACO2sf8AXy1e8eDf+RL0b/r0j/lXg/jf/kdtY/6+Wr3jwb/yJejf9ekf8q83B/xp/wBdT7XiP/kW4f5f+kkf/NQ/+4V/7VroK5zUZBpfiyHVrsFNPks/srXH8MT+ZuG/+6p/vdM9SMjPNt4q+JwY7fhxAVzwf7Yh5/WvTPhz0YkKpZiAAMkntXKa18TPBugblvtftDKvWK3bznB9CEzg/XFecePNO+Ivj3SobG68DPaCFzIjQazb4YkY+YHqPxFVvBPh34h+DLL7Q3gfQbtomxtLwpeMBzkSKSMfXJyOnqAdk3xN1XWkZfDPgfWL2Fhj7VebbWLHcqWzu/MVJ8FrS2l+EmhvJbxOx8/LMgJP7+Smp8YNHhJs/Emm6p4dvHUgLfWzeWx/2XA5HuQBVj4Jf8kh0L/t4/8AR8lAHcfYLP8A59IP+/Yo+wWf/PpB/wB+xViigDE8SWNovhfVyLWAEWUxBEY/uGsb4S/8kr8P/wDXuf8A0Nq6DxL/AMirq/8A15Tf+gGuf+Ev/JK/D/8A17n/ANDagDtKKKKACiiigAooooAKKKKACiiigAooooAKKKKACiiigAooooAKKKKACiiigAooooAKKKKACiiigAooooAKKKKAIbr/AI85/wDrm38q5v4b/wDJP9K/3ZP/AEY1dJdf8ec//XNv5Vzfw3/5J/pX+7J/6Masn/FXo/0O+H+4T/xx/KZDq/8AyU/w7/17XH/oNdVdXdtZQma7uIoIh1eVwoH4muV1f/kp/h3/AK9rj/0Gq/irwJ/aOpLrWneXNexnc1pekyQTD0wfu/y+nWoUpR5nFX1/RHU6VGq6Ea0+Vcm9v70tPL1Lk/xA0t5mt9It7zWLgfw2UJKj6seMe4zWTqmieKPGL20l3a2OiJbyCSGUOZblD7FSBj247Vu+GvEun3xOltaf2VqUAw+nuoXHunQMPpXS0KPtY+9K68tP+CTOv9QqWpUuWS6yfM/VbRs/R+pxN/HLf+PPD+k3E32gadbNfTvt2h3+4jEDoQefxrtq5DRx53xN8SSnk29vbQr7Bl3V19XS6vz/AC0MMwdnTp9or/yb3v1CiiitTzwooooAKKKKACiiigArj9B/4lfj/X9JA2w3aJqMK9gT8sh/FsflXYVyGpfuPijoko4NxYzwt7hfmH61lV05Zef56HfgfeVWm+sX/wCS+9+hL4j8R3K3q6BoCrPrMwyznlLVP77+/oP/AKwOj4c8OW3h2yaONmnupjvubqTl5n7kn09BXOXGn3ngXVLvWNPhe+0i7fzL2LG6eE/31Y8svJ4P/wBeuy0/UbTVbGK9sZ0mt5BlXU/ofQ+1TDWbc9/08jfFfu8PGOH/AIb3fVy7S7W6L56lqiiitzyQooooAKKKKACiiigAooooAKKKKACiiigAooooAKKKKACiiigAooooAKKKKACiiigAooooAKKKKACiiigAooooAKKKKACvjrxqSfHniEk/8xK4H/kRq+xa+OvGysvjzxCGBB/tK4PPvIxFfY8Hfx6vovzOfEbIwqKKK/QDkCiiigAooooAKKKKACiiigAr3r9noj+zddGeRNCcfg1eC17t+zz/AMeniD/rpB/J68Hib/kWVPl/6UjWj8aPbKKKK/LDuCiiigAoorL8R6VLrnh+90yC+lspLmMoJ4uq/wD1j0PQ4J5qoKMpJSdl37AzyD4meOrzxK994b8L7pbK0hebUbqM8MiDLKD/AHRjGf4jwOOvZ/Bf/kmWn/8AXWb/ANGNUT+DLDwV8JtfsrXElzJp0zXNyRhpW8s/ko7D+pNS/Bf/AJJlp/8A11m/9GNX0uMq4eWVunhl7kZpX6y0d2/Xp5GMU+e77Fz4Tf8AJMNF/wByT/0a9dpXF/Cb/kmGi/7kn/o167SvmDY+ZPjf/wAlHm/69ov5Gs34Sf8AJUNF/wB6X/0U9aXxv/5KPN/17RfyNZvwk/5Khov+9L/6Kev1Kl/yI/8AuG//AEk4n/F+Z9W1xfxH/wCPXw3/ANjHYf8Ao2u0ri/iP/x6+G/+xjsP/Rtflp2naUVBc3tpZKrXd1DAGOFMsgXP0zVb+3tH/wCgrY/+BCf40AaFFZ/9vaP/ANBWx/8AAhP8aP7e0f8A6Ctj/wCBCf40AaFFNjkSWNZI3V0cBlZTkEHoQadQAUUUUAFFFFABRRRQAUUUUAFFFFABRRRQAUUUUAFFFFAHlHxY8Ya3Dq2l+CvCrmLWdUAZ51ODFGSQMN2ztYk9QF964zVfDPjT4NQR+JrDxC2q2b3AbUbdw6ozvwWYFjuyeN/DZIrZ8d3MfhT9oDw34j1LK6ZPb+SZiPlRtrxt9Au9WPsa3/jb4o0m2+G13YC7gmutTEa20aOGLKHVi/H8IA6+pFAEvxV1S31v4D6hqloSbe7htZkz1AaaI4PvXS/Dj/kmvhz/ALB8P/oIrxnxH4W8a6N8EC2o+JVOkx29uz6Q1igdA0qEIZPvZViD+GK9m+HH/JNfDn/YPh/9BFAHUUUUUAFFZPiHxLpHhTTRqOt3f2W0MgiEnlu/zEEgYUE9jVjR9YsNf0m31TTJ/PsrgFopNjLuAJB4YAjkHqKAPH/Bdna3vx/8bJdW0M6rGxCyoGAO9Oea634qaRplv8MNelh060jkW3BV0gUEfMvQgVzHgL/k4Lxv/wBcm/8AQ469N8YaA3ijwlqOiJcC3a7jCCVl3BeQemRnpQBP4a/5FXSP+vKH/wBAFcX8a/8AkS7L/sK238zUVt4M+JVnaw20HxFgSGFFjjX+x4ThQMAZIz0qtqvw48c+IIYLXWvHcF5ZxXCTmL+y448spyOVwaAPVqztZ1NtNtolgjE17dSiC1iJwHkILcnsoVWYn0U4ycCtGufP/Ex8dAdYdJtM+xmmP81RD+EtAGjpWmLplsytIZ7mZ/NubhhgyyEcnHYYAAHYADtVXxD4p0rwzbLLqM5Dv/q4Yxud/oP6nAq3rOqQ6Lo13qU/MdvGXxn7x6AficD8a+aNX1a81vUpr++k3zSnJ9FHYAdgK5MVifYqy3Z9BkWS/wBozc6jtCP4vt/mS6/qMWr+IL7UIkdI7iUyKrdQD616n4J+I+jLplho99vs5YYlhWZyDG2MDk/w59xj3rxmivKpV505uS6n32NynD4yhGhUulHa3TSx9YsEkjKsFdGGCCMgg1haazaJqa6HKSbOZWfTnJ+6F5aE/wC6DlfVcj+Ak8Z8JfFM92kug3kpkMKeZbM3UIOCmfbII9s+1dP8SLJ7vwNqM0M1xBcWKfbIp7aQpLGU5Yow6EpvX/gVe5SqqrBSR+XZhgamBxEqE+nXuu51dFeY/CWe7/tHxZYz63f6tb2d7HHbT3tw0rFCpOQT68dK9OrQ4ivfWkF9ZS21xBFPG6kGOVAyn6g8V5H4Ph+KHhDwtZ6Fb+E9NuIrXftlkv1DNudn6A/7WK9kooA8ItfjP47v0kex8AyXkccjRNJbRTSpuXgjcoIzU/8Awtn4kf8ARNL7/wABLj/4muo+Cn/Il3v/AGFbn+Yr0igDwTVfil8QrrSL23uPh1ewwywOkkptbgBFKkFuVxwOa9G+EhJ+FXh/Ix+4b/0Nq6HxL/yKur/9eU3/AKAa5/4S/wDJK/D/AP17n/0NqAO0ooooAKKKKACiiigAooooAKKKKACiiigAooooAKKKKACiiigAooooAKKKKACiiigAooooAKKKKACiiigAooooAhuv+POf/rm38q5v4b/8k/0r/dk/9GNXSXX/AB5z/wDXNv5Vzfw3/wCSf6V/uyf+jGrJ/wAVej/Q74f7hP8Axx/KZDq//JT/AA7/ANe1x/6DXYVx+r/8lP8ADv8A17XH/oNdDq+s6foVi15qNysMQ4GeSx9FHUmlBpObff8ARFYqEqkaEIK7cf8A26RW17w1p3iGBRdIyXEXMN1EdssR9Q39K57wt4m1B9dn8P3Lrq6W/A1O1X5QPSTtn6E/jyaPI13xxzc+do2gMeIQcXF0v+0f4VPp/PrXXabpllpFklnYWyQQJ0RB+pPc+5qUnOfPHRfn/Xc2nOOHw7w9Z88ui6Qfr3/urTvroc3o58n4meJYjwbi3tplHqFXb/M119cfqx/sv4j6NqB+WHULd7CRuwYHen4k8V2FXS0uuzf46nPj/e9nUXWMf/JVy/oFFFFanAFFFFABRRRQAUUUUAFchqWJvijocY5NvZTzN7BvlFdfXmGqaHceNNf8SXNncyQvYpHZ2rq5VZGXLOjY7Z4/EGsK7dkkru/5anqZVCEpzlUlyxUWr9ub3f1O/v8AXNJ0wH7dqNrbkfwySqGP4dTXm8uu2Wm6/wDbfBAub5Z5P9N06G2cwv8A7SnHyt9Bj+R3/BWk+F77TfNi0O3iv7dvKu4Z1MjxSjr9/Jwe3/1q7dESNAkaKijgKowBU8s6qTul/XyNlVoYCpKnyyk9mnZJ+qXNfumn5pkVncm7s4rgwSwGRdximXa6exHrU9FFdKPGk03dBRRRQIKKKKACiiigAooooAKKKKACiiigAooooAKKKKACiiigAooooAKKKKACiiigAooooAKKKKACiiigAooooAKKKKACvlz4y6cbD4k30gXbHdRxzp75UKT/AN9K1fUdecfGHwb/AMJJ4aOo2kWdR05TIoUcyRfxL+HUfQjvXu8O42OExyc9pLl+/b8TKtHmjofMlFFFfqhwhRRRQAUUUUAFFFFABRRRQAV9NfBLRn0zwEt1Km2S/nacZGDsGFX+RP4188+HNFm8ReIrHSYM77mUIWA+6v8AE34DJ/Cvsi0tYbGzgtLdBHBBGscaD+FVGAPyFfHcX4xRowwy3lq/Rf5v8jpw8deYmooor8/OoKKKKACiiigCC9s7fULGeyu4xLbzxmOVCSAykYI49q4e/uG0qe38C+BYobW8ZTNcTkGSPToWOS5BPLsT8qn6nitvxh4jn0OztrXTbb7XreoyGDT7c/dL4yXc9kUcmpfCfhmPw1pjxvO13qN0/n3164+a4lPU+wHQDsKv2k+XkvpvbpcLdS34c0K28NeH7PR7R5JIbVNqvKQWYkkknHqSa1KK5vxT460HwfDnVLv/AEhl3JaxDdK/4dh7nAp0aNStNQpRbb6ITaSuzwj43/8AJR5v+vaL+RrN+En/ACVDRf8Ael/9FPVPx74qt/GPieXVobOW3Ro1jVXkBJC9+BxVDwn4g/4RbxLZaytr9pa1Zj5Rk2BsqV64OODX6rSw1VZV9Xa9/ktbztY4XJe0v5n2RWT4j8PWnibSWsLt5osOs0M8DlJIZVOVdT6g81y/hX4u+G/E0yWsjvp165AWG6ICuT2V+h+hwT6V31fl2JwtbDT5K0XF+Z3KSkro8j1jQ08SX+m+E/iI0xnjZ20zVbNhHHfcDKuCDslwM7eh5x7yf8M8+Cv+euq/+BC//EV6B4m8O2vijRJdOumaNiRJBPHw8Eq8pIp7EH+o71m+DPEF5qMd3o2tosWv6Uyx3YX7sykfJMn+y4GfY5HFc4zkf+GefBX/AD11X/wIX/4ij/hnnwV/z11X/wACF/8AiK9YooAqaXp0GkaRZaZbFzb2cCW8Rc5baihRk+uBVuiigAooooAKKKKACiiigAooooAKKKKACiiigAooooAKKKKAMbxP4V0jxfpDabrFsJoSdyMDh42/vK3Y/wCTXF+HfgV4S8P6tHqJN5qEkT7oY7x1aND2JVVGSPfj2r02igDz/wCNv/JIdd/7d/8A0fHWx8OP+Sa+HP8AsHw/+gisf42/8kh13/t3/wDR8dbHw4/5Jr4c/wCwfD/6CKAOoooooA8h/aJu7ePwBbWrzxi4lvkdIiw3MoVskDrgZHPuK0/gn4h0m/8Ah/puk219E+oWUTC4tuQ6ZdiDg9RyORkc1xOqW+l6v+0jeWnjFo/sEVuosorl8ROdilV54wSXOO7cc9Kj8QWWi6F8d/C0fgzyYp5JY0vrezb92qlsNkDgEpuJHsDjmgA0vxho3g346eMbzW7h4IJgYkZYmfLbkPRR6A13v/C9fAP/AEFJ/wDwEk/+Jrn/AAF/ycF43/65N/6HHXtFAHm//C9fAP8A0FJ//AST/wCJo/4Xr4B/6Ck//gJJ/wDE16RRQB5v/wAL18A/9BSf/wABJP8A4mtDwD4o0nxTq/iW80edprZ7iCTc0ZQ5MKoeDz/yzruK5+b/AIlfjNLuT/j31W3jtN3ZJojI6A/76yOM+qAfxUAZnxT8z/hBLrZ082Pf9N3+OK+f6+pNb0qLW9Fu9NmOEuIyu7Gdp6g/gQD+FfM+q6Xd6NqU1hexmOeJsMOx9CPUGvJzCD51LofoPCGJpvDzofaTv8nYp0UUV559gdd8Mt3/AAsDTdv/AE1z9PLavbvFcgi8Ha5IRkJp87EH2jauC+Enhea2Euv3cZTzU8u2VhyVJ5f9MD8av/GzXjovw7uLeLJudSkW0jVeSQeW49CAR/wKvawUHGlr1PzDijE06+PtB35Ul87t/qc7+z9MlxaeIJEfcC9qM+4iwf1r2evnf4U31/4K8BeN75rVRfae0TmCcEYbaflYcEHnkV3VprvxZvbKC7h8P+HTFPGsqZuHB2sMj+L3rsPnT06ivN/7U+Lv/QveHP8AwJf/AOKo/tT4u/8AQveHP/Al/wD4qgA+Cn/Il3v/AGFbn+Yr0ivLfgJcyXPgW+aVVV11WcEL0yQjH9WNepUAZfiX/kVdX/68pv8A0A1z/wAJf+SV+H/+vc/+htXQeJf+RV1f/rym/wDQDXP/AAl/5JX4f/69z/6G1AHaUUUUAFFFFABRRRQAUUUUAFFFFABRRRQAUUUUAFFFFABRRRQAUUUUAFFFFABRRRQAUUUUAFFFFABRRRQAUUUUAQ3X/HnP/wBc2/lXN/Df/kn+lf7sn/oxq6S6/wCPOf8A65t/Kub+G/8AyT/Sv92T/wBGNWT/AIq9H+h3w/3Cf+OP5TIdX/5Kf4d/69rj/wBBpdX+H1nrGqDU59X1VbtCDGyyptjwcjaNvH4Umr/8lP8ADv8A17XH/oNdhURhGbkpd/0RvVxVXDxoypOz5P8A26RyH/CJa7F/x7eNNRXqB50KS/zxVLV18WeHtMn1C58W2ksEIz++sFQt6KNvcmu6kkSKNpJHVEQFmZjgADqTXEWCP4511dWuEYaDYSEWMLDAuZR1lI9B2/8A10qkEtI3u/NmmFxVSpepXUeSO/uRu+yTtu/w1fQRtN1/xN4EMmq+VFqoK3Vksce0xuvK5yfvHn6ZrpPDWtx+INCt79BtkI2Tx945Bwyn8f0IrWridXgn8Ha1J4hskaTSbth/adsgyY2/57KP5/5xTXs2pbrr/mZRqLGqVGyjK94Jba7x+elvNeZ21FRW9xDd20dxbyrLDIoZHQ5DA1LW55bTTswooooEFFFFABRRUN1dQWNrLdXUqxQRKWd2OAooGk27IzPFOuLoGgz3ajdct+6to8ZMkrcKAO/r9Aab4S0VtC8O29rMd10+ZrlyclpW5b646fhXPWOn3Xji7fXL5prSwRHTSogxV1JGPPOP4u6+mB9TQ8J6DPrmmTG98TeI4tQtbh7e5jj1AhVdT2yCcYx+tcvO3NSS9D3XhacMLKlKdmmnPS+utlp21v5uxteJtPutG1IeLNHjLyxrt1C1X/l4hH8X+8o/l+B6fTtQttV0+C+s5RJbzLuRh/I+46YrnP8AhBP+pq8Uf+DH/wCxrQ8NeFrbwtBNBZ3l7NDK2/y7h1YK3cjCjGe/0q4KantZM5sTLDzw6XtOacdFo1ddn6dPLTsbtFFFbnlBRRRQAUUUUAFFFFABRRRQAUUUUAFFFFABRRRQAUUUUAFFFFABRRRQAUUUUAFFFFABRRRQAUUUUAFFFFABRRWbq2vaZokW+/u0iJGVTq7fRRzVQhKcuWKuxNpK7NKivMNT+KVxM/kaNYbSxwsk/wAzH6KO/wCJqiNC8b+KPmvpZYoG5xcP5af98D/CvTjlNSK5sRJQXnv9xzPFRbtBXPSrnxFo9pKsM2pWwlYhRGr7myfYZNadeeaV8LYbaeKe91J5GjYOEhQKMg56nOfyFd3d39nYIHu7qGAHgeY4XP0z1rmxNKhGSjh5OXfT8jWnKbTdRWPnb4ufDw+HNQOtaXDjSbp/nRBxbyHtj+6e3p09M+XV9tX9ha6nYTWN7Ak9tOpSSNxwwr5u+I3wqu/Csj6lpYkutHY5Jxl7f2b1X0b8D2z9vw/n0a0FhsQ/fWiff/g/n6mNWlb3kebUUUV9cc4UUUUAFFFFABTkRpHVEUszHAUDkmprGxutSvIrOyt5Li4lO1I41yzH6V9B/Dn4Qw+HpYNZ10rPqifNFADmO3PqT/Ew/IHpng15mZZrQy+nzVH73RdX/wADzLhBzeho/Cr4eL4T0z+0dQQHWLpPmBH+oQ/wD39T+HbnuLvWdNsLtLa8vYbeZ13KsrbcjOOp47Valnht1DTSpGpO0F2ABPpzXN+KfBcHieeK4a8kt5o49ikKGUjJPTg9/WvzGeI+u4l1cXJq/VdOy9DrknCNqauzpo5ElQPG6uh6MpyDTq8lk8B+KNEczaTeCTH/AD7zGNj9QcA/madbePvEehzi31uyMw9JU8qTHsQMH8q2eVe0V8NUU/LZ/cZfWeX+JFo9YorndF8baLrZWOO48i4bjyZ/lJPseh/DmuirzatGpSly1FZnRGcZK8WFFFRXE6WttLcSZ2RIXbaMnAGTWZRxtj/xO/izqV4fmttBsksovTz5v3khHuECKfrXb1xvwwgc+DI9Vnx9q1meXUpyDkZlbKj8ECj8K7KgDiviV46TwVoIaAK+p3eUtUPIXHVz7DI47kj3r5avr661K9mvb24kuLmZt0kshyWNdb8V9cfW/iFqR3kw2b/ZIlP8IThvzbca4qv1TIMthg8LGbXvyV2/Xp8vzOGrNykFFFFe6ZBXvPwd+JE99MnhjWp2lmwfsVw5yWAGTGx7nAyD+HpXg1T2d3PYXsF5bSGOeCRZI3HVWByDXn5ll9PH4d0prXo+z/rcuE3F3PtuuG8Xg6B4u8P+KouI5JRpN+B/FFK37tj/ALkmPwY11mj6jHq+i2OpRDEd3Akyj03KDj9awviTYnUPhzrsattkitWuY27hosSD9Ur8glFxk4y3R6B1VFU9Kvf7S0exvwu37TbxzY9Nyg/1q5UgFFFFABRRRQAUUUUAFFFFABRRRQAUUUUAFFFFABRRRQAUUUUAFFcn4/8AHVt4A0W31K6sprtJ7gQBImCkEqzZ5/3a4P8A4aGsyMjwpqv/AH0P8KAOo+Nv/JIdd/7d/wD0fHWx8OP+Sa+HP+wfD/6CK8c8e/GCHxf4K1DQrfw5qVvLdeXtlkwVXbIr9AP9nFcfpfxU+IOjaVa6bZTFLW1iWKJTYqxCgYHJXJoA+u6K+UP+FzfEr/n5/wDKen/xNH/C5viV/wA/P/lPT/4mgD6D8Z/Dnw946SI6tDKlzCNsd1buElC/3ckEEZOcEH+dVfBfwr8N+B7hrvT457i+Zdv2m6cM6g9QuAAM/TPvXg3/AAub4lf8/P8A5T0/+Jo/4XN8Sv8An5/8p6f/ABNAHVaXb+Jrj46eMV8L3tjaXQBMr3kZdSm5OBgHnOK73+y/i7/0MPhz/wABn/8Aia8Y8C/EO+8O+M9W8R6zpd5f3GowlJPJjCfNuU5xjH8Nej/8NC2f/Qqar+Y/woA6D+y/i7/0MPhz/wABn/8AiaP7L+Lv/Qw+HP8AwGf/AOJrn/8AhoWz/wChU1X8x/hR/wANC2f/AEKmq/mP8KAOg/sv4u/9DD4c/wDAZ/8A4mq2oeHPitqdm1rc6/4dKFlYFbdwyspDKwO3gggEH2rI/wCGhbP/AKFTVfzH+FH/AA0LZ/8AQqar+Y/woA9P0rWnllj03VY1tNXCZaLPyT46vE38S+33lyMgcZb4i8KaV4ntxHqEB8xBiOeM7XT6HuPY5FeB+NvirH4ov9BuYfDmpRrply0zo0pjMgIAwrqMqeOo6Vr6R+0DqVsvk6l4YurmMNhJhN+9C/7WIwrN7gL9KUoqSszSlWqUZqpTdmuqOln+Cz+afs+tL5ZPAkg5A/A8/pW1oPwl0jTZkuNRnfUJFOQjLsjB9xkk/ice1Ubb46+F5rd5JbHWrd1GfLezyWPsQSPzxWPq37QVnHA40fw1qk82CFN0giUH1O3cSPy/CsI4SjF3UT1avEGY1Yckqmnkkn96Vz168vbTS7Jri6lWGCPAzj8AoA5JJ4AHJPArK03TW1C9OuaraqLo8WcEqgm0i7fR2+8xH+yvO3J8OsvjhfreLf6r4Rn1C9TPlN9pMcUGevlp5RwT/eJZucZxxWx/w0Xef9CNP/4HH/4zXQeMdB4R0i01/W/iZpV8HNrdakI5AjbTjB6Gr4+B/hFQAG1UAcAC+avNPCXxdGg6x4j1G68N37nV7sXKxxNnysAjBJAz19BXV/8ADQtn/wBCpqv5j/CgDoP+FIeEv7+q/wDgc9H/AApDwl/f1X/wOeuf/wCGhbP/AKFTVfzH+FH/AA0LZ/8AQqar+Y/woA2vgVax2nga9jizt/tW4HJz02qP0Ar06vlrwn8XNb8IaXcafaeHVuIpbqS5Dy7ww3nOOBW9/wANC+JP+hUg/OT/AAoA9z8S/wDIq6v/ANeU3/oBrn/hL/ySvw//ANe5/wDQ2ryHU/j74gvNKu7WbwzBFHPC8TPuk+UMCM8j3r134SEn4VeH8jH7hv8A0NqAO1ooooAKKKKACiiigAooooAKKKKACiiigAooooAKKKKACiiigAooooAKKKKACiiigAooooAKKKKACiiigAooooAhuv8Ajzn/AOubfyrm/hv/AMk/0r/dk/8ARjV0l1/x5z/9c2/lXJfDvULKHwHpcct5bxuqyZVpQCP3jds1lJ2qr0f6HoUouWBmkvtx/KY/V/8Akp/h3/r2uP8A0GuwritQube5+J3h4wTxShba4yY3DY+X2rtaKW8vX9EGOTUKCf8AJ/7dI828ba9carqK+H9Ps9QurFH/AOJhJZRFmfH/ACyB6D3P+BFa1vqHi2S3jttK8L2em28ahIje3IIAHT5E5FdnRU+yfM5OW5o8wpqlGlGkrR7tvXq9Glf1vpoch/Yfi++/4/8AxPFaIesVhaj/ANDbms7wrpZTxxr0cl/e6hBaQR25a9l8zczgM3tgYxiu/JCqSTgAZJNcj8OwbnR77V2B3anfzXAJ/u52gfhg0nTSnFGtPF1JYWtJ2S0SsktW79FfZMrzaRqfg66e98PRPeaTIxa40vPzRnu0X/xP+R0GieJtK8QRFrC5BlX/AFlvJ8ssZ7hl6/j0rH1PxRd6lfSaN4URLi7Xi4vm5gtfx/ib2H681i+F/DNj4i0W4bUzKdVs7+aFr+Fyk24NnO7v97vnFQpcs+Wnqvw+RtOgquH9rjfdkrar4rPZyX63T9dD0miuPGk+M9L40/XbTUoV6R6lCQwH++vJPuaauveMopzBJ4Ys7qVVDMINRRCAehw3IGQfyrb2tviTXyv+R5/1By1pVIyX+Ll/9KsdlRXIHWPG85Ii8LWlrk8NPfq4H/fNYWvaj4hsbmwg8ReIrfS4L52XbpkJJQADku3K8kDIz1qZV0lez/L8zSjldSpPk5438nzPTXaNztNc8T6V4fj/ANNuAZ2/1dtF80sh7AL/AFPFcNeapBqniC3XxrK2m2RQT2emODsbkgNMw78Hg4H657TQ/CejaK32m0hM91J8xvJ38yV899x6Z9sVlXltBd/FSOG5gjmibRW3JIgZT++9DUVFNpX77f5nVgp4WnKSpptqLfNonp/Ktbeur9Drbaa3ntkktJIpICPkaJgVI9iOK5L/AJAPxK/u2euwfgLiMf1X8yakn8AWUEzXOg3t3otyTk/ZnJiY/wC0h4P04Fc/4otfG39nQpPZW+pyWk6XFte2eVkVlP8AFH3yM8L7U6kpJXcdV21FgqFCdRxp1VyzTTUvdeuz7Ozs97+R6dRVbT7tb/Tre7VGQTRq+xhgqSOQfcdKs10p3VzxJRcW4vdBRRRQIKKKKACiiigAooooAKKKKACiiigAooooAKKKKACiiigAooooAKKKKACiiigAooooAKKKKACiiigAoorh/iT4gk03S49Otn2z3gPmEdVjHX8+n0BrfDYeWIqqlHqRUmqcXJlLxV8QzHM2naDiSYnY1yBuGfRB3Pv+VUdG+HV/qsv2/wAQXMsXmfMY926Vv94np+p+lb3gTwhDpVjFqV5GHv5l3LuH+pU9APfHU/h9e1r062NhhU6ODVu8urOeFF1ffq/cZul6BpeixhbCzjibGDJjLn6seavTzxW0Ek88ixxRqWd2OAAOpqSuT+IwuD4OuPIzt8xPNx/cz/jivNpRliK8Yzl8T3N5NU4NpbHM6x8QNT1e8Nh4cgkVWOFkVN0r+4H8I/X6Umm/DnV7+5W91q+8pshipbzZD9TnA/M1sfDBtL/sV1g2DUQx+0Z+8Rn5cf7OMfjmu7r1MTjXg5uhhocttL9Wc1Oj7VKdR3/IKQgEYIyDS0V4Z2nnnir4PeHPEW+ezj/sq+bnzLdR5bH/AGk6flj8a8f174O+LdF3SQ2i6lAOd9mdzf8AfBw2foDX1HRXu4HiLHYRKPNzR7PX8dzKVGMj4kksruKRo5LWZHU4ZWjIINLFYXkz7IrSeRv7qxkmvtqivZ/1zlb+D/5N/wAAz+r+Z8d2/gjxTduqw+HdUbccBjauF/76IxXfeH/gNrF5sl1y9h0+LqYY/wB7L9OPlH1yfpX0NRXFieLMZUjy0koee7/HT8ClQitzmvCfgTQvBsLDTLdmuHGHuZjukYemccD2AFdLRRXzdatUrTdSrJtvqzZJJWRi+KdEfxDoklhHOsLl1dWZcjjtXnDDxh4FYMWeSyU46+ZCf6r+lew1HOYRbyG42eTtO/zMbdvfOe1deEx8qMfZSipQfRmNWgpvmTszB8LeLrTxLAyqvk3kYzJATnj+8p7j+Vbl1aW19A0F1BHPE3VJFDD9a8i8O+Q/xNU6KCLPzXK4zjy9pz+Hp+Fex08xw8cNWXstE0nbqvIWHqOpB83TQ8+1z4YWk6tNo8ptpevkyElD9D1H61i6T4u1rwlff2ZrkU0tuvG1zl0HqrfxD2/lXrdZWvaBZeIdPa2u0G4DMUoHzRn1H+HetaGZc69li1zR79V8yZ4ez5qWj/Au2V7bajZx3dpKssEgyrL/AJ61NJGssTxvyrqVP0NeUeC9QuvDPiuXw/fMBFNJ5ZGeBJ/Cw/3uB+I9K9Zrlx2F+rVeVO8Xqn5GtGr7SN+pxfwmkaT4YaIrn54Ukgb2KSOn/stdpXDfDB1h0rWdJLYm07WLuJoz1VWkLqcehDZBrua4zU+MfEgkHinVxL/rBezBvrvOay67/wCMPh99E8fXdwse221H/Som7Fj98fXdk/iK4Cv2fA1o1sNTqR2aR50laTQUUUV1EhRRVzStNudY1a1020TdcXMqxIPcnqfYdTUykopylshn1d8OBIPh1oIk+99kUj6dv0xVrxwxTwB4kYdV0u5P/kJq1dOsYtM0y1sIBiG2hSFB/sqAB/KuU+Js0k3hy30G2crc67dxaepXqsbHMrfQIrfnX4tiaiq1p1F1bf3s9FKysb3hZSnhDRUPVbCAHH/XNa1qjghjtreOCFAkUahEUdAAMAVJWIwooooAKKKKACiiigAooooAKKKKACiiigAooooAKKKKACiiigDxv9pD/kRdM/7Ca/8AoqSvXLD/AJB1t/1yX+QryP8AaQ/5EXTP+wmv/oqSvXLD/kHW3/XJf5CgCxRRRQAUUUUAFFFFABRRRQAUUUUAFFFFABRRRQAUUUUAFFFFABRRRQAUUUUAFFFFAHF/Fr/klfiD/r3H/oa0fCX/AJJX4f8A+vc/+htR8Wv+SV+IP+vcf+hrR8Jf+SV+H/8Ar3P/AKG1AHaUUUUAFFFFABRRRQAUUUUAFFFFABRRRQAUUUUAFFFFABRRRQAUUUUAFFFFABRRRQAUUUUAFFFFABRRRQAUUUUAIyh1KsMqRgiue/4QTwv/ANAS1/I/410VFTKEZbq5rSxFWlf2cnG/ZtGPYeFdC0u8W7sdMgguEBCyIDkZGDWxRRTUVHRIVSrUqvmqSbfm7hRRRTMzE8YX/wDZng/VboHDC3ZFPozfKP1IrjfD1tq/iXw9YaZa+bpegQQKk1x0mu2x8wT+6pOef58ivQtR0y01a2W2vYhNAHVzG33WI5AI7jPOParSqFUKoAUDAAHArGVJyndvQ9Khjo0MN7OEbzve72WllZdXvvt67VNM0uy0exjsrC3SCBOir3PqT3Pua5zwf/o/iHxZY9Nl+LjH/XVc/wBK6+vP7vWrTwv491+6vGIjuLGCZUX70rL8gVR3JoqWg4vZL/JjwaqYiNamrylJJ+bfNH9LnTeJfEUXh+wVxGbi9nby7S1T70znoPp6muPn0bWfDAi8YT3Ml5qG4tqsCn5TA2PlQf7GB/8AqFbvhrRLy6v28Ta+n/EymXFvbn7tpF2Uf7R7n/69dY6LIjI6hlYYZSMgip5HU956dv8AM0WJhgn7GmlL+d9+8V5Lv1evREVpdQX1pDdW0gkgmQOjr0INcdBaweJviBq8l1Ek9jp1sLFUcZVnflz9RyKr2moL4A1G90i9Y/2TJHJd6a7H7uAWeHPr6fX1NbHgCxktfCsNzcf8fWoO17MfUyHI/wDHcUub2jUX03LdH6nTqVoPSVlB+T1b9UlZ9mzLinufh9dJa3by3PhqZ9sFw3zNZMf4W9U9DVwuknxXt5I2V0bRCVZTkEGbqK6u4t4bq3kt7iNZYZFKujjIYHsa4vQvB914f8a/aYp3n0n7G8MAdstb5dW8v6feIP8AkkoSi0lqr/d/wApYmjWhUqVHapyteUvPyl37+u/cUUUV0nihRRRQAUUUUAFFFFABRRRQAUUUUAFFFFABRRRQAUUUUAFFFFABRRRQAUUUUAFFFFABRRRQAUUUUAFFFFABRRRQAV5N8T1MfiixmkBaE268fR2yP1Fes1zXjXw2fEWjbYcfbLcl4f8Aa9V/H+YFehlleNDExlPZ6feYYmDnTaR0UUiTRJLEwaN1DKw6EHoafXl3grxoNLA0TWi0SRNsilk48r/Yb0Hv2+nT1BWV1DKQysMgg5BFY4zCTw1Tllt0fcqlVjUjdC0yWKOeF4ZkWSN1KsjDIIPY0+iuVOxqeX618PdR028N/wCHJ3IU7liD7ZI/909x+v1qCy+I2t6TKLXWrHzivB3qYpfx4wfyr1eoLuxtL+Hyru2inj/uyoGH6160czVSKhioKa77P7zleHcXek7fkcvY/Enw/dgCaWa0Y9poyR+a5ret/EGj3ePI1Szcn+ETLn8s5rEvfhz4duyTHBLase8Mp/k2RWFcfCaM5Nrqzr6LLCD+oI/lT9nltTacoeqv+Qc2Ijukz0gMGAKkEHoRS15Mfhn4gtiTaaha4/2ZXQn9P60o8L+PbVsQ305H+xfHH5E0v7Pw7+CvH56B7eot4M9Yoryb+yfiOD/rbz/wNT/4qnPpvxIfGZLsY/u3cY/k1H9mQ/5/w+8PrL/kf3Hq9FeTf2J8RJVw1zeJ/wBvyg/o1H/CCeL7vi41BBnj97du38gaP7Nor4q8flqH1ifSDPUri9tLQZubqGEf9NJAv86x7vxr4dswd+qQyH0hzJn/AL5yK4u3+FF45zdapBHnr5cZf+eK2LT4WaTEQbm7upyOwIQH9Cf1o+r5fD46rl6L/MPaV5bRt6lbUvitaoCum2EkrdnnIUD8Bkn8xWGYvGPjh1EoeKyY5+YGKEe+OrfrXpGn+FdD0tg1rpsIkHR3G9h9C2cfhWxVLH4eh/utLXvLVi9hUn/El8kc/wCF/Cdn4atj5Z867kGJZ2GCfYegroKKK8urVnVm5zd2zpjFRVohRRXJeLvGtroMD21q6zakwwEHIi92/wAKqhQqV5qFNXYTnGC5pHIeJ3W6+KVqlqf3izwIzD+8CP5cflXrlea/Dzw5cS3beItR3l3yYN/Vy3Vz+Zx9Sa9KrvzScFKFCDvyK1/MwwydnN9WcF4mz4R8Z2Xi2PK6bf7NP1gD7q5OIZz/ALpO0n0YV3tU9V0y11rSbrTL6MSWt1E0Uin0I7e/cH1ri/D3iS68KtZ+FvGAMEyAQWGqk/6PeqOFBb+CTGAVbqRkHmvKOk2PHngy18a+H2spCsd3ETJazkf6t/Q/7J6H8+wr5W1vQ9R8O6pLp2qWzQXEfY9GHZlPcH1FfaNZeueHdI8SWX2TV7CK6i/h3jDIfVWHKn6Gvoslz+eX/uqi5qf4r0/yMalJT1W58Y0V9Bal+z/pE8pfTdYu7RT/AASxrMB9OVOPrVW1/Z5tEkBu/Ec0seeVitRGSPqWb+VfYLifLXG7m15Wf+VvxMPYzPCY43mlSKJGeRyFVVGSxPQAetfRXwl+GknhxP7c1mIDVJVxDCefs6Ec5/2z09hx3Ndd4Z+H3hzwmfM06xDXWMG6nO+T8D0X8AK6ivmc54keLg6GHTUXu3u/LyX5m1Ojyu7CuDtZV8VfFM3kA8zTPDcEluso+617JgOAe+1Bg+harHi7xJcS3I8KeG5g/iC7G2SVBuXT4j96aQjgED7oPJJH49FoGh2XhvRLXStPQrb264BPLOepZj3JOST718mbmlRRRQAUUUUAFFFFABRRRQAUUUUAFFFFABRRRQAUUUUAFFFFABRRRQB43+0h/wAiLpn/AGE1/wDRUleuWH/IOtv+uS/yFeR/tIf8iLpn/YTX/wBFSV65Yf8AIOtv+uS/yFAFiiiigAooooAKKKKACiiigAooooAKKKKACiiigAooooAKKKKACiiigAooooAKKKKAOL+LX/JK/EH/AF7j/wBDWj4S/wDJK/D/AP17n/0NqPi1/wAkr8Qf9e4/9DWj4S/8kr8P/wDXuf8A0NqAO0ooooAKKKKACiiigAooooAKKKKACiiigAooooAKKKKACiiigAooooAKKKKACiiigAooooAKKKKACiiigAooooAKKKKACiiigAooooAKKKKACsO88LWN/wCKbbXboeZJbQCOKMjgMGJ3H1Izx+dblFKUVLc0pVqlJt03a6t8mFFFFMzMbxN4ctPE+kNY3WVwweOQDlGHp9RkfjWvHGkUaxxqFRAFUDsBTqKXKk79TR1pypqm37qu0vXf8gooopmYUUUUAFFFFABRRRQAUUUUAFFFFABRRRQAUUUUAFFFFABRRRQAUUUUAFFFFABRRRQAUUUUAFFFFABRRRQAUUUUAFFFFABRRRQBzHijwVY+IlM6n7NfgcTKOG9mHf69a4SO98VeAZvJmQyWWeA+Xhb/AHW/hPtx9K9iprokqMkiK6MMFWGQRXo4fMZ04eyqrnh2f6M56mHUnzRdmchpHxI0bUAqXZaxmPUScpn2Yf1ArroZoriJZYJUljbkOjBgfxFcnq3w50TUdz26PYzHvD9zP+6ePyxXKS+BPFGhymbR7zzR6wSmNj9QTg/TJrf6vgcRrSnyPtLb7yPaVofFG/oetUV5IvjTxhobBdTtTIg4zc25XP0YYz+ta1p8WLVhi90yaM+sMgfP4HH86znk+KSvBKS8mUsXTej09T0WiuUtviN4buPv3UsBPaWFv/ZcitSDxToNzjy9Xs8noGlCn8jiuOeExEPig18maqrB7NGvRUEN7aXGPJuoZM9NkgP8qnrBprRml7hRRRSAKKKjlnhhGZZUjHq7AUJN7ASUVmzeIdGt/wDW6rZKR2M65/LNZlx4+8N24P8AxMRI3pHGzfrjH61vDDV5/DBv5Mh1ILdnS0VwV18VdLjBFrY3UzDpv2oD+pP6VizfEjXtSkMOl6fHGx6BEaZ/8P0rsp5Ri56uNl5syliqS63PV+lc/q3jXQtI3LLeLNMP+WVv87fj2H4muC/4R/xx4kOL+WaKFuouJdi/98L/AIVvaV8LbC3KvqV1JdN/zzjHlp/if0rT6ng6Gterd9o6/j/wxPtas/gjb1MTUPHOveI5jY6JayQK/GIctKR7t/CPp09a1/DXw3SCRb3XWWebO4W4OVB/2j/Efbp9a7qx0+z02AQWVtFBGP4Y1xn6+pqzU1cy5YeywseSP4v5jjh7vmqO7/AQAAAAYA6AUtFFeUdIVU1LTLHWdPlsNStYrq1mGHilXIP/ANf3q3RQB575evfDn/Ui617wqvWPO+809f8AZ/56xj0+8B7Cuq0jxZ4f16ON9L1mxut4BCRzrvGexX7wPsRmtiuf1PwL4V1ks1/4f06aRvvSeQquf+BDB/WgDoKK4ofDTT7Q50XWtf0cAcR2uoO8efdJNwNB+HSXRzqfirxNfA/eja/8mM/8BjC0AdLq+uaVoFmbvVtQt7OAdHmcLuPoB1J9hXIS+Itf8ZgWnhWzudL02TiXXL6HYdn/AEwib5mJ7MwAHPfFbGlfDvwno14t7aaLAbteVnuGaeQH1DSEkH3FdPQBj+HPDOmeF9PNpp0TZkbfPcStvluHPV5GPLE//qrYoooAKKKKACiiigAooooAKKKKACiiigAooooAKKKKACiiigAooooAKKKKAPG/2kP+RF0z/sJr/wCipK9csP8AkHW3/XJf5CvLf2gtOvtT8FadFYWVxdyLqKsyQRM5A8uQZwB05FZsHxp8SQW8UX/CstVbYgXPmyc4GP8AnjQB7ZRXi/8Awu7xJ/0THVf+/wBJ/wDGKP8Ahd3iT/omOq/9/pP/AIxQB7RRXh178f8AVtMiWW/+Ht7aRs21XnunQE9cZMPXg1R/4aa/6lH/AMqX/wBqoA9/orwD/hpr/qUf/Kl/9qo/4aa/6lH/AMqX/wBqoA9/orxG1+POt31slzafDnULiB87ZYbl3VsHBwRDg8gipv8Ahd3iT/omOq/9/pP/AIxQB7RRXi//AAu7xJ/0THVf+/0n/wAYo/4Xd4k/6Jjqv/f6T/4xQB7RRXi//C7vEn/RMdV/7/Sf/GKP+F3eJP8AomOq/wDf6T/4xQB7RRXi/wDwu7xJ/wBEx1X/AL/Sf/GKP+F3eJP+iY6r/wB/pP8A4xQB7RRXi/8Awu7xJ/0THVf+/wBJ/wDGKP8Ahd3iT/omOq/9/pP/AIxQB7RRXi//AAu7xJ/0THVf+/0n/wAYqvefH3V9Og8+++Hl9awltvmT3ToufTJh60Ae4UV4B/w01/1KP/lS/wDtVH/DTX/Uo/8AlS/+1UAe/wBFeAf8NNf9Sj/5Uv8A7VVux/aF1HVGddP8BXV2YwC4t7xpNuemcQ8UAe6UV4v/AMLu8Sf9Ex1X/v8ASf8Axij/AIXd4k/6Jjqv/f6T/wCMUAdp8Wv+SV+IP+vcf+hrR8Jf+SV+H/8Ar3P/AKG1eZeLfif4k8U+FdQ0T/hXWq2v2yPZ526R9nIOdvkjPT1r1L4W209n8M9Ct7mCSCZICHjlQqync3UHkUAdfRRRQAUUUUAFFFFABRRRQAUUUUAFFFFABRRRQAUUUUAFFFFABRRRQAUUUUAFFFFABRRRQAUUUUAFFFFABRRRQAUUUUAFFFFABRRRQAUUUUAFFFFABRRRQAUUUUAFFFFABRRRQAUUUUAFFFFABRRRQAUUUUAFFFFABRRRQAUUUUAFFFFABRRRQAUUUUAFFFFABRRRQAUUUUAFFFFABRRRQAUUUUAFFFFABRRRQAUUUUAIQCMEZB6isu78NaJfEm40u1Zj1YRhWP4jBrVoq4VJwd4OwnFPdHIXPw18Ozk+XHcW/wD1ymJ/9CzWXP8ACezbP2fVJ4/TzIw/8sV6HRXXDM8XDao/z/MyeHpP7J5dJ8JrkH91q0TD/ahK/wBTVcfCvV0bcmoWYI6EFx/SvWaK3WdYzrL8EZ/U6XY8mHw38TRncmpWgYD+GeQH/wBBo/4V14omX95qVtwej3Eh/wDZa9Zop/21ifL7g+p0/M8m/wCFXa3Io87UbMkdt7tj/wAdqSP4T3xx5mp26+u1Gb/CvVaKHnWM6Nfcg+p0ux5vD8JoR/rtXdvZIAv82Nadv8L9CiIMst5Me4aQAfoAf1rtaKxnmmMlvN/gvyLWGpL7JhWvg3w7Z4MelQMR3lBk/wDQs1tRQxQRiOGNI0HRUUAfpT6K46lapU+OTfqzWMYx2QUUUVmUFFFFABRRRQAUUUUAFFFFABRRRQAUUUUAFFFFABRRRQAUUUUAFFFFABRRRQAUUUUAFFFFABRRRQAUUUUAFFFFABRUctxDCQJZo489N7AZqP7fZ/8AP3B/38FAFiiq/wBvs/8An7g/7+Cj7fZ/8/cH/fwUAWKKr/b7P/n7g/7+Cj7fZ/8AP3B/38FAHA/FiNJZPBMciK6P4ns1ZWGQQd2QRXbf2Fo//QJsf/AdP8K4H4s6lYw/8IbcSXkCwweJLSWVzIMIi7iWPoAK6b/hY/gr/oaNK/8AAlf8aANj+wtH/wCgTY/+A6f4VBfaFpA0+5I0qxBETYIt09D7Vnf8LH8Ff9DRpX/gSv8AjUF58RfBj2Nwi+J9KLNEwAFyvJx9aAM74Jf8kh0L/t4/9HyV6BXnPwWu7aL4SaGklxEjDz8qzgEfv5K777fZ/wDP3B/38FAFiiq/2+z/AOfuD/v4KPt9n/z9wf8AfwUAWKKr/b7P/n7g/wC/go+32f8Az9wf9/BQBYoqv9vs/wDn7g/7+Cj7fZ/8/cH/AH8FAFiiq/2+z/5+4P8Av4KPt9n/AM/cH/fwUAWK82+NShvCukqwBU61aggjg/er0H7fZ/8AP3B/38FecfGm+tP+EU0t/tUJVNYtnYhwcKN2SfagDv8A+wtH/wCgTY/+A6f4Uf2Fo/8A0CbH/wAB0/wrH/4WP4K/6GjSv/Alf8aP+Fj+Cv8AoaNK/wDAlf8AGgDY/sLR/wDoE2P/AIDp/hXB+DoIbb40+PYbeKOKJYrHakahVH7kHoK6T/hY/gr/AKGjSv8AwJX/ABrkvBOs6ZqHxg8c39nf201pNFZeXMkgKviIA4PfBBFAHqtFV/t9n/z9wf8AfwUfb7P/AJ+4P+/goAsUVX+32f8Az9wf9/BR9vs/+fuD/v4KALFFV/t9n/z9wf8AfwVLHNFMpaKRJADglWBoAf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zvibwL4b8YSW0mvad9ra2DLEfPkj2hsZ+4wz0HWsH/hSXw8/6F7/yduP/AI5XoFFAHn//AApL4ef9C9/5O3H/AMco/wCFJfDz/oXv/J24/wDjlegUUAef/wDCkvh5/wBC9/5O3H/xyj/hSXw8/wChe/8AJ24/+OV6BRQB5/8A8KS+Hn/Qvf8Ak7cf/HKP+FJfDz/oXv8AyduP/jlegUUAef8A/Ckvh5/0L3/k7cf/AByj/hSXw8/6F7/yduP/AI5XoFFAHn//AApL4ef9C9/5O3H/AMco/wCFJfDz/oXv/J24/wDjlegUUAef/wDCkvh5/wBC9/5O3H/xyj/hSXw8/wChe/8AJ24/+OV6BRQB5/8A8KS+Hn/Qvf8Ak7cf/HKP+FJfDz/oXv8AyduP/jlegUUAef8A/Ckvh5/0L3/k7cf/AByj/hSXw8/6F7/yduP/AI5XoFFAHn//AApL4ef9C9/5O3H/AMco/wCFJfDz/oXv/J24/wDjlegUUAef/wDCkvh5/wBC9/5O3H/xyj/hSXw8/wChe/8AJ24/+OV6BRQB5/8A8KS+Hn/Qvf8Ak7cf/HKP+FJfDz/oXv8AyduP/jlegUUAef8A/Ckvh5/0L3/k7cf/AByj/hSXw8/6F7/yduP/AI5XoFFAHn//AApL4ef9C9/5O3H/AMco/wCFJfDz/oXv/J24/wDjlegUUAef/wDCkvh5/wBC9/5O3H/xyj/hSXw8/wChe/8AJ24/+OV6BRQB5/8A8KS+Hn/Qvf8Ak7cf/HK6bw34T0TwjZzWmhWX2SCaTzXTzXky2AM5ck9AK2q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4" name="Espace réservé du contenu 2"/>
          <p:cNvPicPr>
            <a:picLocks noChangeAspect="1"/>
          </p:cNvPicPr>
          <p:nvPr/>
        </p:nvPicPr>
        <p:blipFill rotWithShape="1">
          <a:blip r:embed="rId10">
            <a:extLst>
              <a:ext uri="{28A0092B-C50C-407E-A947-70E740481C1C}">
                <a14:useLocalDpi xmlns:a14="http://schemas.microsoft.com/office/drawing/2010/main" val="0"/>
              </a:ext>
            </a:extLst>
          </a:blip>
          <a:srcRect l="68317" t="7187"/>
          <a:stretch/>
        </p:blipFill>
        <p:spPr bwMode="auto">
          <a:xfrm>
            <a:off x="9824223" y="2146311"/>
            <a:ext cx="1758177" cy="397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700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p:cNvPicPr>
            <a:picLocks noGrp="1" noChangeAspect="1"/>
          </p:cNvPicPr>
          <p:nvPr>
            <p:ph idx="1"/>
          </p:nvPr>
        </p:nvPicPr>
        <p:blipFill rotWithShape="1">
          <a:blip r:embed="rId6">
            <a:extLst>
              <a:ext uri="{28A0092B-C50C-407E-A947-70E740481C1C}">
                <a14:useLocalDpi xmlns:a14="http://schemas.microsoft.com/office/drawing/2010/main" val="0"/>
              </a:ext>
            </a:extLst>
          </a:blip>
          <a:srcRect t="9239" b="24360"/>
          <a:stretch/>
        </p:blipFill>
        <p:spPr>
          <a:xfrm>
            <a:off x="0" y="1287696"/>
            <a:ext cx="11797712" cy="5068655"/>
          </a:xfrm>
        </p:spPr>
      </p:pic>
      <p:sp>
        <p:nvSpPr>
          <p:cNvPr id="8" name="Titre 7"/>
          <p:cNvSpPr>
            <a:spLocks noGrp="1"/>
          </p:cNvSpPr>
          <p:nvPr>
            <p:ph type="title"/>
            <p:custDataLst>
              <p:tags r:id="rId1"/>
            </p:custDataLst>
          </p:nvPr>
        </p:nvSpPr>
        <p:spPr/>
        <p:txBody>
          <a:bodyPr/>
          <a:lstStyle/>
          <a:p>
            <a:r>
              <a:rPr lang="fr-FR" altLang="fr-FR" sz="2400" dirty="0" smtClean="0">
                <a:solidFill>
                  <a:srgbClr val="45697B"/>
                </a:solidFill>
              </a:rPr>
              <a:t>2</a:t>
            </a:r>
            <a:r>
              <a:rPr lang="en-CA" altLang="fr-FR" sz="2400" dirty="0" smtClean="0">
                <a:solidFill>
                  <a:srgbClr val="45697B"/>
                </a:solidFill>
              </a:rPr>
              <a:t>. How does the simulator work?</a:t>
            </a:r>
            <a:br>
              <a:rPr lang="en-CA" altLang="fr-FR" sz="2400" dirty="0" smtClean="0">
                <a:solidFill>
                  <a:srgbClr val="45697B"/>
                </a:solidFill>
              </a:rPr>
            </a:br>
            <a:r>
              <a:rPr lang="en-CA" altLang="fr-FR" sz="2400" dirty="0" smtClean="0">
                <a:solidFill>
                  <a:srgbClr val="45697B"/>
                </a:solidFill>
              </a:rPr>
              <a:t>Simulator analysis methodology</a:t>
            </a:r>
            <a:endParaRPr lang="en-CA" sz="2400" dirty="0"/>
          </a:p>
        </p:txBody>
      </p:sp>
      <p:sp>
        <p:nvSpPr>
          <p:cNvPr id="7" name="Espace réservé du numéro de diapositive 6"/>
          <p:cNvSpPr>
            <a:spLocks noGrp="1"/>
          </p:cNvSpPr>
          <p:nvPr>
            <p:ph type="sldNum" sz="quarter" idx="12"/>
            <p:custDataLst>
              <p:tags r:id="rId2"/>
            </p:custDataLst>
          </p:nvPr>
        </p:nvSpPr>
        <p:spPr/>
        <p:txBody>
          <a:bodyPr/>
          <a:lstStyle/>
          <a:p>
            <a:pPr>
              <a:defRPr/>
            </a:pPr>
            <a:fld id="{9077198E-AA1E-49BE-9293-1EADDC5DA5E8}" type="slidenum">
              <a:rPr lang="fr-CA" smtClean="0"/>
              <a:pPr>
                <a:defRPr/>
              </a:pPr>
              <a:t>11</a:t>
            </a:fld>
            <a:endParaRPr lang="fr-CA"/>
          </a:p>
        </p:txBody>
      </p:sp>
      <p:sp>
        <p:nvSpPr>
          <p:cNvPr id="6" name="Espace réservé du contenu 3"/>
          <p:cNvSpPr txBox="1">
            <a:spLocks/>
          </p:cNvSpPr>
          <p:nvPr>
            <p:custDataLst>
              <p:tags r:id="rId3"/>
            </p:custDataLst>
          </p:nvPr>
        </p:nvSpPr>
        <p:spPr>
          <a:xfrm>
            <a:off x="3452769" y="2126020"/>
            <a:ext cx="6065013" cy="2423837"/>
          </a:xfrm>
          <a:prstGeom prst="rect">
            <a:avLst/>
          </a:prstGeom>
        </p:spPr>
        <p:txBody>
          <a:bodyPr/>
          <a:lstStyle>
            <a:lvl1pPr marL="342900" indent="-342900" algn="l" defTabSz="457200" rtl="0" eaLnBrk="0" fontAlgn="base" hangingPunct="0">
              <a:spcBef>
                <a:spcPct val="20000"/>
              </a:spcBef>
              <a:spcAft>
                <a:spcPct val="0"/>
              </a:spcAft>
              <a:buClr>
                <a:srgbClr val="486879"/>
              </a:buClr>
              <a:buFont typeface="Wingdings" pitchFamily="2" charset="2"/>
              <a:buChar char="§"/>
              <a:defRPr sz="32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8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1600" b="1" u="sng" dirty="0" smtClean="0"/>
              <a:t>Simulator methodology</a:t>
            </a:r>
          </a:p>
          <a:p>
            <a:pPr marL="0" indent="0">
              <a:buNone/>
            </a:pPr>
            <a:endParaRPr lang="en-CA" sz="1600" b="1" u="sng" dirty="0" smtClean="0"/>
          </a:p>
          <a:p>
            <a:pPr>
              <a:buFont typeface="+mj-lt"/>
              <a:buAutoNum type="arabicPeriod"/>
            </a:pPr>
            <a:r>
              <a:rPr lang="en-CA" sz="1300" dirty="0" smtClean="0"/>
              <a:t>Modeling of theoretical powers and operating temperatures of "source" and "load" systems;</a:t>
            </a:r>
          </a:p>
          <a:p>
            <a:pPr>
              <a:buFont typeface="+mj-lt"/>
              <a:buAutoNum type="arabicPeriod"/>
            </a:pPr>
            <a:r>
              <a:rPr lang="en-CA" sz="1300" dirty="0" smtClean="0"/>
              <a:t>Selection of the systems that we would like to combine with each other as part of an energy recovery project;</a:t>
            </a:r>
          </a:p>
          <a:p>
            <a:pPr>
              <a:buFont typeface="+mj-lt"/>
              <a:buAutoNum type="arabicPeriod"/>
            </a:pPr>
            <a:r>
              <a:rPr lang="en-CA" sz="1300" dirty="0" smtClean="0"/>
              <a:t>Analysis of the heat transfer network operating conditions to satisfy the power balance between the "source" and "load" systems;</a:t>
            </a:r>
          </a:p>
          <a:p>
            <a:pPr>
              <a:buFont typeface="+mj-lt"/>
              <a:buAutoNum type="arabicPeriod"/>
            </a:pPr>
            <a:r>
              <a:rPr lang="en-CA" sz="1300" dirty="0" smtClean="0"/>
              <a:t>Analysis of the transferred power considering the performance of the heat exchangers added to the systems and calculation of energy costs;</a:t>
            </a:r>
            <a:endParaRPr lang="en-CA" sz="1200" dirty="0" smtClean="0"/>
          </a:p>
          <a:p>
            <a:pPr marL="0" indent="0">
              <a:buNone/>
            </a:pPr>
            <a:endParaRPr lang="en-CA" sz="1200" dirty="0"/>
          </a:p>
        </p:txBody>
      </p:sp>
      <p:sp>
        <p:nvSpPr>
          <p:cNvPr id="9" name="Espace réservé du texte 4"/>
          <p:cNvSpPr txBox="1">
            <a:spLocks/>
          </p:cNvSpPr>
          <p:nvPr>
            <p:custDataLst>
              <p:tags r:id="rId4"/>
            </p:custDataLst>
          </p:nvPr>
        </p:nvSpPr>
        <p:spPr>
          <a:xfrm>
            <a:off x="3452769" y="4490608"/>
            <a:ext cx="5836197" cy="1282072"/>
          </a:xfrm>
          <a:prstGeom prst="rect">
            <a:avLst/>
          </a:prstGeom>
          <a:solidFill>
            <a:schemeClr val="bg1"/>
          </a:solidFill>
        </p:spPr>
        <p:txBody>
          <a:bodyPr/>
          <a:lstStyle>
            <a:lvl1pPr marL="342900" indent="-342900" algn="l" defTabSz="457200" rtl="0" eaLnBrk="0" fontAlgn="base" hangingPunct="0">
              <a:spcBef>
                <a:spcPct val="20000"/>
              </a:spcBef>
              <a:spcAft>
                <a:spcPct val="0"/>
              </a:spcAft>
              <a:buClr>
                <a:srgbClr val="486879"/>
              </a:buClr>
              <a:buFont typeface="Wingdings" pitchFamily="2" charset="2"/>
              <a:buChar char="§"/>
              <a:defRPr sz="32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8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1200" dirty="0" smtClean="0"/>
              <a:t>T</a:t>
            </a:r>
            <a:r>
              <a:rPr lang="fr-CA" sz="1200" baseline="-25000" dirty="0" smtClean="0"/>
              <a:t>FC</a:t>
            </a:r>
            <a:r>
              <a:rPr lang="fr-CA" sz="1200" dirty="0" smtClean="0"/>
              <a:t> : </a:t>
            </a:r>
            <a:r>
              <a:rPr lang="fr-CA" sz="1200" dirty="0"/>
              <a:t>Hot </a:t>
            </a:r>
            <a:r>
              <a:rPr lang="en-CA" sz="1200" dirty="0" smtClean="0"/>
              <a:t>network temperature (°C)</a:t>
            </a:r>
          </a:p>
          <a:p>
            <a:r>
              <a:rPr lang="en-CA" sz="1200" dirty="0" smtClean="0"/>
              <a:t>T</a:t>
            </a:r>
            <a:r>
              <a:rPr lang="en-CA" sz="1200" baseline="-25000" dirty="0" smtClean="0"/>
              <a:t>FF</a:t>
            </a:r>
            <a:r>
              <a:rPr lang="en-CA" sz="1200" dirty="0" smtClean="0"/>
              <a:t> : Cold network temperature (°C)</a:t>
            </a:r>
          </a:p>
          <a:p>
            <a:r>
              <a:rPr lang="en-CA" sz="1200" dirty="0" smtClean="0"/>
              <a:t>C : Flow capacity on the network side (</a:t>
            </a:r>
            <a:r>
              <a:rPr lang="en-CA" sz="1200" dirty="0"/>
              <a:t>kW / </a:t>
            </a:r>
            <a:r>
              <a:rPr lang="en-CA" sz="1200" dirty="0" smtClean="0"/>
              <a:t>°C)</a:t>
            </a:r>
          </a:p>
          <a:p>
            <a:r>
              <a:rPr lang="fr-CA" sz="1200" dirty="0"/>
              <a:t>NTU : </a:t>
            </a:r>
            <a:r>
              <a:rPr lang="en-CA" sz="1200" dirty="0"/>
              <a:t>Number of transfer units for heat </a:t>
            </a:r>
            <a:r>
              <a:rPr lang="en-CA" sz="1200" dirty="0" smtClean="0"/>
              <a:t>exchanger</a:t>
            </a:r>
            <a:endParaRPr lang="fr-CA" sz="1200" dirty="0" smtClean="0"/>
          </a:p>
          <a:p>
            <a:pPr marL="0" indent="0">
              <a:buNone/>
            </a:pPr>
            <a:r>
              <a:rPr lang="fr-CA" sz="1200" dirty="0"/>
              <a:t>Note : </a:t>
            </a:r>
            <a:r>
              <a:rPr lang="en-CA" sz="1200" dirty="0"/>
              <a:t>The simulator methodology is performed for each hour of the </a:t>
            </a:r>
            <a:r>
              <a:rPr lang="en-CA" sz="1200" dirty="0" smtClean="0"/>
              <a:t>year.</a:t>
            </a:r>
            <a:endParaRPr lang="fr-CA" sz="1200" dirty="0"/>
          </a:p>
          <a:p>
            <a:endParaRPr lang="fr-CA" sz="1200" dirty="0" smtClean="0"/>
          </a:p>
        </p:txBody>
      </p:sp>
      <p:sp>
        <p:nvSpPr>
          <p:cNvPr id="11" name="ZoneTexte 10"/>
          <p:cNvSpPr txBox="1"/>
          <p:nvPr/>
        </p:nvSpPr>
        <p:spPr>
          <a:xfrm>
            <a:off x="223024" y="1987520"/>
            <a:ext cx="1148576" cy="461665"/>
          </a:xfrm>
          <a:prstGeom prst="rect">
            <a:avLst/>
          </a:prstGeom>
          <a:noFill/>
        </p:spPr>
        <p:txBody>
          <a:bodyPr wrap="square" rtlCol="0">
            <a:spAutoFit/>
          </a:bodyPr>
          <a:lstStyle/>
          <a:p>
            <a:pPr algn="ctr"/>
            <a:r>
              <a:rPr lang="fr-CA" sz="1200" dirty="0" smtClean="0"/>
              <a:t>Type # 1</a:t>
            </a:r>
          </a:p>
          <a:p>
            <a:pPr algn="ctr"/>
            <a:r>
              <a:rPr lang="fr-CA" sz="1200" dirty="0" smtClean="0"/>
              <a:t>1 system</a:t>
            </a:r>
          </a:p>
        </p:txBody>
      </p:sp>
      <p:sp>
        <p:nvSpPr>
          <p:cNvPr id="12" name="ZoneTexte 11"/>
          <p:cNvSpPr txBox="1"/>
          <p:nvPr/>
        </p:nvSpPr>
        <p:spPr>
          <a:xfrm>
            <a:off x="223024" y="3940842"/>
            <a:ext cx="1148576" cy="461665"/>
          </a:xfrm>
          <a:prstGeom prst="rect">
            <a:avLst/>
          </a:prstGeom>
          <a:noFill/>
        </p:spPr>
        <p:txBody>
          <a:bodyPr wrap="square" rtlCol="0">
            <a:spAutoFit/>
          </a:bodyPr>
          <a:lstStyle/>
          <a:p>
            <a:pPr algn="ctr"/>
            <a:r>
              <a:rPr lang="fr-CA" sz="1200" dirty="0" smtClean="0"/>
              <a:t>Type # 2</a:t>
            </a:r>
          </a:p>
          <a:p>
            <a:pPr algn="ctr"/>
            <a:r>
              <a:rPr lang="fr-CA" sz="1200" dirty="0" smtClean="0"/>
              <a:t>3 </a:t>
            </a:r>
            <a:r>
              <a:rPr lang="fr-CA" sz="1200" dirty="0" err="1" smtClean="0"/>
              <a:t>systems</a:t>
            </a:r>
            <a:endParaRPr lang="fr-CA" sz="1200" dirty="0" smtClean="0"/>
          </a:p>
        </p:txBody>
      </p:sp>
      <p:sp>
        <p:nvSpPr>
          <p:cNvPr id="13" name="ZoneTexte 12"/>
          <p:cNvSpPr txBox="1"/>
          <p:nvPr/>
        </p:nvSpPr>
        <p:spPr>
          <a:xfrm>
            <a:off x="93856" y="5814523"/>
            <a:ext cx="1227564" cy="461665"/>
          </a:xfrm>
          <a:prstGeom prst="rect">
            <a:avLst/>
          </a:prstGeom>
          <a:noFill/>
        </p:spPr>
        <p:txBody>
          <a:bodyPr wrap="square" rtlCol="0">
            <a:spAutoFit/>
          </a:bodyPr>
          <a:lstStyle/>
          <a:p>
            <a:pPr algn="ctr"/>
            <a:r>
              <a:rPr lang="fr-CA" sz="1200" dirty="0" smtClean="0"/>
              <a:t>Type # 3</a:t>
            </a:r>
          </a:p>
          <a:p>
            <a:pPr algn="ctr"/>
            <a:r>
              <a:rPr lang="fr-CA" sz="1200" dirty="0" smtClean="0"/>
              <a:t>1 </a:t>
            </a:r>
            <a:r>
              <a:rPr lang="fr-CA" sz="1200" dirty="0"/>
              <a:t>system</a:t>
            </a:r>
            <a:endParaRPr lang="fr-CA" sz="1200" dirty="0" smtClean="0"/>
          </a:p>
        </p:txBody>
      </p:sp>
      <p:sp>
        <p:nvSpPr>
          <p:cNvPr id="14" name="ZoneTexte 13"/>
          <p:cNvSpPr txBox="1"/>
          <p:nvPr/>
        </p:nvSpPr>
        <p:spPr>
          <a:xfrm>
            <a:off x="10462352" y="1923841"/>
            <a:ext cx="1449937" cy="461665"/>
          </a:xfrm>
          <a:prstGeom prst="rect">
            <a:avLst/>
          </a:prstGeom>
          <a:noFill/>
        </p:spPr>
        <p:txBody>
          <a:bodyPr wrap="square" rtlCol="0">
            <a:spAutoFit/>
          </a:bodyPr>
          <a:lstStyle/>
          <a:p>
            <a:pPr algn="ctr"/>
            <a:r>
              <a:rPr lang="fr-CA" sz="1200" dirty="0" smtClean="0"/>
              <a:t>Type # 1</a:t>
            </a:r>
          </a:p>
          <a:p>
            <a:pPr algn="ctr"/>
            <a:r>
              <a:rPr lang="fr-CA" sz="1200" dirty="0" smtClean="0"/>
              <a:t>1 </a:t>
            </a:r>
            <a:r>
              <a:rPr lang="fr-CA" sz="1200" dirty="0"/>
              <a:t>system</a:t>
            </a:r>
            <a:endParaRPr lang="fr-CA" sz="1200" dirty="0" smtClean="0"/>
          </a:p>
        </p:txBody>
      </p:sp>
      <p:sp>
        <p:nvSpPr>
          <p:cNvPr id="15" name="ZoneTexte 14"/>
          <p:cNvSpPr txBox="1"/>
          <p:nvPr/>
        </p:nvSpPr>
        <p:spPr>
          <a:xfrm>
            <a:off x="10649135" y="3288753"/>
            <a:ext cx="1198756" cy="461665"/>
          </a:xfrm>
          <a:prstGeom prst="rect">
            <a:avLst/>
          </a:prstGeom>
          <a:noFill/>
        </p:spPr>
        <p:txBody>
          <a:bodyPr wrap="square" rtlCol="0">
            <a:spAutoFit/>
          </a:bodyPr>
          <a:lstStyle/>
          <a:p>
            <a:pPr algn="ctr"/>
            <a:r>
              <a:rPr lang="fr-CA" sz="1200" dirty="0" smtClean="0"/>
              <a:t>Type # 2</a:t>
            </a:r>
          </a:p>
          <a:p>
            <a:pPr algn="ctr"/>
            <a:r>
              <a:rPr lang="fr-CA" sz="1200" dirty="0" smtClean="0"/>
              <a:t>3 </a:t>
            </a:r>
            <a:r>
              <a:rPr lang="fr-CA" sz="1200" dirty="0" err="1" smtClean="0"/>
              <a:t>systems</a:t>
            </a:r>
            <a:endParaRPr lang="fr-CA" sz="1200" dirty="0" smtClean="0"/>
          </a:p>
        </p:txBody>
      </p:sp>
      <p:sp>
        <p:nvSpPr>
          <p:cNvPr id="16" name="ZoneTexte 15"/>
          <p:cNvSpPr txBox="1"/>
          <p:nvPr/>
        </p:nvSpPr>
        <p:spPr>
          <a:xfrm>
            <a:off x="10649135" y="4496975"/>
            <a:ext cx="1076373" cy="461665"/>
          </a:xfrm>
          <a:prstGeom prst="rect">
            <a:avLst/>
          </a:prstGeom>
          <a:noFill/>
        </p:spPr>
        <p:txBody>
          <a:bodyPr wrap="square" rtlCol="0">
            <a:spAutoFit/>
          </a:bodyPr>
          <a:lstStyle/>
          <a:p>
            <a:pPr algn="ctr"/>
            <a:r>
              <a:rPr lang="fr-CA" sz="1200" dirty="0" smtClean="0"/>
              <a:t>Type # 3</a:t>
            </a:r>
          </a:p>
          <a:p>
            <a:pPr algn="ctr"/>
            <a:r>
              <a:rPr lang="fr-CA" sz="1200" dirty="0" smtClean="0"/>
              <a:t>1 </a:t>
            </a:r>
            <a:r>
              <a:rPr lang="fr-CA" sz="1200" dirty="0"/>
              <a:t>system</a:t>
            </a:r>
            <a:endParaRPr lang="fr-CA" sz="1200" dirty="0" smtClean="0"/>
          </a:p>
        </p:txBody>
      </p:sp>
      <p:sp>
        <p:nvSpPr>
          <p:cNvPr id="17" name="ZoneTexte 16"/>
          <p:cNvSpPr txBox="1"/>
          <p:nvPr/>
        </p:nvSpPr>
        <p:spPr>
          <a:xfrm>
            <a:off x="10723756" y="5910075"/>
            <a:ext cx="1001751" cy="461665"/>
          </a:xfrm>
          <a:prstGeom prst="rect">
            <a:avLst/>
          </a:prstGeom>
          <a:noFill/>
        </p:spPr>
        <p:txBody>
          <a:bodyPr wrap="square" rtlCol="0">
            <a:spAutoFit/>
          </a:bodyPr>
          <a:lstStyle/>
          <a:p>
            <a:pPr algn="ctr"/>
            <a:r>
              <a:rPr lang="fr-CA" sz="1200" dirty="0" smtClean="0"/>
              <a:t>Type # 3</a:t>
            </a:r>
          </a:p>
          <a:p>
            <a:pPr algn="ctr"/>
            <a:r>
              <a:rPr lang="fr-CA" sz="1200" dirty="0" smtClean="0"/>
              <a:t>1 </a:t>
            </a:r>
            <a:r>
              <a:rPr lang="fr-CA" sz="1200" dirty="0"/>
              <a:t>system</a:t>
            </a:r>
            <a:endParaRPr lang="fr-CA" sz="1200" dirty="0" smtClean="0"/>
          </a:p>
        </p:txBody>
      </p:sp>
      <p:pic>
        <p:nvPicPr>
          <p:cNvPr id="2" name="Picture 1"/>
          <p:cNvPicPr>
            <a:picLocks noChangeAspect="1"/>
          </p:cNvPicPr>
          <p:nvPr/>
        </p:nvPicPr>
        <p:blipFill>
          <a:blip r:embed="rId7"/>
          <a:stretch>
            <a:fillRect/>
          </a:stretch>
        </p:blipFill>
        <p:spPr>
          <a:xfrm>
            <a:off x="3252215" y="5777611"/>
            <a:ext cx="619030" cy="423547"/>
          </a:xfrm>
          <a:prstGeom prst="rect">
            <a:avLst/>
          </a:prstGeom>
        </p:spPr>
      </p:pic>
      <p:pic>
        <p:nvPicPr>
          <p:cNvPr id="18" name="Picture 17"/>
          <p:cNvPicPr>
            <a:picLocks noChangeAspect="1"/>
          </p:cNvPicPr>
          <p:nvPr/>
        </p:nvPicPr>
        <p:blipFill>
          <a:blip r:embed="rId7"/>
          <a:stretch>
            <a:fillRect/>
          </a:stretch>
        </p:blipFill>
        <p:spPr>
          <a:xfrm>
            <a:off x="9191175" y="5818001"/>
            <a:ext cx="619030" cy="423547"/>
          </a:xfrm>
          <a:prstGeom prst="rect">
            <a:avLst/>
          </a:prstGeom>
        </p:spPr>
      </p:pic>
      <p:pic>
        <p:nvPicPr>
          <p:cNvPr id="3" name="Picture 2"/>
          <p:cNvPicPr>
            <a:picLocks noChangeAspect="1"/>
          </p:cNvPicPr>
          <p:nvPr/>
        </p:nvPicPr>
        <p:blipFill>
          <a:blip r:embed="rId8"/>
          <a:stretch>
            <a:fillRect/>
          </a:stretch>
        </p:blipFill>
        <p:spPr>
          <a:xfrm>
            <a:off x="9121613" y="6190451"/>
            <a:ext cx="238158" cy="171474"/>
          </a:xfrm>
          <a:prstGeom prst="rect">
            <a:avLst/>
          </a:prstGeom>
        </p:spPr>
      </p:pic>
    </p:spTree>
    <p:extLst>
      <p:ext uri="{BB962C8B-B14F-4D97-AF65-F5344CB8AC3E}">
        <p14:creationId xmlns:p14="http://schemas.microsoft.com/office/powerpoint/2010/main" val="728133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659477" y="457518"/>
            <a:ext cx="8433723" cy="980162"/>
          </a:xfrm>
          <a:solidFill>
            <a:schemeClr val="bg1"/>
          </a:solidFill>
        </p:spPr>
        <p:txBody>
          <a:bodyPr/>
          <a:lstStyle/>
          <a:p>
            <a:r>
              <a:rPr lang="en-CA" altLang="fr-FR" sz="2400" dirty="0" smtClean="0">
                <a:solidFill>
                  <a:srgbClr val="45697B"/>
                </a:solidFill>
              </a:rPr>
              <a:t>3. Simulator input and output parameters</a:t>
            </a:r>
            <a:r>
              <a:rPr lang="en-CA" altLang="fr-FR" sz="2400" dirty="0">
                <a:solidFill>
                  <a:srgbClr val="45697B"/>
                </a:solidFill>
              </a:rPr>
              <a:t/>
            </a:r>
            <a:br>
              <a:rPr lang="en-CA" altLang="fr-FR" sz="2400" dirty="0">
                <a:solidFill>
                  <a:srgbClr val="45697B"/>
                </a:solidFill>
              </a:rPr>
            </a:br>
            <a:r>
              <a:rPr lang="en-CA" altLang="fr-FR" sz="2400" dirty="0" smtClean="0">
                <a:solidFill>
                  <a:srgbClr val="45697B"/>
                </a:solidFill>
              </a:rPr>
              <a:t>Input </a:t>
            </a:r>
            <a:r>
              <a:rPr lang="en-CA" altLang="fr-FR" sz="2400" dirty="0">
                <a:solidFill>
                  <a:srgbClr val="45697B"/>
                </a:solidFill>
              </a:rPr>
              <a:t>parameters for type </a:t>
            </a:r>
            <a:r>
              <a:rPr lang="en-CA" altLang="fr-FR" sz="2400" dirty="0" smtClean="0">
                <a:solidFill>
                  <a:srgbClr val="45697B"/>
                </a:solidFill>
              </a:rPr>
              <a:t>1 "source" system</a:t>
            </a:r>
            <a:endParaRPr lang="en-CA" sz="2400" dirty="0"/>
          </a:p>
        </p:txBody>
      </p:sp>
      <p:pic>
        <p:nvPicPr>
          <p:cNvPr id="2" name="Espace réservé du contenu 1"/>
          <p:cNvPicPr>
            <a:picLocks noGrp="1" noChangeAspect="1"/>
          </p:cNvPicPr>
          <p:nvPr>
            <p:ph sz="half" idx="2"/>
            <p:custDataLst>
              <p:tags r:id="rId2"/>
            </p:custDataLst>
          </p:nvPr>
        </p:nvPicPr>
        <p:blipFill rotWithShape="1">
          <a:blip r:embed="rId8">
            <a:extLst>
              <a:ext uri="{28A0092B-C50C-407E-A947-70E740481C1C}">
                <a14:useLocalDpi xmlns:a14="http://schemas.microsoft.com/office/drawing/2010/main" val="0"/>
              </a:ext>
            </a:extLst>
          </a:blip>
          <a:srcRect/>
          <a:stretch/>
        </p:blipFill>
        <p:spPr>
          <a:xfrm>
            <a:off x="300108" y="1982076"/>
            <a:ext cx="4411128" cy="2759670"/>
          </a:xfrm>
        </p:spPr>
      </p:pic>
      <p:sp>
        <p:nvSpPr>
          <p:cNvPr id="4" name="Espace réservé du numéro de diapositive 3"/>
          <p:cNvSpPr>
            <a:spLocks noGrp="1"/>
          </p:cNvSpPr>
          <p:nvPr>
            <p:ph type="sldNum" sz="quarter" idx="12"/>
            <p:custDataLst>
              <p:tags r:id="rId3"/>
            </p:custDataLst>
          </p:nvPr>
        </p:nvSpPr>
        <p:spPr/>
        <p:txBody>
          <a:bodyPr/>
          <a:lstStyle/>
          <a:p>
            <a:pPr>
              <a:defRPr/>
            </a:pPr>
            <a:fld id="{B3980D67-48D6-4EA3-BD6E-8E9943D4617B}" type="slidenum">
              <a:rPr lang="fr-CA" smtClean="0"/>
              <a:pPr>
                <a:defRPr/>
              </a:pPr>
              <a:t>12</a:t>
            </a:fld>
            <a:endParaRPr lang="fr-CA"/>
          </a:p>
        </p:txBody>
      </p:sp>
      <p:graphicFrame>
        <p:nvGraphicFramePr>
          <p:cNvPr id="12" name="Tableau 11"/>
          <p:cNvGraphicFramePr>
            <a:graphicFrameLocks noGrp="1"/>
          </p:cNvGraphicFramePr>
          <p:nvPr>
            <p:custDataLst>
              <p:tags r:id="rId4"/>
            </p:custDataLst>
            <p:extLst>
              <p:ext uri="{D42A27DB-BD31-4B8C-83A1-F6EECF244321}">
                <p14:modId xmlns:p14="http://schemas.microsoft.com/office/powerpoint/2010/main" val="2480438870"/>
              </p:ext>
            </p:extLst>
          </p:nvPr>
        </p:nvGraphicFramePr>
        <p:xfrm>
          <a:off x="4711236" y="1524001"/>
          <a:ext cx="6820363" cy="4891598"/>
        </p:xfrm>
        <a:graphic>
          <a:graphicData uri="http://schemas.openxmlformats.org/drawingml/2006/table">
            <a:tbl>
              <a:tblPr>
                <a:tableStyleId>{616DA210-FB5B-4158-B5E0-FEB733F419BA}</a:tableStyleId>
              </a:tblPr>
              <a:tblGrid>
                <a:gridCol w="5160466">
                  <a:extLst>
                    <a:ext uri="{9D8B030D-6E8A-4147-A177-3AD203B41FA5}">
                      <a16:colId xmlns:a16="http://schemas.microsoft.com/office/drawing/2014/main" val="1472192539"/>
                    </a:ext>
                  </a:extLst>
                </a:gridCol>
                <a:gridCol w="673819">
                  <a:extLst>
                    <a:ext uri="{9D8B030D-6E8A-4147-A177-3AD203B41FA5}">
                      <a16:colId xmlns:a16="http://schemas.microsoft.com/office/drawing/2014/main" val="1100288098"/>
                    </a:ext>
                  </a:extLst>
                </a:gridCol>
                <a:gridCol w="986078">
                  <a:extLst>
                    <a:ext uri="{9D8B030D-6E8A-4147-A177-3AD203B41FA5}">
                      <a16:colId xmlns:a16="http://schemas.microsoft.com/office/drawing/2014/main" val="2992886757"/>
                    </a:ext>
                  </a:extLst>
                </a:gridCol>
              </a:tblGrid>
              <a:tr h="266051">
                <a:tc gridSpan="3">
                  <a:txBody>
                    <a:bodyPr/>
                    <a:lstStyle/>
                    <a:p>
                      <a:pPr algn="ctr" fontAlgn="ctr"/>
                      <a:r>
                        <a:rPr lang="fr-CA" sz="1200" b="1" u="none" strike="noStrike" dirty="0" smtClean="0">
                          <a:effectLst/>
                        </a:rPr>
                        <a:t>Facility operating condition</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473036852"/>
                  </a:ext>
                </a:extLst>
              </a:tr>
              <a:tr h="266051">
                <a:tc>
                  <a:txBody>
                    <a:bodyPr/>
                    <a:lstStyle/>
                    <a:p>
                      <a:pPr algn="ctr" fontAlgn="ctr"/>
                      <a:r>
                        <a:rPr lang="fr-CA" sz="1200" b="1" u="none" strike="noStrike" dirty="0">
                          <a:effectLst/>
                        </a:rPr>
                        <a:t>Description</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b="1" u="none" strike="noStrike">
                          <a:effectLst/>
                        </a:rPr>
                        <a:t>Variable</a:t>
                      </a:r>
                      <a:endParaRPr lang="fr-CA" sz="1200" b="1" i="0" u="none" strike="noStrike">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b="1" u="none" strike="noStrike" dirty="0" smtClean="0">
                          <a:effectLst/>
                        </a:rPr>
                        <a:t>Value</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1313708512"/>
                  </a:ext>
                </a:extLst>
              </a:tr>
              <a:tr h="358354">
                <a:tc>
                  <a:txBody>
                    <a:bodyPr/>
                    <a:lstStyle/>
                    <a:p>
                      <a:pPr algn="ctr" fontAlgn="ctr"/>
                      <a:r>
                        <a:rPr lang="en-CA" sz="1200" u="none" strike="noStrike" noProof="0" dirty="0" smtClean="0">
                          <a:solidFill>
                            <a:schemeClr val="tx1"/>
                          </a:solidFill>
                          <a:effectLst/>
                        </a:rPr>
                        <a:t>Average mass flow rate at the inlet of the plant (t/day)</a:t>
                      </a:r>
                      <a:endParaRPr lang="en-CA" sz="1200" b="0" i="0" u="none" strike="noStrike" noProof="0" dirty="0">
                        <a:solidFill>
                          <a:schemeClr val="tx1"/>
                        </a:solidFill>
                        <a:effectLst/>
                        <a:latin typeface="Calibri" panose="020F0502020204030204" pitchFamily="34" charset="0"/>
                      </a:endParaRPr>
                    </a:p>
                  </a:txBody>
                  <a:tcPr marL="0" marR="0" marT="0" marB="0" anchor="ctr"/>
                </a:tc>
                <a:tc>
                  <a:txBody>
                    <a:bodyPr/>
                    <a:lstStyle/>
                    <a:p>
                      <a:pPr algn="ctr" fontAlgn="ctr"/>
                      <a:r>
                        <a:rPr lang="fr-CA" sz="1200" u="none" strike="noStrike" dirty="0" err="1">
                          <a:effectLst/>
                        </a:rPr>
                        <a:t>m</a:t>
                      </a:r>
                      <a:r>
                        <a:rPr lang="fr-CA" sz="1200" u="none" strike="noStrike" baseline="-25000" dirty="0" err="1">
                          <a:effectLst/>
                        </a:rPr>
                        <a:t>r</a:t>
                      </a:r>
                      <a:endParaRPr lang="fr-CA" sz="12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Value</a:t>
                      </a:r>
                      <a:endParaRPr lang="fr-CA" sz="12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3259227568"/>
                  </a:ext>
                </a:extLst>
              </a:tr>
              <a:tr h="358354">
                <a:tc>
                  <a:txBody>
                    <a:bodyPr/>
                    <a:lstStyle/>
                    <a:p>
                      <a:pPr algn="ctr" fontAlgn="ctr"/>
                      <a:r>
                        <a:rPr lang="en-CA" sz="1200" u="none" strike="noStrike" noProof="0" dirty="0" smtClean="0">
                          <a:solidFill>
                            <a:schemeClr val="tx1"/>
                          </a:solidFill>
                          <a:effectLst/>
                        </a:rPr>
                        <a:t>Thermal capacity of the ore at the entrance to the plant (kJ/</a:t>
                      </a:r>
                      <a:r>
                        <a:rPr lang="en-CA" sz="1200" u="none" strike="noStrike" noProof="0" dirty="0" err="1" smtClean="0">
                          <a:solidFill>
                            <a:schemeClr val="tx1"/>
                          </a:solidFill>
                          <a:effectLst/>
                        </a:rPr>
                        <a:t>kg°C</a:t>
                      </a:r>
                      <a:r>
                        <a:rPr lang="en-CA" sz="1200" u="none" strike="noStrike" noProof="0" dirty="0" smtClean="0">
                          <a:solidFill>
                            <a:schemeClr val="tx1"/>
                          </a:solidFill>
                          <a:effectLst/>
                        </a:rPr>
                        <a:t>)</a:t>
                      </a:r>
                      <a:endParaRPr lang="en-CA" sz="1200" b="0" i="0" u="none" strike="noStrike" noProof="0" dirty="0">
                        <a:solidFill>
                          <a:schemeClr val="tx1"/>
                        </a:solidFill>
                        <a:effectLst/>
                        <a:latin typeface="Calibri" panose="020F0502020204030204" pitchFamily="34" charset="0"/>
                      </a:endParaRPr>
                    </a:p>
                  </a:txBody>
                  <a:tcPr marL="0" marR="0" marT="0" marB="0" anchor="ctr"/>
                </a:tc>
                <a:tc>
                  <a:txBody>
                    <a:bodyPr/>
                    <a:lstStyle/>
                    <a:p>
                      <a:pPr algn="ctr" fontAlgn="ctr"/>
                      <a:r>
                        <a:rPr lang="fr-CA" sz="1200" u="none" strike="noStrike" dirty="0">
                          <a:effectLst/>
                        </a:rPr>
                        <a:t>C</a:t>
                      </a:r>
                      <a:r>
                        <a:rPr lang="fr-CA" sz="1200" u="none" strike="noStrike" baseline="-25000" dirty="0">
                          <a:effectLst/>
                        </a:rPr>
                        <a:t>PR</a:t>
                      </a:r>
                      <a:endParaRPr lang="fr-CA" sz="12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Value</a:t>
                      </a:r>
                      <a:endParaRPr lang="fr-CA" sz="12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604337232"/>
                  </a:ext>
                </a:extLst>
              </a:tr>
              <a:tr h="358354">
                <a:tc>
                  <a:txBody>
                    <a:bodyPr/>
                    <a:lstStyle/>
                    <a:p>
                      <a:pPr algn="ctr" fontAlgn="ctr"/>
                      <a:r>
                        <a:rPr lang="en-CA" sz="1200" u="none" strike="noStrike" noProof="0" dirty="0" smtClean="0">
                          <a:solidFill>
                            <a:schemeClr val="tx1"/>
                          </a:solidFill>
                          <a:effectLst/>
                        </a:rPr>
                        <a:t>Variation of the mass flow rate at the entrance to the plant (± %)</a:t>
                      </a:r>
                      <a:endParaRPr lang="en-CA" sz="1200" b="0" i="0" u="none" strike="noStrike" noProof="0" dirty="0">
                        <a:solidFill>
                          <a:schemeClr val="tx1"/>
                        </a:solidFill>
                        <a:effectLst/>
                        <a:latin typeface="Calibri" panose="020F0502020204030204" pitchFamily="34" charset="0"/>
                      </a:endParaRPr>
                    </a:p>
                  </a:txBody>
                  <a:tcPr marL="0" marR="0" marT="0" marB="0" anchor="ctr"/>
                </a:tc>
                <a:tc>
                  <a:txBody>
                    <a:bodyPr/>
                    <a:lstStyle/>
                    <a:p>
                      <a:pPr algn="ctr" fontAlgn="ctr"/>
                      <a:r>
                        <a:rPr lang="fr-CA" sz="1200" u="none" strike="noStrike" dirty="0">
                          <a:effectLst/>
                        </a:rPr>
                        <a:t>VAR</a:t>
                      </a:r>
                      <a:endParaRPr lang="fr-CA" sz="12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en-CA" sz="1200" u="none" strike="noStrike" noProof="0" dirty="0" smtClean="0">
                          <a:effectLst/>
                        </a:rPr>
                        <a:t>Choice</a:t>
                      </a:r>
                    </a:p>
                    <a:p>
                      <a:pPr algn="ctr" fontAlgn="ctr"/>
                      <a:r>
                        <a:rPr lang="en-CA" sz="1200" u="none" strike="noStrike" kern="1200" noProof="0" dirty="0" smtClean="0">
                          <a:solidFill>
                            <a:schemeClr val="tx1"/>
                          </a:solidFill>
                          <a:effectLst/>
                          <a:latin typeface="+mn-lt"/>
                          <a:ea typeface="+mn-ea"/>
                          <a:cs typeface="+mn-cs"/>
                        </a:rPr>
                        <a:t>0 to 10 %</a:t>
                      </a:r>
                      <a:endParaRPr lang="en-CA" sz="1200" u="none" strike="noStrike" kern="1200" noProof="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78108187"/>
                  </a:ext>
                </a:extLst>
              </a:tr>
              <a:tr h="358354">
                <a:tc>
                  <a:txBody>
                    <a:bodyPr/>
                    <a:lstStyle/>
                    <a:p>
                      <a:pPr algn="ctr" fontAlgn="ctr"/>
                      <a:r>
                        <a:rPr lang="en-CA" sz="1200" u="none" strike="noStrike" noProof="0" dirty="0" smtClean="0">
                          <a:solidFill>
                            <a:schemeClr val="tx1"/>
                          </a:solidFill>
                          <a:effectLst/>
                        </a:rPr>
                        <a:t>Average percent moisture contained in the ore at the entrance to the concentrator</a:t>
                      </a:r>
                      <a:endParaRPr lang="en-CA" sz="1200" b="0" i="0" u="none" strike="noStrike" noProof="0" dirty="0">
                        <a:solidFill>
                          <a:schemeClr val="tx1"/>
                        </a:solidFill>
                        <a:effectLst/>
                        <a:latin typeface="Calibri" panose="020F0502020204030204" pitchFamily="34" charset="0"/>
                      </a:endParaRPr>
                    </a:p>
                  </a:txBody>
                  <a:tcPr marL="0" marR="0" marT="0" marB="0" anchor="ctr"/>
                </a:tc>
                <a:tc>
                  <a:txBody>
                    <a:bodyPr/>
                    <a:lstStyle/>
                    <a:p>
                      <a:pPr algn="ctr" fontAlgn="ctr"/>
                      <a:r>
                        <a:rPr lang="fr-CA" sz="1200" u="none" strike="noStrike" dirty="0">
                          <a:effectLst/>
                        </a:rPr>
                        <a:t>%H</a:t>
                      </a:r>
                      <a:r>
                        <a:rPr lang="fr-CA" sz="1200" u="none" strike="noStrike" baseline="-25000" dirty="0">
                          <a:effectLst/>
                        </a:rPr>
                        <a:t>R</a:t>
                      </a:r>
                      <a:endParaRPr lang="fr-CA" sz="12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en-CA" sz="1200" u="none" strike="noStrike" noProof="0" dirty="0" smtClean="0">
                          <a:effectLst/>
                        </a:rPr>
                        <a:t>Choice</a:t>
                      </a:r>
                    </a:p>
                    <a:p>
                      <a:pPr algn="ctr" fontAlgn="ctr"/>
                      <a:r>
                        <a:rPr lang="en-CA" sz="1200" u="none" strike="noStrike" kern="1200" noProof="0" dirty="0" smtClean="0">
                          <a:solidFill>
                            <a:schemeClr val="tx1"/>
                          </a:solidFill>
                          <a:effectLst/>
                          <a:latin typeface="+mn-lt"/>
                          <a:ea typeface="+mn-ea"/>
                          <a:cs typeface="+mn-cs"/>
                        </a:rPr>
                        <a:t>0 to 10 %</a:t>
                      </a:r>
                      <a:endParaRPr lang="en-CA" sz="1200" u="none" strike="noStrike" kern="1200" noProof="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3214753635"/>
                  </a:ext>
                </a:extLst>
              </a:tr>
              <a:tr h="358354">
                <a:tc>
                  <a:txBody>
                    <a:bodyPr/>
                    <a:lstStyle/>
                    <a:p>
                      <a:pPr algn="ctr" fontAlgn="ctr"/>
                      <a:r>
                        <a:rPr lang="en-CA" sz="1200" u="none" strike="noStrike" noProof="0" dirty="0" smtClean="0">
                          <a:solidFill>
                            <a:schemeClr val="tx1"/>
                          </a:solidFill>
                          <a:effectLst/>
                        </a:rPr>
                        <a:t>Percent solids</a:t>
                      </a:r>
                      <a:r>
                        <a:rPr lang="en-CA" sz="1200" u="none" strike="noStrike" baseline="0" noProof="0" dirty="0" smtClean="0">
                          <a:solidFill>
                            <a:schemeClr val="tx1"/>
                          </a:solidFill>
                          <a:effectLst/>
                        </a:rPr>
                        <a:t> </a:t>
                      </a:r>
                      <a:r>
                        <a:rPr lang="en-CA" sz="1200" u="none" strike="noStrike" noProof="0" dirty="0" smtClean="0">
                          <a:solidFill>
                            <a:schemeClr val="tx1"/>
                          </a:solidFill>
                          <a:effectLst/>
                        </a:rPr>
                        <a:t>of pulp after thickener (%)</a:t>
                      </a:r>
                      <a:endParaRPr lang="en-CA" sz="1200" b="0" i="0" u="none" strike="noStrike" noProof="0" dirty="0">
                        <a:solidFill>
                          <a:schemeClr val="tx1"/>
                        </a:solidFill>
                        <a:effectLst/>
                        <a:latin typeface="Calibri" panose="020F0502020204030204" pitchFamily="34" charset="0"/>
                      </a:endParaRPr>
                    </a:p>
                  </a:txBody>
                  <a:tcPr marL="0" marR="0" marT="0" marB="0" anchor="ctr"/>
                </a:tc>
                <a:tc>
                  <a:txBody>
                    <a:bodyPr/>
                    <a:lstStyle/>
                    <a:p>
                      <a:pPr algn="ctr" fontAlgn="ctr"/>
                      <a:r>
                        <a:rPr lang="fr-CA" sz="1200" u="none" strike="noStrike" dirty="0">
                          <a:effectLst/>
                        </a:rPr>
                        <a:t>%S</a:t>
                      </a:r>
                      <a:r>
                        <a:rPr lang="fr-CA" sz="1200" u="none" strike="noStrike" baseline="-25000" dirty="0">
                          <a:effectLst/>
                        </a:rPr>
                        <a:t>EP</a:t>
                      </a:r>
                      <a:endParaRPr lang="fr-CA" sz="12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en-CA" sz="1200" u="none" strike="noStrike" noProof="0" dirty="0" smtClean="0">
                          <a:effectLst/>
                        </a:rPr>
                        <a:t>Choice</a:t>
                      </a:r>
                    </a:p>
                    <a:p>
                      <a:pPr algn="ctr" fontAlgn="ctr"/>
                      <a:r>
                        <a:rPr lang="en-CA" sz="1200" u="none" strike="noStrike" kern="1200" noProof="0" dirty="0" smtClean="0">
                          <a:solidFill>
                            <a:schemeClr val="tx1"/>
                          </a:solidFill>
                          <a:effectLst/>
                          <a:latin typeface="+mn-lt"/>
                          <a:ea typeface="+mn-ea"/>
                          <a:cs typeface="+mn-cs"/>
                        </a:rPr>
                        <a:t>40 to 80 %</a:t>
                      </a:r>
                      <a:endParaRPr lang="fr-CA" sz="12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957548643"/>
                  </a:ext>
                </a:extLst>
              </a:tr>
              <a:tr h="358354">
                <a:tc>
                  <a:txBody>
                    <a:bodyPr/>
                    <a:lstStyle/>
                    <a:p>
                      <a:pPr algn="ctr" fontAlgn="ctr"/>
                      <a:r>
                        <a:rPr lang="en-CA" sz="1200" u="none" strike="noStrike" noProof="0" dirty="0" smtClean="0">
                          <a:solidFill>
                            <a:schemeClr val="tx1"/>
                          </a:solidFill>
                          <a:effectLst/>
                        </a:rPr>
                        <a:t>Percent solids of pulp at the plant discharge (%) (&lt;= %S</a:t>
                      </a:r>
                      <a:r>
                        <a:rPr lang="en-CA" sz="1200" u="none" strike="noStrike" baseline="-25000" noProof="0" dirty="0" smtClean="0">
                          <a:solidFill>
                            <a:schemeClr val="tx1"/>
                          </a:solidFill>
                          <a:effectLst/>
                        </a:rPr>
                        <a:t>EP</a:t>
                      </a:r>
                      <a:r>
                        <a:rPr lang="en-CA" sz="1200" u="none" strike="noStrike" noProof="0" dirty="0" smtClean="0">
                          <a:solidFill>
                            <a:schemeClr val="tx1"/>
                          </a:solidFill>
                          <a:effectLst/>
                        </a:rPr>
                        <a:t>)</a:t>
                      </a:r>
                      <a:endParaRPr lang="en-CA" sz="1200" b="0" i="0" u="none" strike="noStrike" noProof="0" dirty="0">
                        <a:solidFill>
                          <a:schemeClr val="tx1"/>
                        </a:solidFill>
                        <a:effectLst/>
                        <a:latin typeface="Calibri" panose="020F0502020204030204" pitchFamily="34" charset="0"/>
                      </a:endParaRPr>
                    </a:p>
                  </a:txBody>
                  <a:tcPr marL="0" marR="0" marT="0" marB="0" anchor="ctr"/>
                </a:tc>
                <a:tc>
                  <a:txBody>
                    <a:bodyPr/>
                    <a:lstStyle/>
                    <a:p>
                      <a:pPr algn="ctr" fontAlgn="ctr"/>
                      <a:r>
                        <a:rPr lang="fr-CA" sz="1200" u="none" strike="noStrike" dirty="0">
                          <a:effectLst/>
                        </a:rPr>
                        <a:t>%S</a:t>
                      </a:r>
                      <a:r>
                        <a:rPr lang="fr-CA" sz="1200" u="none" strike="noStrike" baseline="-25000" dirty="0">
                          <a:effectLst/>
                        </a:rPr>
                        <a:t>OUT</a:t>
                      </a:r>
                      <a:endParaRPr lang="fr-CA" sz="12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en-CA" sz="1200" u="none" strike="noStrike" noProof="0" dirty="0" smtClean="0">
                          <a:effectLst/>
                        </a:rPr>
                        <a:t>Choice</a:t>
                      </a:r>
                    </a:p>
                    <a:p>
                      <a:pPr algn="ctr" fontAlgn="ctr"/>
                      <a:r>
                        <a:rPr lang="en-CA" sz="1200" u="none" strike="noStrike" kern="1200" noProof="0" dirty="0" smtClean="0">
                          <a:solidFill>
                            <a:schemeClr val="tx1"/>
                          </a:solidFill>
                          <a:effectLst/>
                          <a:latin typeface="+mn-lt"/>
                          <a:ea typeface="+mn-ea"/>
                          <a:cs typeface="+mn-cs"/>
                        </a:rPr>
                        <a:t>10 to 70 %</a:t>
                      </a:r>
                      <a:endParaRPr lang="fr-CA" sz="12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576824624"/>
                  </a:ext>
                </a:extLst>
              </a:tr>
              <a:tr h="358354">
                <a:tc>
                  <a:txBody>
                    <a:bodyPr/>
                    <a:lstStyle/>
                    <a:p>
                      <a:pPr algn="ctr" fontAlgn="ctr"/>
                      <a:r>
                        <a:rPr lang="en-CA" sz="1200" u="none" strike="noStrike" noProof="0" dirty="0" smtClean="0">
                          <a:solidFill>
                            <a:schemeClr val="tx1"/>
                          </a:solidFill>
                          <a:effectLst/>
                        </a:rPr>
                        <a:t>Percentage of fresh water used in the treatment plant in relation to the volume of water lost (0 &lt; Ra &lt; 100%)</a:t>
                      </a:r>
                      <a:endParaRPr lang="en-CA" sz="1200" b="0" i="0" u="none" strike="noStrike" noProof="0" dirty="0">
                        <a:solidFill>
                          <a:schemeClr val="tx1"/>
                        </a:solidFill>
                        <a:effectLst/>
                        <a:latin typeface="Calibri" panose="020F0502020204030204" pitchFamily="34" charset="0"/>
                      </a:endParaRPr>
                    </a:p>
                  </a:txBody>
                  <a:tcPr marL="0" marR="0" marT="0" marB="0" anchor="ctr"/>
                </a:tc>
                <a:tc>
                  <a:txBody>
                    <a:bodyPr/>
                    <a:lstStyle/>
                    <a:p>
                      <a:pPr algn="ctr" fontAlgn="ctr"/>
                      <a:r>
                        <a:rPr lang="fr-CA" sz="1200" u="none" strike="noStrike" dirty="0">
                          <a:effectLst/>
                        </a:rPr>
                        <a:t>R</a:t>
                      </a:r>
                      <a:r>
                        <a:rPr lang="fr-CA" sz="1200" u="none" strike="noStrike" baseline="-25000" dirty="0">
                          <a:effectLst/>
                        </a:rPr>
                        <a:t>A</a:t>
                      </a:r>
                      <a:endParaRPr lang="fr-CA" sz="12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en-CA" sz="1200" u="none" strike="noStrike" noProof="0" dirty="0" smtClean="0">
                          <a:effectLst/>
                        </a:rPr>
                        <a:t>Choice</a:t>
                      </a:r>
                    </a:p>
                    <a:p>
                      <a:pPr algn="ctr" fontAlgn="ctr"/>
                      <a:r>
                        <a:rPr lang="en-CA" sz="1200" u="none" strike="noStrike" kern="1200" noProof="0" dirty="0" smtClean="0">
                          <a:solidFill>
                            <a:schemeClr val="tx1"/>
                          </a:solidFill>
                          <a:effectLst/>
                          <a:latin typeface="+mn-lt"/>
                          <a:ea typeface="+mn-ea"/>
                          <a:cs typeface="+mn-cs"/>
                        </a:rPr>
                        <a:t>0 to 100 %</a:t>
                      </a:r>
                    </a:p>
                  </a:txBody>
                  <a:tcPr marL="0" marR="0" marT="0" marB="0" anchor="ctr"/>
                </a:tc>
                <a:extLst>
                  <a:ext uri="{0D108BD9-81ED-4DB2-BD59-A6C34878D82A}">
                    <a16:rowId xmlns:a16="http://schemas.microsoft.com/office/drawing/2014/main" val="2369941379"/>
                  </a:ext>
                </a:extLst>
              </a:tr>
              <a:tr h="358354">
                <a:tc>
                  <a:txBody>
                    <a:bodyPr/>
                    <a:lstStyle/>
                    <a:p>
                      <a:pPr algn="ctr" fontAlgn="ctr"/>
                      <a:r>
                        <a:rPr lang="en-CA" sz="1200" u="none" strike="noStrike" noProof="0" dirty="0" smtClean="0">
                          <a:solidFill>
                            <a:schemeClr val="tx1"/>
                          </a:solidFill>
                          <a:effectLst/>
                        </a:rPr>
                        <a:t>Percentage of additional water used by other areas compared to the volume of water lost to the tailings pond (0 &lt; R</a:t>
                      </a:r>
                      <a:r>
                        <a:rPr lang="en-CA" sz="1200" u="none" strike="noStrike" baseline="-25000" noProof="0" dirty="0" smtClean="0">
                          <a:solidFill>
                            <a:schemeClr val="tx1"/>
                          </a:solidFill>
                          <a:effectLst/>
                        </a:rPr>
                        <a:t>B</a:t>
                      </a:r>
                      <a:r>
                        <a:rPr lang="en-CA" sz="1200" u="none" strike="noStrike" noProof="0" dirty="0" smtClean="0">
                          <a:solidFill>
                            <a:schemeClr val="tx1"/>
                          </a:solidFill>
                          <a:effectLst/>
                        </a:rPr>
                        <a:t> &lt; 200%)</a:t>
                      </a:r>
                      <a:endParaRPr lang="en-CA" sz="1200" b="0" i="0" u="none" strike="noStrike" noProof="0" dirty="0">
                        <a:solidFill>
                          <a:schemeClr val="tx1"/>
                        </a:solidFill>
                        <a:effectLst/>
                        <a:latin typeface="Calibri" panose="020F0502020204030204" pitchFamily="34" charset="0"/>
                      </a:endParaRPr>
                    </a:p>
                  </a:txBody>
                  <a:tcPr marL="0" marR="0" marT="0" marB="0" anchor="ctr"/>
                </a:tc>
                <a:tc>
                  <a:txBody>
                    <a:bodyPr/>
                    <a:lstStyle/>
                    <a:p>
                      <a:pPr algn="ctr" fontAlgn="ctr"/>
                      <a:r>
                        <a:rPr lang="fr-CA" sz="1200" u="none" strike="noStrike" dirty="0">
                          <a:effectLst/>
                        </a:rPr>
                        <a:t>R</a:t>
                      </a:r>
                      <a:r>
                        <a:rPr lang="fr-CA" sz="1200" u="none" strike="noStrike" baseline="-25000" dirty="0">
                          <a:effectLst/>
                        </a:rPr>
                        <a:t>B</a:t>
                      </a:r>
                      <a:endParaRPr lang="fr-CA" sz="12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en-CA" sz="1200" u="none" strike="noStrike" noProof="0" dirty="0" smtClean="0">
                          <a:effectLst/>
                        </a:rPr>
                        <a:t>Choice</a:t>
                      </a:r>
                    </a:p>
                    <a:p>
                      <a:pPr algn="ctr" fontAlgn="ctr"/>
                      <a:r>
                        <a:rPr lang="en-CA" sz="1200" u="none" strike="noStrike" kern="1200" noProof="0" dirty="0" smtClean="0">
                          <a:solidFill>
                            <a:schemeClr val="tx1"/>
                          </a:solidFill>
                          <a:effectLst/>
                          <a:latin typeface="+mn-lt"/>
                          <a:ea typeface="+mn-ea"/>
                          <a:cs typeface="+mn-cs"/>
                        </a:rPr>
                        <a:t>0 to 200 %</a:t>
                      </a:r>
                      <a:endParaRPr lang="fr-CA" sz="12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716191437"/>
                  </a:ext>
                </a:extLst>
              </a:tr>
              <a:tr h="358354">
                <a:tc>
                  <a:txBody>
                    <a:bodyPr/>
                    <a:lstStyle/>
                    <a:p>
                      <a:pPr algn="ctr" fontAlgn="ctr"/>
                      <a:r>
                        <a:rPr lang="en-CA" sz="1200" u="none" strike="noStrike" noProof="0" dirty="0" smtClean="0">
                          <a:solidFill>
                            <a:schemeClr val="tx1"/>
                          </a:solidFill>
                          <a:effectLst/>
                        </a:rPr>
                        <a:t>Minimum water temperature observed at the outlet of the plant during the year (°C)</a:t>
                      </a:r>
                      <a:endParaRPr lang="en-CA" sz="1200" b="0" i="0" u="none" strike="noStrike" noProof="0" dirty="0">
                        <a:solidFill>
                          <a:schemeClr val="tx1"/>
                        </a:solidFill>
                        <a:effectLst/>
                        <a:latin typeface="Calibri" panose="020F0502020204030204" pitchFamily="34" charset="0"/>
                      </a:endParaRPr>
                    </a:p>
                  </a:txBody>
                  <a:tcPr marL="0" marR="0" marT="0" marB="0" anchor="ctr"/>
                </a:tc>
                <a:tc>
                  <a:txBody>
                    <a:bodyPr/>
                    <a:lstStyle/>
                    <a:p>
                      <a:pPr algn="ctr" fontAlgn="ctr"/>
                      <a:r>
                        <a:rPr lang="fr-CA" sz="1200" u="none" strike="noStrike">
                          <a:effectLst/>
                        </a:rPr>
                        <a:t>T</a:t>
                      </a:r>
                      <a:r>
                        <a:rPr lang="fr-CA" sz="1200" u="none" strike="noStrike" baseline="-25000">
                          <a:effectLst/>
                        </a:rPr>
                        <a:t>OUT,min</a:t>
                      </a:r>
                      <a:endParaRPr lang="fr-CA" sz="1200" b="0" i="0" u="none" strike="noStrike">
                        <a:solidFill>
                          <a:srgbClr val="0070C0"/>
                        </a:solidFill>
                        <a:effectLst/>
                        <a:latin typeface="Calibri" panose="020F0502020204030204" pitchFamily="34" charset="0"/>
                      </a:endParaRPr>
                    </a:p>
                  </a:txBody>
                  <a:tcPr marL="0" marR="0" marT="0" marB="0" anchor="ctr"/>
                </a:tc>
                <a:tc>
                  <a:txBody>
                    <a:bodyPr/>
                    <a:lstStyle/>
                    <a:p>
                      <a:pPr algn="ctr" fontAlgn="ctr"/>
                      <a:r>
                        <a:rPr lang="en-CA" sz="1200" u="none" strike="noStrike" noProof="0" dirty="0" smtClean="0">
                          <a:effectLst/>
                        </a:rPr>
                        <a:t>Choice</a:t>
                      </a:r>
                    </a:p>
                    <a:p>
                      <a:pPr algn="ctr" fontAlgn="ctr"/>
                      <a:r>
                        <a:rPr lang="en-CA" sz="1200" u="none" strike="noStrike" kern="1200" noProof="0" dirty="0" smtClean="0">
                          <a:solidFill>
                            <a:schemeClr val="tx1"/>
                          </a:solidFill>
                          <a:effectLst/>
                          <a:latin typeface="+mn-lt"/>
                          <a:ea typeface="+mn-ea"/>
                          <a:cs typeface="+mn-cs"/>
                        </a:rPr>
                        <a:t>10 to 4</a:t>
                      </a:r>
                      <a:r>
                        <a:rPr lang="fr-CA" sz="1200" u="none" strike="noStrike" kern="1200" dirty="0" smtClean="0">
                          <a:solidFill>
                            <a:schemeClr val="tx1"/>
                          </a:solidFill>
                          <a:effectLst/>
                          <a:latin typeface="+mn-lt"/>
                          <a:ea typeface="+mn-ea"/>
                          <a:cs typeface="+mn-cs"/>
                        </a:rPr>
                        <a:t>0°C</a:t>
                      </a:r>
                      <a:endParaRPr lang="fr-CA" sz="12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3925070529"/>
                  </a:ext>
                </a:extLst>
              </a:tr>
              <a:tr h="358354">
                <a:tc>
                  <a:txBody>
                    <a:bodyPr/>
                    <a:lstStyle/>
                    <a:p>
                      <a:pPr algn="ctr" fontAlgn="ctr"/>
                      <a:r>
                        <a:rPr lang="en-CA" sz="1200" u="none" strike="noStrike" noProof="0" dirty="0" smtClean="0">
                          <a:solidFill>
                            <a:schemeClr val="tx1"/>
                          </a:solidFill>
                          <a:effectLst/>
                        </a:rPr>
                        <a:t>Minimum process water temperature after energy transfer(°C)</a:t>
                      </a:r>
                      <a:endParaRPr lang="en-CA" sz="1200" b="0" i="0" u="none" strike="noStrike" noProof="0" dirty="0">
                        <a:solidFill>
                          <a:schemeClr val="tx1"/>
                        </a:solidFill>
                        <a:effectLst/>
                        <a:latin typeface="Calibri" panose="020F0502020204030204" pitchFamily="34" charset="0"/>
                      </a:endParaRPr>
                    </a:p>
                  </a:txBody>
                  <a:tcPr marL="0" marR="0" marT="0" marB="0" anchor="ctr"/>
                </a:tc>
                <a:tc>
                  <a:txBody>
                    <a:bodyPr/>
                    <a:lstStyle/>
                    <a:p>
                      <a:pPr algn="ctr" fontAlgn="ctr"/>
                      <a:r>
                        <a:rPr lang="fr-CA" sz="1200" u="none" strike="noStrike">
                          <a:effectLst/>
                        </a:rPr>
                        <a:t>T</a:t>
                      </a:r>
                      <a:r>
                        <a:rPr lang="fr-CA" sz="1200" u="none" strike="noStrike" baseline="-25000">
                          <a:effectLst/>
                        </a:rPr>
                        <a:t>H,O_MIN</a:t>
                      </a:r>
                      <a:endParaRPr lang="fr-CA" sz="1200" b="0" i="0" u="none" strike="noStrike">
                        <a:solidFill>
                          <a:srgbClr val="0070C0"/>
                        </a:solidFill>
                        <a:effectLst/>
                        <a:latin typeface="Calibri" panose="020F0502020204030204" pitchFamily="34" charset="0"/>
                      </a:endParaRPr>
                    </a:p>
                  </a:txBody>
                  <a:tcPr marL="0" marR="0" marT="0" marB="0" anchor="ctr"/>
                </a:tc>
                <a:tc>
                  <a:txBody>
                    <a:bodyPr/>
                    <a:lstStyle/>
                    <a:p>
                      <a:pPr algn="ctr" fontAlgn="ctr"/>
                      <a:r>
                        <a:rPr lang="en-CA" sz="1200" u="none" strike="noStrike" noProof="0" dirty="0" smtClean="0">
                          <a:effectLst/>
                        </a:rPr>
                        <a:t>Choice</a:t>
                      </a:r>
                    </a:p>
                    <a:p>
                      <a:pPr algn="ctr" fontAlgn="ctr"/>
                      <a:r>
                        <a:rPr lang="en-CA" sz="1200" u="none" strike="noStrike" kern="1200" noProof="0" dirty="0" smtClean="0">
                          <a:solidFill>
                            <a:schemeClr val="tx1"/>
                          </a:solidFill>
                          <a:effectLst/>
                          <a:latin typeface="+mn-lt"/>
                          <a:ea typeface="+mn-ea"/>
                          <a:cs typeface="+mn-cs"/>
                        </a:rPr>
                        <a:t>1 to 1</a:t>
                      </a:r>
                      <a:r>
                        <a:rPr lang="fr-CA" sz="1200" u="none" strike="noStrike" kern="1200" dirty="0" smtClean="0">
                          <a:solidFill>
                            <a:schemeClr val="tx1"/>
                          </a:solidFill>
                          <a:effectLst/>
                          <a:latin typeface="+mn-lt"/>
                          <a:ea typeface="+mn-ea"/>
                          <a:cs typeface="+mn-cs"/>
                        </a:rPr>
                        <a:t>5°C</a:t>
                      </a:r>
                      <a:endParaRPr lang="fr-CA" sz="12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2789374627"/>
                  </a:ext>
                </a:extLst>
              </a:tr>
              <a:tr h="358354">
                <a:tc>
                  <a:txBody>
                    <a:bodyPr/>
                    <a:lstStyle/>
                    <a:p>
                      <a:pPr algn="ctr" fontAlgn="ctr"/>
                      <a:r>
                        <a:rPr lang="en-CA" sz="1200" u="none" strike="noStrike" noProof="0" dirty="0" smtClean="0">
                          <a:solidFill>
                            <a:schemeClr val="tx1"/>
                          </a:solidFill>
                          <a:effectLst/>
                        </a:rPr>
                        <a:t>Maximum ore temperature during summer(°C)</a:t>
                      </a:r>
                      <a:endParaRPr lang="en-CA" sz="1200" b="0" i="0" u="none" strike="noStrike" noProof="0" dirty="0">
                        <a:solidFill>
                          <a:schemeClr val="tx1"/>
                        </a:solidFill>
                        <a:effectLst/>
                        <a:latin typeface="Calibri" panose="020F0502020204030204" pitchFamily="34" charset="0"/>
                      </a:endParaRPr>
                    </a:p>
                  </a:txBody>
                  <a:tcPr marL="0" marR="0" marT="0" marB="0" anchor="ctr"/>
                </a:tc>
                <a:tc>
                  <a:txBody>
                    <a:bodyPr/>
                    <a:lstStyle/>
                    <a:p>
                      <a:pPr algn="ctr" fontAlgn="ctr"/>
                      <a:r>
                        <a:rPr lang="fr-CA" sz="1200" u="none" strike="noStrike" dirty="0">
                          <a:effectLst/>
                        </a:rPr>
                        <a:t>T</a:t>
                      </a:r>
                      <a:r>
                        <a:rPr lang="fr-CA" sz="1200" u="none" strike="noStrike" baseline="-25000" dirty="0">
                          <a:effectLst/>
                        </a:rPr>
                        <a:t>R_MAX</a:t>
                      </a:r>
                      <a:endParaRPr lang="fr-CA" sz="12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Value</a:t>
                      </a:r>
                      <a:endParaRPr lang="fr-CA" sz="12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93816943"/>
                  </a:ext>
                </a:extLst>
              </a:tr>
              <a:tr h="358354">
                <a:tc>
                  <a:txBody>
                    <a:bodyPr/>
                    <a:lstStyle/>
                    <a:p>
                      <a:pPr algn="ctr" fontAlgn="ctr"/>
                      <a:r>
                        <a:rPr lang="en-CA" sz="1200" u="none" strike="noStrike" noProof="0" dirty="0" smtClean="0">
                          <a:solidFill>
                            <a:schemeClr val="tx1"/>
                          </a:solidFill>
                          <a:effectLst/>
                        </a:rPr>
                        <a:t>Minimum ore temperature during winter (°C)</a:t>
                      </a:r>
                      <a:endParaRPr lang="en-CA" sz="1200" b="0" i="0" u="none" strike="noStrike" noProof="0" dirty="0">
                        <a:solidFill>
                          <a:schemeClr val="tx1"/>
                        </a:solidFill>
                        <a:effectLst/>
                        <a:latin typeface="Calibri" panose="020F0502020204030204" pitchFamily="34" charset="0"/>
                      </a:endParaRPr>
                    </a:p>
                  </a:txBody>
                  <a:tcPr marL="0" marR="0" marT="0" marB="0" anchor="ctr"/>
                </a:tc>
                <a:tc>
                  <a:txBody>
                    <a:bodyPr/>
                    <a:lstStyle/>
                    <a:p>
                      <a:pPr algn="ctr" fontAlgn="ctr"/>
                      <a:r>
                        <a:rPr lang="fr-CA" sz="1200" u="none" strike="noStrike" dirty="0">
                          <a:effectLst/>
                        </a:rPr>
                        <a:t>T</a:t>
                      </a:r>
                      <a:r>
                        <a:rPr lang="fr-CA" sz="1200" u="none" strike="noStrike" baseline="-25000" dirty="0">
                          <a:effectLst/>
                        </a:rPr>
                        <a:t>R_MIN</a:t>
                      </a:r>
                      <a:endParaRPr lang="fr-CA" sz="12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Value</a:t>
                      </a:r>
                      <a:endParaRPr lang="fr-CA" sz="12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05841525"/>
                  </a:ext>
                </a:extLst>
              </a:tr>
            </a:tbl>
          </a:graphicData>
        </a:graphic>
      </p:graphicFrame>
      <p:sp>
        <p:nvSpPr>
          <p:cNvPr id="14" name="Espace réservé du contenu 6"/>
          <p:cNvSpPr txBox="1">
            <a:spLocks/>
          </p:cNvSpPr>
          <p:nvPr>
            <p:custDataLst>
              <p:tags r:id="rId5"/>
            </p:custDataLst>
          </p:nvPr>
        </p:nvSpPr>
        <p:spPr bwMode="auto">
          <a:xfrm>
            <a:off x="350909" y="4672255"/>
            <a:ext cx="4498181" cy="149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18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a:buNone/>
            </a:pPr>
            <a:r>
              <a:rPr lang="fr-CA" sz="1400" b="1" u="sng" dirty="0" smtClean="0"/>
              <a:t/>
            </a:r>
            <a:br>
              <a:rPr lang="fr-CA" sz="1400" b="1" u="sng" dirty="0" smtClean="0"/>
            </a:br>
            <a:r>
              <a:rPr lang="en-CA" sz="1400" b="1" u="sng" dirty="0"/>
              <a:t>Filtration system of an ore processing </a:t>
            </a:r>
            <a:r>
              <a:rPr lang="en-CA" sz="1400" b="1" u="sng" dirty="0" smtClean="0"/>
              <a:t>plant</a:t>
            </a:r>
            <a:endParaRPr lang="fr-CA" sz="1400" b="1" u="sng" baseline="-25000" dirty="0" smtClean="0"/>
          </a:p>
          <a:p>
            <a:pPr marL="0" indent="0" algn="ctr">
              <a:buNone/>
            </a:pPr>
            <a:r>
              <a:rPr lang="en-CA" sz="1400" dirty="0"/>
              <a:t>(1 system available in the simulator</a:t>
            </a:r>
            <a:r>
              <a:rPr lang="en-CA" sz="1400" dirty="0" smtClean="0"/>
              <a:t>)</a:t>
            </a:r>
          </a:p>
          <a:p>
            <a:pPr marL="0" indent="0" algn="ctr">
              <a:buNone/>
            </a:pPr>
            <a:r>
              <a:rPr lang="en-CA" sz="1400" dirty="0" smtClean="0"/>
              <a:t>(</a:t>
            </a:r>
            <a:r>
              <a:rPr lang="en-CA" sz="1400" dirty="0"/>
              <a:t>Q</a:t>
            </a:r>
            <a:r>
              <a:rPr lang="en-CA" sz="1400" baseline="-25000" dirty="0"/>
              <a:t>S1</a:t>
            </a:r>
            <a:r>
              <a:rPr lang="en-CA" sz="1400" dirty="0"/>
              <a:t>)</a:t>
            </a:r>
            <a:endParaRPr lang="fr-CA" sz="1400" baseline="-25000" dirty="0"/>
          </a:p>
        </p:txBody>
      </p:sp>
      <p:sp>
        <p:nvSpPr>
          <p:cNvPr id="15" name="Rectangle 14"/>
          <p:cNvSpPr/>
          <p:nvPr>
            <p:custDataLst>
              <p:tags r:id="rId6"/>
            </p:custDataLst>
          </p:nvPr>
        </p:nvSpPr>
        <p:spPr>
          <a:xfrm>
            <a:off x="1350853" y="1612744"/>
            <a:ext cx="2815835" cy="369332"/>
          </a:xfrm>
          <a:prstGeom prst="rect">
            <a:avLst/>
          </a:prstGeom>
        </p:spPr>
        <p:txBody>
          <a:bodyPr wrap="none">
            <a:spAutoFit/>
          </a:bodyPr>
          <a:lstStyle/>
          <a:p>
            <a:pPr marL="0" indent="0">
              <a:buNone/>
            </a:pPr>
            <a:r>
              <a:rPr lang="en-CA" dirty="0" smtClean="0"/>
              <a:t>Ore processing plant system</a:t>
            </a:r>
            <a:endParaRPr lang="en-CA" dirty="0"/>
          </a:p>
        </p:txBody>
      </p:sp>
    </p:spTree>
    <p:extLst>
      <p:ext uri="{BB962C8B-B14F-4D97-AF65-F5344CB8AC3E}">
        <p14:creationId xmlns:p14="http://schemas.microsoft.com/office/powerpoint/2010/main" val="2286651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346210" y="358866"/>
            <a:ext cx="9062373" cy="1168082"/>
          </a:xfrm>
        </p:spPr>
        <p:txBody>
          <a:bodyPr/>
          <a:lstStyle/>
          <a:p>
            <a:r>
              <a:rPr lang="fr-FR" altLang="fr-FR" sz="2400" dirty="0">
                <a:solidFill>
                  <a:srgbClr val="45697B"/>
                </a:solidFill>
              </a:rPr>
              <a:t>3. </a:t>
            </a:r>
            <a:r>
              <a:rPr lang="en-CA" altLang="fr-FR" sz="2400" dirty="0">
                <a:solidFill>
                  <a:srgbClr val="45697B"/>
                </a:solidFill>
              </a:rPr>
              <a:t>Simulator input and output </a:t>
            </a:r>
            <a:r>
              <a:rPr lang="en-CA" altLang="fr-FR" sz="2400" dirty="0" smtClean="0">
                <a:solidFill>
                  <a:srgbClr val="45697B"/>
                </a:solidFill>
              </a:rPr>
              <a:t>parameters</a:t>
            </a:r>
            <a:r>
              <a:rPr lang="fr-FR" altLang="fr-FR" sz="2400" dirty="0">
                <a:solidFill>
                  <a:srgbClr val="45697B"/>
                </a:solidFill>
              </a:rPr>
              <a:t/>
            </a:r>
            <a:br>
              <a:rPr lang="fr-FR" altLang="fr-FR" sz="2400" dirty="0">
                <a:solidFill>
                  <a:srgbClr val="45697B"/>
                </a:solidFill>
              </a:rPr>
            </a:br>
            <a:r>
              <a:rPr lang="en-CA" altLang="fr-FR" sz="2400" dirty="0">
                <a:solidFill>
                  <a:srgbClr val="45697B"/>
                </a:solidFill>
              </a:rPr>
              <a:t>Input parameters for type 2 and 3 "source" </a:t>
            </a:r>
            <a:r>
              <a:rPr lang="en-CA" altLang="fr-FR" sz="2400" dirty="0" smtClean="0">
                <a:solidFill>
                  <a:srgbClr val="45697B"/>
                </a:solidFill>
              </a:rPr>
              <a:t>systems</a:t>
            </a:r>
            <a:endParaRPr lang="fr-CA" sz="2400" dirty="0"/>
          </a:p>
        </p:txBody>
      </p:sp>
      <p:sp>
        <p:nvSpPr>
          <p:cNvPr id="4" name="Espace réservé du numéro de diapositive 3"/>
          <p:cNvSpPr>
            <a:spLocks noGrp="1"/>
          </p:cNvSpPr>
          <p:nvPr>
            <p:ph type="sldNum" sz="quarter" idx="12"/>
            <p:custDataLst>
              <p:tags r:id="rId2"/>
            </p:custDataLst>
          </p:nvPr>
        </p:nvSpPr>
        <p:spPr/>
        <p:txBody>
          <a:bodyPr/>
          <a:lstStyle/>
          <a:p>
            <a:pPr>
              <a:defRPr/>
            </a:pPr>
            <a:fld id="{B3980D67-48D6-4EA3-BD6E-8E9943D4617B}" type="slidenum">
              <a:rPr lang="fr-CA" smtClean="0"/>
              <a:pPr>
                <a:defRPr/>
              </a:pPr>
              <a:t>13</a:t>
            </a:fld>
            <a:endParaRPr lang="fr-CA"/>
          </a:p>
        </p:txBody>
      </p:sp>
      <p:sp>
        <p:nvSpPr>
          <p:cNvPr id="10" name="Espace réservé du contenu 6"/>
          <p:cNvSpPr txBox="1">
            <a:spLocks/>
          </p:cNvSpPr>
          <p:nvPr>
            <p:custDataLst>
              <p:tags r:id="rId3"/>
            </p:custDataLst>
          </p:nvPr>
        </p:nvSpPr>
        <p:spPr bwMode="auto">
          <a:xfrm>
            <a:off x="249618" y="2424751"/>
            <a:ext cx="3765550" cy="120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18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a:buNone/>
            </a:pPr>
            <a:r>
              <a:rPr lang="fr-CA" sz="1600" dirty="0" smtClean="0"/>
              <a:t/>
            </a:r>
            <a:br>
              <a:rPr lang="fr-CA" sz="1600" dirty="0" smtClean="0"/>
            </a:br>
            <a:r>
              <a:rPr lang="fr-CA" sz="1600" u="sng" dirty="0"/>
              <a:t>Hot </a:t>
            </a:r>
            <a:r>
              <a:rPr lang="fr-CA" sz="1600" u="sng" dirty="0" err="1"/>
              <a:t>fluid</a:t>
            </a:r>
            <a:r>
              <a:rPr lang="fr-CA" sz="1600" u="sng" dirty="0"/>
              <a:t> </a:t>
            </a:r>
            <a:r>
              <a:rPr lang="fr-CA" sz="1600" u="sng" dirty="0" err="1"/>
              <a:t>discharge</a:t>
            </a:r>
            <a:r>
              <a:rPr lang="fr-CA" sz="1600" u="sng" dirty="0"/>
              <a:t> </a:t>
            </a:r>
            <a:r>
              <a:rPr lang="fr-CA" sz="1600" u="sng" dirty="0" smtClean="0"/>
              <a:t>system</a:t>
            </a:r>
          </a:p>
          <a:p>
            <a:pPr marL="0" indent="0" algn="ctr">
              <a:buNone/>
            </a:pPr>
            <a:r>
              <a:rPr lang="en-CA" sz="1400" dirty="0"/>
              <a:t>(3 systems available in the simulator</a:t>
            </a:r>
            <a:r>
              <a:rPr lang="en-CA" sz="1400" dirty="0" smtClean="0"/>
              <a:t>)</a:t>
            </a:r>
          </a:p>
          <a:p>
            <a:pPr marL="0" indent="0" algn="ctr">
              <a:buNone/>
            </a:pPr>
            <a:r>
              <a:rPr lang="fr-CA" sz="1400" dirty="0" smtClean="0"/>
              <a:t>(Q</a:t>
            </a:r>
            <a:r>
              <a:rPr lang="fr-CA" sz="1400" baseline="-25000" dirty="0" smtClean="0"/>
              <a:t>S2A</a:t>
            </a:r>
            <a:r>
              <a:rPr lang="fr-CA" sz="1400" dirty="0" smtClean="0"/>
              <a:t>, Q</a:t>
            </a:r>
            <a:r>
              <a:rPr lang="fr-CA" sz="1400" baseline="-25000" dirty="0" smtClean="0"/>
              <a:t>S2B</a:t>
            </a:r>
            <a:r>
              <a:rPr lang="fr-CA" sz="1400" dirty="0" smtClean="0"/>
              <a:t> et Q</a:t>
            </a:r>
            <a:r>
              <a:rPr lang="fr-CA" sz="1400" baseline="-25000" dirty="0" smtClean="0"/>
              <a:t>S2C</a:t>
            </a:r>
            <a:r>
              <a:rPr lang="fr-CA" sz="1400" dirty="0" smtClean="0"/>
              <a:t>)</a:t>
            </a:r>
            <a:endParaRPr lang="fr-CA" sz="1400" dirty="0"/>
          </a:p>
          <a:p>
            <a:pPr marL="0" indent="0" algn="ctr">
              <a:buNone/>
            </a:pPr>
            <a:r>
              <a:rPr lang="fr-CA" sz="1400" dirty="0" smtClean="0"/>
              <a:t> </a:t>
            </a:r>
            <a:endParaRPr lang="fr-CA" sz="1400" dirty="0"/>
          </a:p>
        </p:txBody>
      </p:sp>
      <p:pic>
        <p:nvPicPr>
          <p:cNvPr id="8" name="Espace réservé du contenu 1"/>
          <p:cNvPicPr>
            <a:picLocks noGrp="1" noChangeAspect="1"/>
          </p:cNvPicPr>
          <p:nvPr>
            <p:ph sz="half" idx="2"/>
            <p:custDataLst>
              <p:tags r:id="rId4"/>
            </p:custDataLst>
          </p:nvPr>
        </p:nvPicPr>
        <p:blipFill rotWithShape="1">
          <a:blip r:embed="rId11">
            <a:extLst>
              <a:ext uri="{28A0092B-C50C-407E-A947-70E740481C1C}">
                <a14:useLocalDpi xmlns:a14="http://schemas.microsoft.com/office/drawing/2010/main" val="0"/>
              </a:ext>
            </a:extLst>
          </a:blip>
          <a:srcRect/>
          <a:stretch/>
        </p:blipFill>
        <p:spPr>
          <a:xfrm>
            <a:off x="811135" y="1338180"/>
            <a:ext cx="2486247" cy="1335871"/>
          </a:xfrm>
        </p:spPr>
      </p:pic>
      <p:pic>
        <p:nvPicPr>
          <p:cNvPr id="11" name="Espace réservé du contenu 1"/>
          <p:cNvPicPr>
            <a:picLocks noGrp="1" noChangeAspect="1"/>
          </p:cNvPicPr>
          <p:nvPr>
            <p:ph sz="half" idx="2"/>
            <p:custDataLst>
              <p:tags r:id="rId5"/>
            </p:custDataLst>
          </p:nvPr>
        </p:nvPicPr>
        <p:blipFill rotWithShape="1">
          <a:blip r:embed="rId12">
            <a:extLst>
              <a:ext uri="{28A0092B-C50C-407E-A947-70E740481C1C}">
                <a14:useLocalDpi xmlns:a14="http://schemas.microsoft.com/office/drawing/2010/main" val="0"/>
              </a:ext>
            </a:extLst>
          </a:blip>
          <a:srcRect/>
          <a:stretch/>
        </p:blipFill>
        <p:spPr>
          <a:xfrm>
            <a:off x="1068153" y="3512090"/>
            <a:ext cx="1771764" cy="1544838"/>
          </a:xfrm>
        </p:spPr>
      </p:pic>
      <p:sp>
        <p:nvSpPr>
          <p:cNvPr id="12" name="Espace réservé du contenu 6"/>
          <p:cNvSpPr txBox="1">
            <a:spLocks/>
          </p:cNvSpPr>
          <p:nvPr>
            <p:custDataLst>
              <p:tags r:id="rId6"/>
            </p:custDataLst>
          </p:nvPr>
        </p:nvSpPr>
        <p:spPr bwMode="auto">
          <a:xfrm>
            <a:off x="83319" y="5113018"/>
            <a:ext cx="4005338" cy="105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18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a:buNone/>
            </a:pPr>
            <a:r>
              <a:rPr lang="fr-CA" sz="1400" u="sng" dirty="0" err="1"/>
              <a:t>Technical</a:t>
            </a:r>
            <a:r>
              <a:rPr lang="fr-CA" sz="1400" u="sng" dirty="0"/>
              <a:t> room </a:t>
            </a:r>
            <a:r>
              <a:rPr lang="fr-CA" sz="1400" u="sng" dirty="0" err="1"/>
              <a:t>cooling</a:t>
            </a:r>
            <a:r>
              <a:rPr lang="fr-CA" sz="1400" u="sng" dirty="0"/>
              <a:t> </a:t>
            </a:r>
            <a:r>
              <a:rPr lang="fr-CA" sz="1400" u="sng" dirty="0" smtClean="0"/>
              <a:t>system</a:t>
            </a:r>
          </a:p>
          <a:p>
            <a:pPr marL="0" indent="0" algn="ctr">
              <a:buNone/>
            </a:pPr>
            <a:r>
              <a:rPr lang="fr-CA" sz="1400" dirty="0" smtClean="0"/>
              <a:t>(1 </a:t>
            </a:r>
            <a:r>
              <a:rPr lang="en-CA" sz="1400" dirty="0" smtClean="0"/>
              <a:t>system </a:t>
            </a:r>
            <a:r>
              <a:rPr lang="en-CA" sz="1400" dirty="0"/>
              <a:t>available in the simulator</a:t>
            </a:r>
            <a:r>
              <a:rPr lang="fr-CA" sz="1400" dirty="0" smtClean="0"/>
              <a:t>) </a:t>
            </a:r>
          </a:p>
          <a:p>
            <a:pPr marL="0" indent="0" algn="ctr">
              <a:buNone/>
            </a:pPr>
            <a:r>
              <a:rPr lang="fr-CA" sz="1400" dirty="0" smtClean="0"/>
              <a:t>(Q</a:t>
            </a:r>
            <a:r>
              <a:rPr lang="fr-CA" sz="1400" baseline="-25000" dirty="0" smtClean="0"/>
              <a:t>S3</a:t>
            </a:r>
            <a:r>
              <a:rPr lang="fr-CA" sz="1400" dirty="0" smtClean="0"/>
              <a:t>)</a:t>
            </a:r>
            <a:endParaRPr lang="fr-CA" sz="1400" dirty="0"/>
          </a:p>
        </p:txBody>
      </p:sp>
      <p:graphicFrame>
        <p:nvGraphicFramePr>
          <p:cNvPr id="7" name="Tableau 6"/>
          <p:cNvGraphicFramePr>
            <a:graphicFrameLocks noGrp="1"/>
          </p:cNvGraphicFramePr>
          <p:nvPr>
            <p:custDataLst>
              <p:tags r:id="rId7"/>
            </p:custDataLst>
            <p:extLst>
              <p:ext uri="{D42A27DB-BD31-4B8C-83A1-F6EECF244321}">
                <p14:modId xmlns:p14="http://schemas.microsoft.com/office/powerpoint/2010/main" val="1287445342"/>
              </p:ext>
            </p:extLst>
          </p:nvPr>
        </p:nvGraphicFramePr>
        <p:xfrm>
          <a:off x="4088658" y="3197456"/>
          <a:ext cx="5537479" cy="3164235"/>
        </p:xfrm>
        <a:graphic>
          <a:graphicData uri="http://schemas.openxmlformats.org/drawingml/2006/table">
            <a:tbl>
              <a:tblPr>
                <a:tableStyleId>{616DA210-FB5B-4158-B5E0-FEB733F419BA}</a:tableStyleId>
              </a:tblPr>
              <a:tblGrid>
                <a:gridCol w="3758019">
                  <a:extLst>
                    <a:ext uri="{9D8B030D-6E8A-4147-A177-3AD203B41FA5}">
                      <a16:colId xmlns:a16="http://schemas.microsoft.com/office/drawing/2014/main" val="185994688"/>
                    </a:ext>
                  </a:extLst>
                </a:gridCol>
                <a:gridCol w="808845">
                  <a:extLst>
                    <a:ext uri="{9D8B030D-6E8A-4147-A177-3AD203B41FA5}">
                      <a16:colId xmlns:a16="http://schemas.microsoft.com/office/drawing/2014/main" val="782389470"/>
                    </a:ext>
                  </a:extLst>
                </a:gridCol>
                <a:gridCol w="970615">
                  <a:extLst>
                    <a:ext uri="{9D8B030D-6E8A-4147-A177-3AD203B41FA5}">
                      <a16:colId xmlns:a16="http://schemas.microsoft.com/office/drawing/2014/main" val="2652566286"/>
                    </a:ext>
                  </a:extLst>
                </a:gridCol>
              </a:tblGrid>
              <a:tr h="426878">
                <a:tc gridSpan="3">
                  <a:txBody>
                    <a:bodyPr/>
                    <a:lstStyle/>
                    <a:p>
                      <a:pPr algn="ctr" fontAlgn="ctr"/>
                      <a:r>
                        <a:rPr lang="en-CA" sz="1400" b="1" u="none" strike="noStrike" dirty="0" smtClean="0">
                          <a:effectLst/>
                        </a:rPr>
                        <a:t>Information on the equipment in the room</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902725541"/>
                  </a:ext>
                </a:extLst>
              </a:tr>
              <a:tr h="445483">
                <a:tc>
                  <a:txBody>
                    <a:bodyPr/>
                    <a:lstStyle/>
                    <a:p>
                      <a:pPr algn="ctr" fontAlgn="ctr"/>
                      <a:r>
                        <a:rPr lang="en-CA" sz="1400" b="1" u="none" strike="noStrike" dirty="0" smtClean="0">
                          <a:effectLst/>
                        </a:rPr>
                        <a:t>Type of equipment installed in the room  </a:t>
                      </a:r>
                    </a:p>
                    <a:p>
                      <a:pPr algn="ctr" fontAlgn="ctr"/>
                      <a:r>
                        <a:rPr lang="en-CA" sz="1400" b="1" u="none" strike="noStrike" dirty="0" smtClean="0">
                          <a:effectLst/>
                        </a:rPr>
                        <a:t>(10 </a:t>
                      </a:r>
                      <a:r>
                        <a:rPr lang="en-CA" sz="1400" b="1" u="none" strike="noStrike" dirty="0" err="1" smtClean="0">
                          <a:effectLst/>
                        </a:rPr>
                        <a:t>equipments</a:t>
                      </a:r>
                      <a:r>
                        <a:rPr lang="en-CA" sz="1400" b="1" u="none" strike="noStrike" dirty="0" smtClean="0">
                          <a:effectLst/>
                        </a:rPr>
                        <a:t> possible)</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gridSpan="2">
                  <a:txBody>
                    <a:bodyPr/>
                    <a:lstStyle/>
                    <a:p>
                      <a:pPr algn="ctr" fontAlgn="ctr"/>
                      <a:r>
                        <a:rPr lang="fr-CA" sz="1400" b="1" u="none" strike="noStrike" dirty="0" smtClean="0">
                          <a:effectLst/>
                        </a:rPr>
                        <a:t>Power (kW</a:t>
                      </a:r>
                      <a:r>
                        <a:rPr lang="fr-CA" sz="1400" b="1" u="none" strike="noStrike" dirty="0">
                          <a:effectLst/>
                        </a:rPr>
                        <a:t>)</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hMerge="1">
                  <a:txBody>
                    <a:bodyPr/>
                    <a:lstStyle/>
                    <a:p>
                      <a:pPr algn="ctr" fontAlgn="b"/>
                      <a:endParaRPr lang="fr-CA"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2648027"/>
                  </a:ext>
                </a:extLst>
              </a:tr>
              <a:tr h="381843">
                <a:tc>
                  <a:txBody>
                    <a:bodyPr/>
                    <a:lstStyle/>
                    <a:p>
                      <a:pPr algn="ctr" fontAlgn="ctr"/>
                      <a:r>
                        <a:rPr lang="fr-CA" sz="1200" u="none" strike="noStrike" dirty="0" smtClean="0">
                          <a:effectLst/>
                        </a:rPr>
                        <a:t>Equipment # 3</a:t>
                      </a:r>
                    </a:p>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endParaRPr lang="fr-CA" sz="1200" u="none" strike="noStrike" kern="1200" dirty="0">
                        <a:solidFill>
                          <a:schemeClr val="tx1"/>
                        </a:solidFill>
                        <a:effectLst/>
                        <a:latin typeface="+mn-lt"/>
                        <a:ea typeface="+mn-ea"/>
                        <a:cs typeface="+mn-cs"/>
                      </a:endParaRPr>
                    </a:p>
                  </a:txBody>
                  <a:tcPr marL="0" marR="0" marT="0" marB="0" anchor="ctr"/>
                </a:tc>
                <a:tc gridSpan="2">
                  <a:txBody>
                    <a:bodyPr/>
                    <a:lstStyle/>
                    <a:p>
                      <a:pPr algn="ctr" fontAlgn="ctr"/>
                      <a:r>
                        <a:rPr lang="fr-CA" sz="1200" u="none" strike="noStrike" dirty="0" smtClean="0">
                          <a:effectLst/>
                        </a:rPr>
                        <a:t>Value</a:t>
                      </a:r>
                      <a:r>
                        <a:rPr lang="fr-CA" sz="1200" u="none" strike="noStrike" dirty="0">
                          <a:effectLst/>
                        </a:rPr>
                        <a:t> </a:t>
                      </a:r>
                      <a:endParaRPr lang="fr-CA" sz="1200" b="0" i="0" u="none" strike="noStrike" dirty="0">
                        <a:solidFill>
                          <a:srgbClr val="0070C0"/>
                        </a:solidFill>
                        <a:effectLst/>
                        <a:latin typeface="Calibri" panose="020F0502020204030204" pitchFamily="34" charset="0"/>
                      </a:endParaRPr>
                    </a:p>
                  </a:txBody>
                  <a:tcPr marL="0" marR="0" marT="0" marB="0" anchor="ctr"/>
                </a:tc>
                <a:tc hMerge="1">
                  <a:txBody>
                    <a:bodyPr/>
                    <a:lstStyle/>
                    <a:p>
                      <a:pPr algn="ctr" fontAlgn="ctr"/>
                      <a:endParaRPr lang="fr-CA" sz="1400" b="0" i="0" u="none" strike="noStrike" dirty="0">
                        <a:solidFill>
                          <a:srgbClr val="FF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59896688"/>
                  </a:ext>
                </a:extLst>
              </a:tr>
              <a:tr h="381843">
                <a:tc>
                  <a:txBody>
                    <a:bodyPr/>
                    <a:lstStyle/>
                    <a:p>
                      <a:pPr algn="ctr" fontAlgn="ctr"/>
                      <a:r>
                        <a:rPr lang="fr-CA" sz="1200" u="none" strike="noStrike" dirty="0" smtClean="0">
                          <a:effectLst/>
                        </a:rPr>
                        <a:t>Equipment # 3</a:t>
                      </a:r>
                    </a:p>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endParaRPr lang="fr-CA" sz="1200" u="none" strike="noStrike" kern="1200" dirty="0">
                        <a:solidFill>
                          <a:schemeClr val="tx1"/>
                        </a:solidFill>
                        <a:effectLst/>
                        <a:latin typeface="+mn-lt"/>
                        <a:ea typeface="+mn-ea"/>
                        <a:cs typeface="+mn-cs"/>
                      </a:endParaRPr>
                    </a:p>
                  </a:txBody>
                  <a:tcPr marL="0" marR="0" marT="0" marB="0" anchor="ctr"/>
                </a:tc>
                <a:tc gridSpan="2">
                  <a:txBody>
                    <a:bodyPr/>
                    <a:lstStyle/>
                    <a:p>
                      <a:pPr algn="ctr" fontAlgn="ctr"/>
                      <a:r>
                        <a:rPr lang="fr-CA" sz="1200" u="none" strike="noStrike" dirty="0">
                          <a:effectLst/>
                        </a:rPr>
                        <a:t> </a:t>
                      </a:r>
                      <a:r>
                        <a:rPr lang="fr-CA" sz="1200" u="none" strike="noStrike" dirty="0" smtClean="0">
                          <a:effectLst/>
                        </a:rPr>
                        <a:t>Value</a:t>
                      </a:r>
                      <a:endParaRPr lang="fr-CA" sz="1200" b="0" i="0" u="none" strike="noStrike" dirty="0">
                        <a:solidFill>
                          <a:srgbClr val="0070C0"/>
                        </a:solidFill>
                        <a:effectLst/>
                        <a:latin typeface="Calibri" panose="020F0502020204030204" pitchFamily="34" charset="0"/>
                      </a:endParaRPr>
                    </a:p>
                  </a:txBody>
                  <a:tcPr marL="0" marR="0" marT="0" marB="0" anchor="ctr"/>
                </a:tc>
                <a:tc hMerge="1">
                  <a:txBody>
                    <a:bodyPr/>
                    <a:lstStyle/>
                    <a:p>
                      <a:pPr algn="ctr" fontAlgn="ctr"/>
                      <a:endParaRPr lang="fr-CA" sz="1400" b="0" i="0" u="none" strike="noStrike" dirty="0">
                        <a:solidFill>
                          <a:srgbClr val="FF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41482455"/>
                  </a:ext>
                </a:extLst>
              </a:tr>
              <a:tr h="190921">
                <a:tc>
                  <a:txBody>
                    <a:bodyPr/>
                    <a:lstStyle/>
                    <a:p>
                      <a:pPr algn="ctr" fontAlgn="ctr"/>
                      <a:r>
                        <a:rPr lang="fr-CA" sz="1200" u="none" strike="noStrike" dirty="0" smtClean="0">
                          <a:effectLst/>
                        </a:rPr>
                        <a:t>****</a:t>
                      </a:r>
                      <a:endParaRPr lang="fr-CA" sz="1200" b="0" i="0" u="none" strike="noStrike" dirty="0">
                        <a:solidFill>
                          <a:srgbClr val="0070C0"/>
                        </a:solidFill>
                        <a:effectLst/>
                        <a:latin typeface="Calibri" panose="020F0502020204030204" pitchFamily="34" charset="0"/>
                      </a:endParaRPr>
                    </a:p>
                  </a:txBody>
                  <a:tcPr marL="0" marR="0" marT="0" marB="0" anchor="ctr"/>
                </a:tc>
                <a:tc gridSpan="2">
                  <a:txBody>
                    <a:bodyPr/>
                    <a:lstStyle/>
                    <a:p>
                      <a:pPr algn="ctr" fontAlgn="ctr"/>
                      <a:r>
                        <a:rPr lang="fr-CA" sz="1200" u="none" strike="noStrike" dirty="0" smtClean="0">
                          <a:effectLst/>
                        </a:rPr>
                        <a:t>***</a:t>
                      </a:r>
                      <a:r>
                        <a:rPr lang="fr-CA" sz="1200" u="none" strike="noStrike" dirty="0">
                          <a:effectLst/>
                        </a:rPr>
                        <a:t> </a:t>
                      </a:r>
                      <a:endParaRPr lang="fr-CA" sz="1200" b="0" i="0" u="none" strike="noStrike" dirty="0">
                        <a:solidFill>
                          <a:srgbClr val="0070C0"/>
                        </a:solidFill>
                        <a:effectLst/>
                        <a:latin typeface="Calibri" panose="020F0502020204030204" pitchFamily="34" charset="0"/>
                      </a:endParaRPr>
                    </a:p>
                  </a:txBody>
                  <a:tcPr marL="0" marR="0" marT="0" marB="0" anchor="ctr"/>
                </a:tc>
                <a:tc hMerge="1">
                  <a:txBody>
                    <a:bodyPr/>
                    <a:lstStyle/>
                    <a:p>
                      <a:pPr algn="ctr" fontAlgn="ctr"/>
                      <a:endParaRPr lang="fr-CA" sz="1400" b="0" i="0" u="none" strike="noStrike" dirty="0">
                        <a:solidFill>
                          <a:srgbClr val="FF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14596799"/>
                  </a:ext>
                </a:extLst>
              </a:tr>
              <a:tr h="381843">
                <a:tc>
                  <a:txBody>
                    <a:bodyPr/>
                    <a:lstStyle/>
                    <a:p>
                      <a:pPr algn="ctr" fontAlgn="ctr"/>
                      <a:r>
                        <a:rPr lang="fr-CA" sz="1200" u="none" strike="noStrike" dirty="0" smtClean="0">
                          <a:effectLst/>
                        </a:rPr>
                        <a:t>Equipment # 3</a:t>
                      </a:r>
                    </a:p>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endParaRPr lang="fr-CA" sz="1200" u="none" strike="noStrike" kern="1200" dirty="0">
                        <a:solidFill>
                          <a:schemeClr val="tx1"/>
                        </a:solidFill>
                        <a:effectLst/>
                        <a:latin typeface="+mn-lt"/>
                        <a:ea typeface="+mn-ea"/>
                        <a:cs typeface="+mn-cs"/>
                      </a:endParaRPr>
                    </a:p>
                  </a:txBody>
                  <a:tcPr marL="0" marR="0" marT="0" marB="0" anchor="ctr"/>
                </a:tc>
                <a:tc gridSpan="2">
                  <a:txBody>
                    <a:bodyPr/>
                    <a:lstStyle/>
                    <a:p>
                      <a:pPr algn="ctr" fontAlgn="ctr"/>
                      <a:r>
                        <a:rPr lang="fr-CA" sz="1200" u="none" strike="noStrike" dirty="0" smtClean="0">
                          <a:effectLst/>
                        </a:rPr>
                        <a:t>Value</a:t>
                      </a:r>
                      <a:r>
                        <a:rPr lang="fr-CA" sz="1200" u="none" strike="noStrike" dirty="0">
                          <a:effectLst/>
                        </a:rPr>
                        <a:t> </a:t>
                      </a:r>
                      <a:endParaRPr lang="fr-CA" sz="1200" b="0" i="0" u="none" strike="noStrike" dirty="0">
                        <a:solidFill>
                          <a:srgbClr val="0070C0"/>
                        </a:solidFill>
                        <a:effectLst/>
                        <a:latin typeface="Calibri" panose="020F0502020204030204" pitchFamily="34" charset="0"/>
                      </a:endParaRPr>
                    </a:p>
                  </a:txBody>
                  <a:tcPr marL="0" marR="0" marT="0" marB="0" anchor="ctr"/>
                </a:tc>
                <a:tc hMerge="1">
                  <a:txBody>
                    <a:bodyPr/>
                    <a:lstStyle/>
                    <a:p>
                      <a:pPr algn="ctr" fontAlgn="ctr"/>
                      <a:endParaRPr lang="fr-CA" sz="1400" b="0" i="0" u="none" strike="noStrike" dirty="0">
                        <a:solidFill>
                          <a:srgbClr val="FF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67842647"/>
                  </a:ext>
                </a:extLst>
              </a:tr>
              <a:tr h="407530">
                <a:tc gridSpan="3">
                  <a:txBody>
                    <a:bodyPr/>
                    <a:lstStyle/>
                    <a:p>
                      <a:pPr algn="ctr" fontAlgn="ctr"/>
                      <a:r>
                        <a:rPr lang="fr-CA" sz="1200" b="1" u="none" strike="noStrike" dirty="0" smtClean="0">
                          <a:effectLst/>
                        </a:rPr>
                        <a:t>Operating conditions of new ventilation system</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931534111"/>
                  </a:ext>
                </a:extLst>
              </a:tr>
              <a:tr h="273947">
                <a:tc>
                  <a:txBody>
                    <a:bodyPr/>
                    <a:lstStyle/>
                    <a:p>
                      <a:pPr algn="ctr" fontAlgn="ctr"/>
                      <a:r>
                        <a:rPr lang="fr-CA" sz="1200" b="0" u="none" strike="noStrike" dirty="0" smtClean="0">
                          <a:effectLst/>
                        </a:rPr>
                        <a:t>Room </a:t>
                      </a:r>
                      <a:r>
                        <a:rPr lang="fr-CA" sz="1200" b="0" u="none" strike="noStrike" dirty="0" err="1" smtClean="0">
                          <a:effectLst/>
                        </a:rPr>
                        <a:t>temperature</a:t>
                      </a:r>
                      <a:r>
                        <a:rPr lang="fr-CA" sz="1200" b="0" u="none" strike="noStrike" dirty="0" smtClean="0">
                          <a:effectLst/>
                        </a:rPr>
                        <a:t> set point(°</a:t>
                      </a:r>
                      <a:r>
                        <a:rPr lang="fr-CA" sz="1200" b="0" u="none" strike="noStrike" dirty="0">
                          <a:effectLst/>
                        </a:rPr>
                        <a:t>C)</a:t>
                      </a:r>
                      <a:endParaRPr lang="fr-CA"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200" b="0" u="none" strike="noStrike">
                          <a:effectLst/>
                        </a:rPr>
                        <a:t>T</a:t>
                      </a:r>
                      <a:r>
                        <a:rPr lang="fr-CA" sz="1200" b="0" u="none" strike="noStrike" baseline="-25000">
                          <a:effectLst/>
                        </a:rPr>
                        <a:t>AMB</a:t>
                      </a:r>
                      <a:endParaRPr lang="fr-CA"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CA" sz="1200" b="0" u="none" strike="noStrike" dirty="0" err="1" smtClean="0">
                          <a:solidFill>
                            <a:schemeClr val="tx1"/>
                          </a:solidFill>
                          <a:effectLst/>
                        </a:rPr>
                        <a:t>Choice</a:t>
                      </a:r>
                      <a:endParaRPr lang="fr-CA" sz="12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684551445"/>
                  </a:ext>
                </a:extLst>
              </a:tr>
              <a:tr h="273947">
                <a:tc>
                  <a:txBody>
                    <a:bodyPr/>
                    <a:lstStyle/>
                    <a:p>
                      <a:pPr algn="ctr" fontAlgn="ctr"/>
                      <a:r>
                        <a:rPr lang="fr-CA" sz="1200" u="none" strike="noStrike" dirty="0" smtClean="0">
                          <a:effectLst/>
                        </a:rPr>
                        <a:t>Ventilation system </a:t>
                      </a:r>
                      <a:r>
                        <a:rPr lang="fr-CA" sz="1200" u="none" strike="noStrike" dirty="0" err="1" smtClean="0">
                          <a:effectLst/>
                        </a:rPr>
                        <a:t>temperature</a:t>
                      </a:r>
                      <a:r>
                        <a:rPr lang="fr-CA" sz="1200" u="none" strike="noStrike" dirty="0" smtClean="0">
                          <a:effectLst/>
                        </a:rPr>
                        <a:t> </a:t>
                      </a:r>
                      <a:r>
                        <a:rPr lang="fr-CA" sz="1200" u="none" strike="noStrike" dirty="0" err="1" smtClean="0">
                          <a:effectLst/>
                        </a:rPr>
                        <a:t>difference</a:t>
                      </a:r>
                      <a:r>
                        <a:rPr lang="fr-CA" sz="1200" u="none" strike="noStrike" dirty="0" smtClean="0">
                          <a:effectLst/>
                        </a:rPr>
                        <a:t> (°</a:t>
                      </a:r>
                      <a:r>
                        <a:rPr lang="fr-CA" sz="1200" u="none" strike="noStrike" dirty="0">
                          <a:effectLst/>
                        </a:rPr>
                        <a:t>C)</a:t>
                      </a:r>
                      <a:endParaRPr lang="fr-CA"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200" u="none" strike="noStrike" dirty="0">
                          <a:effectLst/>
                        </a:rPr>
                        <a:t>∆T</a:t>
                      </a:r>
                      <a:endParaRPr lang="fr-CA"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5 to</a:t>
                      </a:r>
                      <a:r>
                        <a:rPr lang="fr-CA" sz="1200" u="none" strike="noStrike" baseline="0" dirty="0" smtClean="0">
                          <a:effectLst/>
                        </a:rPr>
                        <a:t> </a:t>
                      </a:r>
                      <a:r>
                        <a:rPr lang="fr-CA" sz="1200" u="none" strike="noStrike" dirty="0" smtClean="0">
                          <a:effectLst/>
                        </a:rPr>
                        <a:t>25</a:t>
                      </a:r>
                      <a:endParaRPr lang="fr-CA" sz="12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48352964"/>
                  </a:ext>
                </a:extLst>
              </a:tr>
            </a:tbl>
          </a:graphicData>
        </a:graphic>
      </p:graphicFrame>
      <p:graphicFrame>
        <p:nvGraphicFramePr>
          <p:cNvPr id="9" name="Tableau 8"/>
          <p:cNvGraphicFramePr>
            <a:graphicFrameLocks noGrp="1"/>
          </p:cNvGraphicFramePr>
          <p:nvPr>
            <p:custDataLst>
              <p:tags r:id="rId8"/>
            </p:custDataLst>
            <p:extLst>
              <p:ext uri="{D42A27DB-BD31-4B8C-83A1-F6EECF244321}">
                <p14:modId xmlns:p14="http://schemas.microsoft.com/office/powerpoint/2010/main" val="3584528169"/>
              </p:ext>
            </p:extLst>
          </p:nvPr>
        </p:nvGraphicFramePr>
        <p:xfrm>
          <a:off x="9803300" y="3197456"/>
          <a:ext cx="2047608" cy="3158895"/>
        </p:xfrm>
        <a:graphic>
          <a:graphicData uri="http://schemas.openxmlformats.org/drawingml/2006/table">
            <a:tbl>
              <a:tblPr>
                <a:tableStyleId>{616DA210-FB5B-4158-B5E0-FEB733F419BA}</a:tableStyleId>
              </a:tblPr>
              <a:tblGrid>
                <a:gridCol w="2047608">
                  <a:extLst>
                    <a:ext uri="{9D8B030D-6E8A-4147-A177-3AD203B41FA5}">
                      <a16:colId xmlns:a16="http://schemas.microsoft.com/office/drawing/2014/main" val="4043572384"/>
                    </a:ext>
                  </a:extLst>
                </a:gridCol>
              </a:tblGrid>
              <a:tr h="453627">
                <a:tc>
                  <a:txBody>
                    <a:bodyPr/>
                    <a:lstStyle/>
                    <a:p>
                      <a:pPr marL="0" algn="ctr" defTabSz="457200" rtl="0" eaLnBrk="1" fontAlgn="ctr" latinLnBrk="0" hangingPunct="1"/>
                      <a:r>
                        <a:rPr lang="fr-CA" sz="1400" b="1" u="none" strike="noStrike" kern="1200" dirty="0" smtClean="0">
                          <a:solidFill>
                            <a:schemeClr val="tx1"/>
                          </a:solidFill>
                          <a:effectLst/>
                          <a:latin typeface="+mn-lt"/>
                          <a:ea typeface="+mn-ea"/>
                          <a:cs typeface="+mn-cs"/>
                        </a:rPr>
                        <a:t>Equipment options</a:t>
                      </a:r>
                      <a:endParaRPr lang="fr-CA" sz="1400" b="1" u="none" strike="noStrike" kern="1200" dirty="0">
                        <a:solidFill>
                          <a:schemeClr val="tx1"/>
                        </a:solidFill>
                        <a:effectLst/>
                        <a:latin typeface="+mn-lt"/>
                        <a:ea typeface="+mn-ea"/>
                        <a:cs typeface="+mn-cs"/>
                      </a:endParaRPr>
                    </a:p>
                  </a:txBody>
                  <a:tcPr marL="0" marR="0" marT="0" marB="0" anchor="ctr">
                    <a:solidFill>
                      <a:schemeClr val="bg1">
                        <a:lumMod val="85000"/>
                      </a:schemeClr>
                    </a:solidFill>
                  </a:tcPr>
                </a:tc>
                <a:extLst>
                  <a:ext uri="{0D108BD9-81ED-4DB2-BD59-A6C34878D82A}">
                    <a16:rowId xmlns:a16="http://schemas.microsoft.com/office/drawing/2014/main" val="305814658"/>
                  </a:ext>
                </a:extLst>
              </a:tr>
              <a:tr h="450878">
                <a:tc>
                  <a:txBody>
                    <a:bodyPr/>
                    <a:lstStyle/>
                    <a:p>
                      <a:pPr algn="ctr" fontAlgn="ctr"/>
                      <a:r>
                        <a:rPr lang="fr-CA" sz="1400" u="none" strike="noStrike" dirty="0" smtClean="0">
                          <a:solidFill>
                            <a:schemeClr val="tx1"/>
                          </a:solidFill>
                          <a:effectLst/>
                        </a:rPr>
                        <a:t>Transformer</a:t>
                      </a:r>
                      <a:endParaRPr lang="fr-CA"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3575070034"/>
                  </a:ext>
                </a:extLst>
              </a:tr>
              <a:tr h="450878">
                <a:tc>
                  <a:txBody>
                    <a:bodyPr/>
                    <a:lstStyle/>
                    <a:p>
                      <a:pPr algn="ctr" fontAlgn="ctr"/>
                      <a:r>
                        <a:rPr lang="fr-CA" sz="1400" u="none" strike="noStrike" dirty="0" smtClean="0">
                          <a:solidFill>
                            <a:schemeClr val="tx1"/>
                          </a:solidFill>
                          <a:effectLst/>
                        </a:rPr>
                        <a:t>Variable speed drive</a:t>
                      </a:r>
                      <a:endParaRPr lang="fr-CA"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728905652"/>
                  </a:ext>
                </a:extLst>
              </a:tr>
              <a:tr h="450878">
                <a:tc>
                  <a:txBody>
                    <a:bodyPr/>
                    <a:lstStyle/>
                    <a:p>
                      <a:pPr algn="ctr" fontAlgn="ctr"/>
                      <a:r>
                        <a:rPr lang="en-CA" sz="1400" u="none" strike="noStrike" dirty="0" smtClean="0">
                          <a:solidFill>
                            <a:schemeClr val="tx1"/>
                          </a:solidFill>
                          <a:effectLst/>
                        </a:rPr>
                        <a:t>Generator (loss irradiating in the room)</a:t>
                      </a:r>
                      <a:endParaRPr lang="fr-CA"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420070426"/>
                  </a:ext>
                </a:extLst>
              </a:tr>
              <a:tr h="450878">
                <a:tc>
                  <a:txBody>
                    <a:bodyPr/>
                    <a:lstStyle/>
                    <a:p>
                      <a:pPr algn="ctr" fontAlgn="ctr"/>
                      <a:r>
                        <a:rPr lang="fr-CA" sz="1400" u="none" strike="noStrike" dirty="0" err="1" smtClean="0">
                          <a:solidFill>
                            <a:schemeClr val="tx1"/>
                          </a:solidFill>
                          <a:effectLst/>
                        </a:rPr>
                        <a:t>Generator</a:t>
                      </a:r>
                      <a:r>
                        <a:rPr lang="fr-CA" sz="1400" u="none" strike="noStrike" dirty="0" smtClean="0">
                          <a:solidFill>
                            <a:schemeClr val="tx1"/>
                          </a:solidFill>
                          <a:effectLst/>
                        </a:rPr>
                        <a:t> (</a:t>
                      </a:r>
                      <a:r>
                        <a:rPr lang="fr-CA" sz="1400" u="none" strike="noStrike" dirty="0" err="1" smtClean="0">
                          <a:solidFill>
                            <a:schemeClr val="tx1"/>
                          </a:solidFill>
                          <a:effectLst/>
                        </a:rPr>
                        <a:t>losses</a:t>
                      </a:r>
                      <a:r>
                        <a:rPr lang="fr-CA" sz="1400" u="none" strike="noStrike" dirty="0" smtClean="0">
                          <a:solidFill>
                            <a:schemeClr val="tx1"/>
                          </a:solidFill>
                          <a:effectLst/>
                        </a:rPr>
                        <a:t> </a:t>
                      </a:r>
                      <a:r>
                        <a:rPr lang="fr-CA" sz="1400" u="none" strike="noStrike" dirty="0" err="1" smtClean="0">
                          <a:solidFill>
                            <a:schemeClr val="tx1"/>
                          </a:solidFill>
                          <a:effectLst/>
                        </a:rPr>
                        <a:t>from</a:t>
                      </a:r>
                      <a:r>
                        <a:rPr lang="fr-CA" sz="1400" u="none" strike="noStrike" dirty="0" smtClean="0">
                          <a:solidFill>
                            <a:schemeClr val="tx1"/>
                          </a:solidFill>
                          <a:effectLst/>
                        </a:rPr>
                        <a:t> </a:t>
                      </a:r>
                      <a:r>
                        <a:rPr lang="fr-CA" sz="1400" u="none" strike="noStrike" dirty="0" err="1" smtClean="0">
                          <a:solidFill>
                            <a:schemeClr val="tx1"/>
                          </a:solidFill>
                          <a:effectLst/>
                        </a:rPr>
                        <a:t>radiator</a:t>
                      </a:r>
                      <a:r>
                        <a:rPr lang="fr-CA" sz="1400" u="none" strike="noStrike" dirty="0" smtClean="0">
                          <a:solidFill>
                            <a:schemeClr val="tx1"/>
                          </a:solidFill>
                          <a:effectLst/>
                        </a:rPr>
                        <a:t>)</a:t>
                      </a:r>
                      <a:endParaRPr lang="fr-CA"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203909113"/>
                  </a:ext>
                </a:extLst>
              </a:tr>
              <a:tr h="450878">
                <a:tc>
                  <a:txBody>
                    <a:bodyPr/>
                    <a:lstStyle/>
                    <a:p>
                      <a:pPr algn="ctr" fontAlgn="ctr"/>
                      <a:r>
                        <a:rPr lang="fr-CA" sz="1400" u="none" strike="noStrike" dirty="0" smtClean="0">
                          <a:solidFill>
                            <a:schemeClr val="tx1"/>
                          </a:solidFill>
                          <a:effectLst/>
                        </a:rPr>
                        <a:t>Electric </a:t>
                      </a:r>
                      <a:r>
                        <a:rPr lang="fr-CA" sz="1400" u="none" strike="noStrike" dirty="0" err="1" smtClean="0">
                          <a:solidFill>
                            <a:schemeClr val="tx1"/>
                          </a:solidFill>
                          <a:effectLst/>
                        </a:rPr>
                        <a:t>motor</a:t>
                      </a:r>
                      <a:endParaRPr lang="fr-CA"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2205154892"/>
                  </a:ext>
                </a:extLst>
              </a:tr>
              <a:tr h="450878">
                <a:tc>
                  <a:txBody>
                    <a:bodyPr/>
                    <a:lstStyle/>
                    <a:p>
                      <a:pPr algn="ctr" fontAlgn="ctr"/>
                      <a:r>
                        <a:rPr lang="fr-CA" sz="1400" u="none" strike="noStrike" dirty="0" err="1" smtClean="0">
                          <a:solidFill>
                            <a:schemeClr val="tx1"/>
                          </a:solidFill>
                          <a:effectLst/>
                        </a:rPr>
                        <a:t>Compressor</a:t>
                      </a:r>
                      <a:endParaRPr lang="fr-CA"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479170364"/>
                  </a:ext>
                </a:extLst>
              </a:tr>
            </a:tbl>
          </a:graphicData>
        </a:graphic>
      </p:graphicFrame>
      <p:graphicFrame>
        <p:nvGraphicFramePr>
          <p:cNvPr id="2" name="Tableau 1"/>
          <p:cNvGraphicFramePr>
            <a:graphicFrameLocks noGrp="1"/>
          </p:cNvGraphicFramePr>
          <p:nvPr>
            <p:custDataLst>
              <p:tags r:id="rId9"/>
            </p:custDataLst>
            <p:extLst>
              <p:ext uri="{D42A27DB-BD31-4B8C-83A1-F6EECF244321}">
                <p14:modId xmlns:p14="http://schemas.microsoft.com/office/powerpoint/2010/main" val="176789077"/>
              </p:ext>
            </p:extLst>
          </p:nvPr>
        </p:nvGraphicFramePr>
        <p:xfrm>
          <a:off x="4088657" y="1498290"/>
          <a:ext cx="7762251" cy="1517667"/>
        </p:xfrm>
        <a:graphic>
          <a:graphicData uri="http://schemas.openxmlformats.org/drawingml/2006/table">
            <a:tbl>
              <a:tblPr>
                <a:tableStyleId>{616DA210-FB5B-4158-B5E0-FEB733F419BA}</a:tableStyleId>
              </a:tblPr>
              <a:tblGrid>
                <a:gridCol w="3536885">
                  <a:extLst>
                    <a:ext uri="{9D8B030D-6E8A-4147-A177-3AD203B41FA5}">
                      <a16:colId xmlns:a16="http://schemas.microsoft.com/office/drawing/2014/main" val="1821645277"/>
                    </a:ext>
                  </a:extLst>
                </a:gridCol>
                <a:gridCol w="681643">
                  <a:extLst>
                    <a:ext uri="{9D8B030D-6E8A-4147-A177-3AD203B41FA5}">
                      <a16:colId xmlns:a16="http://schemas.microsoft.com/office/drawing/2014/main" val="3806036849"/>
                    </a:ext>
                  </a:extLst>
                </a:gridCol>
                <a:gridCol w="1181241">
                  <a:extLst>
                    <a:ext uri="{9D8B030D-6E8A-4147-A177-3AD203B41FA5}">
                      <a16:colId xmlns:a16="http://schemas.microsoft.com/office/drawing/2014/main" val="3338006287"/>
                    </a:ext>
                  </a:extLst>
                </a:gridCol>
                <a:gridCol w="1181241">
                  <a:extLst>
                    <a:ext uri="{9D8B030D-6E8A-4147-A177-3AD203B41FA5}">
                      <a16:colId xmlns:a16="http://schemas.microsoft.com/office/drawing/2014/main" val="58534744"/>
                    </a:ext>
                  </a:extLst>
                </a:gridCol>
                <a:gridCol w="1181241">
                  <a:extLst>
                    <a:ext uri="{9D8B030D-6E8A-4147-A177-3AD203B41FA5}">
                      <a16:colId xmlns:a16="http://schemas.microsoft.com/office/drawing/2014/main" val="3639681674"/>
                    </a:ext>
                  </a:extLst>
                </a:gridCol>
              </a:tblGrid>
              <a:tr h="241729">
                <a:tc>
                  <a:txBody>
                    <a:bodyPr/>
                    <a:lstStyle/>
                    <a:p>
                      <a:pPr algn="ctr" fontAlgn="ctr"/>
                      <a:r>
                        <a:rPr lang="fr-CA" sz="1200" u="none" strike="noStrike" dirty="0">
                          <a:effectLst/>
                        </a:rPr>
                        <a:t>Description</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u="none" strike="noStrike" dirty="0">
                          <a:solidFill>
                            <a:schemeClr val="tx1"/>
                          </a:solidFill>
                          <a:effectLst/>
                        </a:rPr>
                        <a:t>Variable</a:t>
                      </a:r>
                      <a:endParaRPr lang="fr-CA" sz="1200" b="1" i="0" u="none" strike="noStrike" dirty="0">
                        <a:solidFill>
                          <a:schemeClr val="tx1"/>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u="none" strike="noStrike" dirty="0" err="1" smtClean="0">
                          <a:solidFill>
                            <a:schemeClr val="tx1"/>
                          </a:solidFill>
                          <a:effectLst/>
                        </a:rPr>
                        <a:t>Discharge</a:t>
                      </a:r>
                      <a:r>
                        <a:rPr lang="fr-CA" sz="1200" u="none" strike="noStrike" dirty="0" smtClean="0">
                          <a:solidFill>
                            <a:schemeClr val="tx1"/>
                          </a:solidFill>
                          <a:effectLst/>
                        </a:rPr>
                        <a:t>  </a:t>
                      </a:r>
                      <a:r>
                        <a:rPr lang="fr-CA" sz="1200" u="none" strike="noStrike" dirty="0">
                          <a:solidFill>
                            <a:schemeClr val="tx1"/>
                          </a:solidFill>
                          <a:effectLst/>
                        </a:rPr>
                        <a:t>A</a:t>
                      </a:r>
                      <a:endParaRPr lang="fr-CA" sz="1200" b="1" i="0" u="none" strike="noStrike" dirty="0">
                        <a:solidFill>
                          <a:schemeClr val="tx1"/>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u="none" strike="noStrike" dirty="0" err="1" smtClean="0">
                          <a:solidFill>
                            <a:schemeClr val="tx1"/>
                          </a:solidFill>
                          <a:effectLst/>
                        </a:rPr>
                        <a:t>Discharge</a:t>
                      </a:r>
                      <a:r>
                        <a:rPr lang="fr-CA" sz="1200" u="none" strike="noStrike" dirty="0" smtClean="0">
                          <a:solidFill>
                            <a:schemeClr val="tx1"/>
                          </a:solidFill>
                          <a:effectLst/>
                        </a:rPr>
                        <a:t> B</a:t>
                      </a:r>
                      <a:endParaRPr lang="fr-CA" sz="1200" b="1" i="0" u="none" strike="noStrike" dirty="0">
                        <a:solidFill>
                          <a:schemeClr val="tx1"/>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u="none" strike="noStrike" dirty="0" err="1" smtClean="0">
                          <a:solidFill>
                            <a:schemeClr val="tx1"/>
                          </a:solidFill>
                          <a:effectLst/>
                        </a:rPr>
                        <a:t>Discharge</a:t>
                      </a:r>
                      <a:r>
                        <a:rPr lang="fr-CA" sz="1200" u="none" strike="noStrike" dirty="0" smtClean="0">
                          <a:solidFill>
                            <a:schemeClr val="tx1"/>
                          </a:solidFill>
                          <a:effectLst/>
                        </a:rPr>
                        <a:t> C</a:t>
                      </a:r>
                      <a:endParaRPr lang="fr-CA" sz="1200" b="1" i="0" u="none" strike="noStrike" dirty="0">
                        <a:solidFill>
                          <a:schemeClr val="tx1"/>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935633031"/>
                  </a:ext>
                </a:extLst>
              </a:tr>
              <a:tr h="241729">
                <a:tc>
                  <a:txBody>
                    <a:bodyPr/>
                    <a:lstStyle/>
                    <a:p>
                      <a:pPr algn="ctr" fontAlgn="ctr"/>
                      <a:r>
                        <a:rPr lang="en-CA" sz="1300" u="none" strike="noStrike" noProof="0" dirty="0" smtClean="0">
                          <a:effectLst/>
                        </a:rPr>
                        <a:t>Fluid type</a:t>
                      </a:r>
                      <a:endParaRPr lang="en-CA" sz="1300" b="0" i="0" u="none" strike="noStrike" noProof="0" dirty="0">
                        <a:solidFill>
                          <a:srgbClr val="000000"/>
                        </a:solidFill>
                        <a:effectLst/>
                        <a:latin typeface="Calibri" panose="020F0502020204030204" pitchFamily="34" charset="0"/>
                      </a:endParaRPr>
                    </a:p>
                  </a:txBody>
                  <a:tcPr marL="0" marR="0" marT="0" marB="0" anchor="ctr"/>
                </a:tc>
                <a:tc>
                  <a:txBody>
                    <a:bodyPr/>
                    <a:lstStyle/>
                    <a:p>
                      <a:pPr algn="ctr" fontAlgn="ctr"/>
                      <a:r>
                        <a:rPr lang="fr-CA" sz="1300" u="none" strike="noStrike">
                          <a:effectLst/>
                        </a:rPr>
                        <a:t>type</a:t>
                      </a:r>
                      <a:endParaRPr lang="fr-CA"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CA" sz="1300" u="none" strike="noStrike" dirty="0" err="1" smtClean="0">
                          <a:effectLst/>
                        </a:rPr>
                        <a:t>Choice</a:t>
                      </a:r>
                      <a:endParaRPr lang="fr-CA" sz="1300" u="none" strike="noStrike" dirty="0" smtClean="0">
                        <a:effectLst/>
                      </a:endParaRPr>
                    </a:p>
                    <a:p>
                      <a:pPr algn="ctr" fontAlgn="ctr"/>
                      <a:r>
                        <a:rPr lang="fr-CA" sz="1300" u="none" strike="noStrike" dirty="0" smtClean="0">
                          <a:effectLst/>
                        </a:rPr>
                        <a:t>Air / water</a:t>
                      </a:r>
                      <a:endParaRPr lang="fr-CA" sz="1300" b="0" i="0" u="none" strike="noStrike" dirty="0">
                        <a:solidFill>
                          <a:srgbClr val="0070C0"/>
                        </a:solidFill>
                        <a:effectLst/>
                        <a:latin typeface="Calibri" panose="020F0502020204030204" pitchFamily="34" charset="0"/>
                      </a:endParaRPr>
                    </a:p>
                  </a:txBody>
                  <a:tcPr marL="0"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300" u="none" strike="noStrike" dirty="0" err="1" smtClean="0">
                          <a:effectLst/>
                        </a:rPr>
                        <a:t>Choice</a:t>
                      </a:r>
                      <a:endParaRPr lang="fr-CA" sz="1300" u="none" strike="noStrike" dirty="0" smtClean="0">
                        <a:effectLst/>
                      </a:endParaRPr>
                    </a:p>
                    <a:p>
                      <a:pPr algn="ctr" fontAlgn="ctr"/>
                      <a:r>
                        <a:rPr lang="fr-CA" sz="1300" u="none" strike="noStrike" dirty="0" smtClean="0">
                          <a:effectLst/>
                        </a:rPr>
                        <a:t>Air / water</a:t>
                      </a:r>
                      <a:endParaRPr lang="fr-CA" sz="1300" b="0" i="0" u="none" strike="noStrike" dirty="0">
                        <a:solidFill>
                          <a:srgbClr val="0070C0"/>
                        </a:solidFill>
                        <a:effectLst/>
                        <a:latin typeface="Calibri" panose="020F0502020204030204" pitchFamily="34" charset="0"/>
                      </a:endParaRPr>
                    </a:p>
                  </a:txBody>
                  <a:tcPr marL="0"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300" u="none" strike="noStrike" dirty="0" err="1" smtClean="0">
                          <a:effectLst/>
                        </a:rPr>
                        <a:t>Choice</a:t>
                      </a:r>
                      <a:endParaRPr lang="fr-CA" sz="1300" u="none" strike="noStrike" dirty="0" smtClean="0">
                        <a:effectLst/>
                      </a:endParaRPr>
                    </a:p>
                    <a:p>
                      <a:pPr algn="ctr" fontAlgn="ctr"/>
                      <a:r>
                        <a:rPr lang="fr-CA" sz="1300" u="none" strike="noStrike" dirty="0" smtClean="0">
                          <a:effectLst/>
                        </a:rPr>
                        <a:t>Air / water</a:t>
                      </a:r>
                      <a:endParaRPr lang="fr-CA" sz="13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19019563"/>
                  </a:ext>
                </a:extLst>
              </a:tr>
              <a:tr h="241729">
                <a:tc>
                  <a:txBody>
                    <a:bodyPr/>
                    <a:lstStyle/>
                    <a:p>
                      <a:pPr algn="ctr" fontAlgn="ctr"/>
                      <a:r>
                        <a:rPr lang="fr-CA" sz="1300" u="none" strike="noStrike" dirty="0" smtClean="0">
                          <a:effectLst/>
                        </a:rPr>
                        <a:t>Flow (L/s</a:t>
                      </a:r>
                      <a:r>
                        <a:rPr lang="fr-CA" sz="1300" u="none" strike="noStrike" dirty="0">
                          <a:effectLst/>
                        </a:rPr>
                        <a:t>)</a:t>
                      </a:r>
                      <a:endParaRPr lang="fr-CA" sz="13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300" u="none" strike="noStrike" dirty="0" smtClean="0">
                          <a:effectLst/>
                        </a:rPr>
                        <a:t>D</a:t>
                      </a:r>
                      <a:endParaRPr lang="fr-CA" sz="13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300" u="none" strike="noStrike" dirty="0" smtClean="0">
                          <a:effectLst/>
                        </a:rPr>
                        <a:t>Value</a:t>
                      </a:r>
                      <a:endParaRPr lang="fr-CA" sz="13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300" u="none" strike="noStrike" dirty="0" smtClean="0">
                          <a:effectLst/>
                        </a:rPr>
                        <a:t>Value</a:t>
                      </a:r>
                      <a:endParaRPr lang="fr-CA" sz="13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300" u="none" strike="noStrike" dirty="0" smtClean="0">
                          <a:effectLst/>
                        </a:rPr>
                        <a:t>Value</a:t>
                      </a:r>
                      <a:endParaRPr lang="fr-CA" sz="13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63168619"/>
                  </a:ext>
                </a:extLst>
              </a:tr>
              <a:tr h="241729">
                <a:tc>
                  <a:txBody>
                    <a:bodyPr/>
                    <a:lstStyle/>
                    <a:p>
                      <a:pPr algn="ctr" fontAlgn="ctr"/>
                      <a:r>
                        <a:rPr lang="fr-CA" sz="1300" u="none" strike="noStrike" dirty="0" err="1" smtClean="0">
                          <a:effectLst/>
                        </a:rPr>
                        <a:t>Fluid</a:t>
                      </a:r>
                      <a:r>
                        <a:rPr lang="fr-CA" sz="1300" u="none" strike="noStrike" dirty="0" smtClean="0">
                          <a:effectLst/>
                        </a:rPr>
                        <a:t> </a:t>
                      </a:r>
                      <a:r>
                        <a:rPr lang="fr-CA" sz="1300" u="none" strike="noStrike" dirty="0" err="1" smtClean="0">
                          <a:effectLst/>
                        </a:rPr>
                        <a:t>temperature</a:t>
                      </a:r>
                      <a:r>
                        <a:rPr lang="fr-CA" sz="1300" u="none" strike="noStrike" dirty="0" smtClean="0">
                          <a:effectLst/>
                        </a:rPr>
                        <a:t> </a:t>
                      </a:r>
                      <a:r>
                        <a:rPr lang="fr-CA" sz="1300" u="none" strike="noStrike" dirty="0" err="1" smtClean="0">
                          <a:effectLst/>
                        </a:rPr>
                        <a:t>before</a:t>
                      </a:r>
                      <a:r>
                        <a:rPr lang="fr-CA" sz="1300" u="none" strike="noStrike" dirty="0" smtClean="0">
                          <a:effectLst/>
                        </a:rPr>
                        <a:t> </a:t>
                      </a:r>
                      <a:r>
                        <a:rPr lang="fr-CA" sz="1300" u="none" strike="noStrike" dirty="0" err="1" smtClean="0">
                          <a:effectLst/>
                        </a:rPr>
                        <a:t>cooling</a:t>
                      </a:r>
                      <a:r>
                        <a:rPr lang="fr-CA" sz="1300" u="none" strike="noStrike" dirty="0" smtClean="0">
                          <a:effectLst/>
                        </a:rPr>
                        <a:t> (°</a:t>
                      </a:r>
                      <a:r>
                        <a:rPr lang="fr-CA" sz="1300" u="none" strike="noStrike" dirty="0">
                          <a:effectLst/>
                        </a:rPr>
                        <a:t>C)</a:t>
                      </a:r>
                      <a:endParaRPr lang="fr-CA" sz="13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300" u="none" strike="noStrike" dirty="0">
                          <a:effectLst/>
                        </a:rPr>
                        <a:t>T</a:t>
                      </a:r>
                      <a:r>
                        <a:rPr lang="fr-CA" sz="1300" u="none" strike="noStrike" baseline="-25000" dirty="0">
                          <a:effectLst/>
                        </a:rPr>
                        <a:t>EVA</a:t>
                      </a:r>
                      <a:endParaRPr lang="fr-CA" sz="13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300" u="none" strike="noStrike" dirty="0" smtClean="0">
                          <a:effectLst/>
                        </a:rPr>
                        <a:t>Value</a:t>
                      </a:r>
                      <a:endParaRPr lang="fr-CA" sz="13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300" u="none" strike="noStrike" dirty="0" smtClean="0">
                          <a:effectLst/>
                        </a:rPr>
                        <a:t>Value</a:t>
                      </a:r>
                      <a:endParaRPr lang="fr-CA" sz="13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300" u="none" strike="noStrike" dirty="0" smtClean="0">
                          <a:effectLst/>
                        </a:rPr>
                        <a:t>valeur</a:t>
                      </a:r>
                      <a:endParaRPr lang="fr-CA" sz="13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294798278"/>
                  </a:ext>
                </a:extLst>
              </a:tr>
              <a:tr h="352542">
                <a:tc>
                  <a:txBody>
                    <a:bodyPr/>
                    <a:lstStyle/>
                    <a:p>
                      <a:pPr algn="ctr" fontAlgn="ctr"/>
                      <a:r>
                        <a:rPr lang="en-CA" sz="1300" u="none" strike="noStrike" dirty="0" smtClean="0">
                          <a:effectLst/>
                        </a:rPr>
                        <a:t>Minimum fluid temperature after cooling </a:t>
                      </a:r>
                      <a:r>
                        <a:rPr lang="fr-CA" sz="1300" u="none" strike="noStrike" dirty="0" smtClean="0">
                          <a:effectLst/>
                        </a:rPr>
                        <a:t>(°</a:t>
                      </a:r>
                      <a:r>
                        <a:rPr lang="fr-CA" sz="1300" u="none" strike="noStrike" dirty="0">
                          <a:effectLst/>
                        </a:rPr>
                        <a:t>C)</a:t>
                      </a:r>
                      <a:endParaRPr lang="fr-CA" sz="13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300" u="none" strike="noStrike" dirty="0">
                          <a:effectLst/>
                        </a:rPr>
                        <a:t>T</a:t>
                      </a:r>
                      <a:r>
                        <a:rPr lang="fr-CA" sz="1300" u="none" strike="noStrike" baseline="-25000" dirty="0">
                          <a:effectLst/>
                        </a:rPr>
                        <a:t>REF</a:t>
                      </a:r>
                      <a:endParaRPr lang="fr-CA" sz="13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300" u="none" strike="noStrike" dirty="0" err="1" smtClean="0">
                          <a:effectLst/>
                        </a:rPr>
                        <a:t>Choice</a:t>
                      </a:r>
                      <a:endParaRPr lang="fr-CA" sz="1300" u="none" strike="noStrike" dirty="0" smtClean="0">
                        <a:effectLst/>
                      </a:endParaRPr>
                    </a:p>
                    <a:p>
                      <a:pPr algn="ctr" fontAlgn="ctr"/>
                      <a:r>
                        <a:rPr lang="fr-CA" sz="1300" u="none" strike="noStrike" dirty="0" smtClean="0">
                          <a:effectLst/>
                        </a:rPr>
                        <a:t>10 to -20 or </a:t>
                      </a:r>
                      <a:r>
                        <a:rPr lang="fr-CA" sz="1300" u="none" strike="noStrike" dirty="0" err="1" smtClean="0">
                          <a:effectLst/>
                        </a:rPr>
                        <a:t>Text</a:t>
                      </a:r>
                      <a:endParaRPr lang="fr-CA" sz="1300" u="none" strike="noStrike" dirty="0" smtClean="0">
                        <a:effectLst/>
                      </a:endParaRPr>
                    </a:p>
                  </a:txBody>
                  <a:tcPr marL="0" marR="0" marT="0" marB="0" anchor="ctr"/>
                </a:tc>
                <a:tc>
                  <a:txBody>
                    <a:bodyPr/>
                    <a:lstStyle/>
                    <a:p>
                      <a:pPr algn="ctr" fontAlgn="ctr"/>
                      <a:r>
                        <a:rPr lang="fr-CA" sz="1300" u="none" strike="noStrike" dirty="0" err="1" smtClean="0">
                          <a:effectLst/>
                        </a:rPr>
                        <a:t>Choice</a:t>
                      </a:r>
                      <a:endParaRPr lang="fr-CA" sz="1300" u="none" strike="noStrike" dirty="0" smtClean="0">
                        <a:effectLst/>
                      </a:endParaRPr>
                    </a:p>
                    <a:p>
                      <a:pPr marL="0" marR="0" lvl="0" indent="0" algn="ctr" defTabSz="457200" rtl="0" eaLnBrk="1" fontAlgn="ctr" latinLnBrk="0" hangingPunct="1">
                        <a:lnSpc>
                          <a:spcPct val="100000"/>
                        </a:lnSpc>
                        <a:spcBef>
                          <a:spcPts val="0"/>
                        </a:spcBef>
                        <a:spcAft>
                          <a:spcPts val="0"/>
                        </a:spcAft>
                        <a:buClrTx/>
                        <a:buSzTx/>
                        <a:buFontTx/>
                        <a:buNone/>
                        <a:tabLst/>
                        <a:defRPr/>
                      </a:pPr>
                      <a:r>
                        <a:rPr lang="fr-CA" sz="1300" u="none" strike="noStrike" dirty="0" smtClean="0">
                          <a:effectLst/>
                        </a:rPr>
                        <a:t>10 to -20 or </a:t>
                      </a:r>
                      <a:r>
                        <a:rPr lang="fr-CA" sz="1300" u="none" strike="noStrike" dirty="0" err="1" smtClean="0">
                          <a:effectLst/>
                        </a:rPr>
                        <a:t>Text</a:t>
                      </a:r>
                      <a:endParaRPr lang="fr-CA" sz="1300" u="none" strike="noStrike" dirty="0" smtClean="0">
                        <a:effectLst/>
                      </a:endParaRPr>
                    </a:p>
                  </a:txBody>
                  <a:tcPr marL="0" marR="0" marT="0" marB="0" anchor="ctr"/>
                </a:tc>
                <a:tc>
                  <a:txBody>
                    <a:bodyPr/>
                    <a:lstStyle/>
                    <a:p>
                      <a:pPr algn="ctr" fontAlgn="ctr"/>
                      <a:r>
                        <a:rPr lang="fr-CA" sz="1300" u="none" strike="noStrike" dirty="0" err="1" smtClean="0">
                          <a:effectLst/>
                        </a:rPr>
                        <a:t>Choice</a:t>
                      </a:r>
                      <a:endParaRPr lang="fr-CA" sz="1300" u="none" strike="noStrike" dirty="0" smtClean="0">
                        <a:effectLst/>
                      </a:endParaRPr>
                    </a:p>
                    <a:p>
                      <a:pPr marL="0" marR="0" lvl="0" indent="0" algn="ctr" defTabSz="457200" rtl="0" eaLnBrk="1" fontAlgn="ctr" latinLnBrk="0" hangingPunct="1">
                        <a:lnSpc>
                          <a:spcPct val="100000"/>
                        </a:lnSpc>
                        <a:spcBef>
                          <a:spcPts val="0"/>
                        </a:spcBef>
                        <a:spcAft>
                          <a:spcPts val="0"/>
                        </a:spcAft>
                        <a:buClrTx/>
                        <a:buSzTx/>
                        <a:buFontTx/>
                        <a:buNone/>
                        <a:tabLst/>
                        <a:defRPr/>
                      </a:pPr>
                      <a:r>
                        <a:rPr lang="fr-CA" sz="1300" u="none" strike="noStrike" dirty="0" smtClean="0">
                          <a:effectLst/>
                        </a:rPr>
                        <a:t>10 to -20 or </a:t>
                      </a:r>
                      <a:r>
                        <a:rPr lang="fr-CA" sz="1300" u="none" strike="noStrike" dirty="0" err="1" smtClean="0">
                          <a:effectLst/>
                        </a:rPr>
                        <a:t>Text</a:t>
                      </a:r>
                      <a:endParaRPr lang="fr-CA" sz="1300" u="none" strike="noStrike" dirty="0" smtClean="0">
                        <a:effectLst/>
                      </a:endParaRPr>
                    </a:p>
                  </a:txBody>
                  <a:tcPr marL="0" marR="0" marT="0" marB="0" anchor="ctr"/>
                </a:tc>
                <a:extLst>
                  <a:ext uri="{0D108BD9-81ED-4DB2-BD59-A6C34878D82A}">
                    <a16:rowId xmlns:a16="http://schemas.microsoft.com/office/drawing/2014/main" val="2709198439"/>
                  </a:ext>
                </a:extLst>
              </a:tr>
            </a:tbl>
          </a:graphicData>
        </a:graphic>
      </p:graphicFrame>
    </p:spTree>
    <p:extLst>
      <p:ext uri="{BB962C8B-B14F-4D97-AF65-F5344CB8AC3E}">
        <p14:creationId xmlns:p14="http://schemas.microsoft.com/office/powerpoint/2010/main" val="3043615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261544" y="334400"/>
            <a:ext cx="9204190" cy="1143000"/>
          </a:xfrm>
        </p:spPr>
        <p:txBody>
          <a:bodyPr/>
          <a:lstStyle/>
          <a:p>
            <a:r>
              <a:rPr lang="fr-FR" altLang="fr-FR" sz="2400" dirty="0">
                <a:solidFill>
                  <a:srgbClr val="45697B"/>
                </a:solidFill>
              </a:rPr>
              <a:t>3. </a:t>
            </a:r>
            <a:r>
              <a:rPr lang="en-CA" altLang="fr-FR" sz="2400" dirty="0">
                <a:solidFill>
                  <a:srgbClr val="45697B"/>
                </a:solidFill>
              </a:rPr>
              <a:t>Simulator input and output </a:t>
            </a:r>
            <a:r>
              <a:rPr lang="en-CA" altLang="fr-FR" sz="2400" dirty="0" smtClean="0">
                <a:solidFill>
                  <a:srgbClr val="45697B"/>
                </a:solidFill>
              </a:rPr>
              <a:t>parameters</a:t>
            </a:r>
            <a:r>
              <a:rPr lang="fr-FR" altLang="fr-FR" sz="2400" dirty="0">
                <a:solidFill>
                  <a:srgbClr val="45697B"/>
                </a:solidFill>
              </a:rPr>
              <a:t/>
            </a:r>
            <a:br>
              <a:rPr lang="fr-FR" altLang="fr-FR" sz="2400" dirty="0">
                <a:solidFill>
                  <a:srgbClr val="45697B"/>
                </a:solidFill>
              </a:rPr>
            </a:br>
            <a:r>
              <a:rPr lang="en-CA" altLang="fr-FR" sz="2400" dirty="0">
                <a:solidFill>
                  <a:srgbClr val="45697B"/>
                </a:solidFill>
              </a:rPr>
              <a:t>Input parameters for type 4 "source" systems</a:t>
            </a:r>
            <a:endParaRPr lang="fr-CA" sz="2400" dirty="0"/>
          </a:p>
        </p:txBody>
      </p:sp>
      <p:sp>
        <p:nvSpPr>
          <p:cNvPr id="4" name="Espace réservé du numéro de diapositive 3"/>
          <p:cNvSpPr>
            <a:spLocks noGrp="1"/>
          </p:cNvSpPr>
          <p:nvPr>
            <p:ph type="sldNum" sz="quarter" idx="12"/>
            <p:custDataLst>
              <p:tags r:id="rId2"/>
            </p:custDataLst>
          </p:nvPr>
        </p:nvSpPr>
        <p:spPr/>
        <p:txBody>
          <a:bodyPr/>
          <a:lstStyle/>
          <a:p>
            <a:pPr>
              <a:defRPr/>
            </a:pPr>
            <a:fld id="{B3980D67-48D6-4EA3-BD6E-8E9943D4617B}" type="slidenum">
              <a:rPr lang="fr-CA" smtClean="0"/>
              <a:pPr>
                <a:defRPr/>
              </a:pPr>
              <a:t>14</a:t>
            </a:fld>
            <a:endParaRPr lang="fr-CA" dirty="0"/>
          </a:p>
        </p:txBody>
      </p:sp>
      <p:sp>
        <p:nvSpPr>
          <p:cNvPr id="10" name="Espace réservé du contenu 6"/>
          <p:cNvSpPr txBox="1">
            <a:spLocks/>
          </p:cNvSpPr>
          <p:nvPr>
            <p:custDataLst>
              <p:tags r:id="rId3"/>
            </p:custDataLst>
          </p:nvPr>
        </p:nvSpPr>
        <p:spPr bwMode="auto">
          <a:xfrm>
            <a:off x="494377" y="4407217"/>
            <a:ext cx="3539813" cy="98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18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a:buNone/>
            </a:pPr>
            <a:r>
              <a:rPr lang="en-CA" sz="1400" b="1" u="sng" dirty="0"/>
              <a:t>Mechanical / electrical equipment cooling </a:t>
            </a:r>
            <a:r>
              <a:rPr lang="en-CA" sz="1400" b="1" u="sng" dirty="0" smtClean="0"/>
              <a:t>system</a:t>
            </a:r>
          </a:p>
          <a:p>
            <a:pPr marL="0" indent="0" algn="ctr">
              <a:buNone/>
            </a:pPr>
            <a:r>
              <a:rPr lang="en-CA" sz="1400" dirty="0"/>
              <a:t>(1 system available in the simulator</a:t>
            </a:r>
            <a:r>
              <a:rPr lang="en-CA" sz="1400" dirty="0" smtClean="0"/>
              <a:t>)</a:t>
            </a:r>
          </a:p>
          <a:p>
            <a:pPr marL="0" indent="0" algn="ctr">
              <a:buNone/>
            </a:pPr>
            <a:r>
              <a:rPr lang="en-CA" sz="1400" dirty="0" smtClean="0"/>
              <a:t>(</a:t>
            </a:r>
            <a:r>
              <a:rPr lang="en-CA" sz="1400" dirty="0"/>
              <a:t>QS4)</a:t>
            </a:r>
            <a:endParaRPr lang="fr-CA" sz="1400" dirty="0"/>
          </a:p>
        </p:txBody>
      </p:sp>
      <p:pic>
        <p:nvPicPr>
          <p:cNvPr id="8" name="Espace réservé du contenu 1"/>
          <p:cNvPicPr>
            <a:picLocks noGrp="1" noChangeAspect="1"/>
          </p:cNvPicPr>
          <p:nvPr>
            <p:ph sz="half" idx="2"/>
            <p:custDataLst>
              <p:tags r:id="rId4"/>
            </p:custDataLst>
          </p:nvPr>
        </p:nvPicPr>
        <p:blipFill rotWithShape="1">
          <a:blip r:embed="rId8">
            <a:extLst>
              <a:ext uri="{28A0092B-C50C-407E-A947-70E740481C1C}">
                <a14:useLocalDpi xmlns:a14="http://schemas.microsoft.com/office/drawing/2010/main" val="0"/>
              </a:ext>
            </a:extLst>
          </a:blip>
          <a:srcRect/>
          <a:stretch/>
        </p:blipFill>
        <p:spPr>
          <a:xfrm>
            <a:off x="396230" y="1851183"/>
            <a:ext cx="3523660" cy="2324101"/>
          </a:xfrm>
        </p:spPr>
      </p:pic>
      <p:graphicFrame>
        <p:nvGraphicFramePr>
          <p:cNvPr id="2" name="Tableau 1"/>
          <p:cNvGraphicFramePr>
            <a:graphicFrameLocks noGrp="1"/>
          </p:cNvGraphicFramePr>
          <p:nvPr>
            <p:custDataLst>
              <p:tags r:id="rId5"/>
            </p:custDataLst>
            <p:extLst>
              <p:ext uri="{D42A27DB-BD31-4B8C-83A1-F6EECF244321}">
                <p14:modId xmlns:p14="http://schemas.microsoft.com/office/powerpoint/2010/main" val="3217182384"/>
              </p:ext>
            </p:extLst>
          </p:nvPr>
        </p:nvGraphicFramePr>
        <p:xfrm>
          <a:off x="4222749" y="1600518"/>
          <a:ext cx="7270751" cy="2727494"/>
        </p:xfrm>
        <a:graphic>
          <a:graphicData uri="http://schemas.openxmlformats.org/drawingml/2006/table">
            <a:tbl>
              <a:tblPr>
                <a:tableStyleId>{616DA210-FB5B-4158-B5E0-FEB733F419BA}</a:tableStyleId>
              </a:tblPr>
              <a:tblGrid>
                <a:gridCol w="4934307">
                  <a:extLst>
                    <a:ext uri="{9D8B030D-6E8A-4147-A177-3AD203B41FA5}">
                      <a16:colId xmlns:a16="http://schemas.microsoft.com/office/drawing/2014/main" val="2270543128"/>
                    </a:ext>
                  </a:extLst>
                </a:gridCol>
                <a:gridCol w="1062020">
                  <a:extLst>
                    <a:ext uri="{9D8B030D-6E8A-4147-A177-3AD203B41FA5}">
                      <a16:colId xmlns:a16="http://schemas.microsoft.com/office/drawing/2014/main" val="678064188"/>
                    </a:ext>
                  </a:extLst>
                </a:gridCol>
                <a:gridCol w="1274424">
                  <a:extLst>
                    <a:ext uri="{9D8B030D-6E8A-4147-A177-3AD203B41FA5}">
                      <a16:colId xmlns:a16="http://schemas.microsoft.com/office/drawing/2014/main" val="670073885"/>
                    </a:ext>
                  </a:extLst>
                </a:gridCol>
              </a:tblGrid>
              <a:tr h="226278">
                <a:tc gridSpan="3">
                  <a:txBody>
                    <a:bodyPr/>
                    <a:lstStyle/>
                    <a:p>
                      <a:pPr algn="ctr" fontAlgn="ctr"/>
                      <a:r>
                        <a:rPr lang="en-CA" sz="1400" b="1" i="0" u="none" strike="noStrike" dirty="0" smtClean="0">
                          <a:solidFill>
                            <a:srgbClr val="000000"/>
                          </a:solidFill>
                          <a:effectLst/>
                          <a:latin typeface="Calibri" panose="020F0502020204030204" pitchFamily="34" charset="0"/>
                        </a:rPr>
                        <a:t>Information of the equipment used</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758720029"/>
                  </a:ext>
                </a:extLst>
              </a:tr>
              <a:tr h="226278">
                <a:tc>
                  <a:txBody>
                    <a:bodyPr/>
                    <a:lstStyle/>
                    <a:p>
                      <a:pPr algn="ctr" fontAlgn="ctr"/>
                      <a:r>
                        <a:rPr lang="fr-CA" sz="1400" b="1" u="none" strike="noStrike" dirty="0" smtClean="0">
                          <a:effectLst/>
                        </a:rPr>
                        <a:t>Equipment type</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gridSpan="2">
                  <a:txBody>
                    <a:bodyPr/>
                    <a:lstStyle/>
                    <a:p>
                      <a:pPr algn="ctr" fontAlgn="ctr"/>
                      <a:r>
                        <a:rPr lang="fr-CA" sz="1400" b="1" u="none" strike="noStrike" dirty="0" smtClean="0">
                          <a:effectLst/>
                        </a:rPr>
                        <a:t>Power (kW</a:t>
                      </a:r>
                      <a:r>
                        <a:rPr lang="fr-CA" sz="1400" b="1" u="none" strike="noStrike" dirty="0">
                          <a:effectLst/>
                        </a:rPr>
                        <a:t>)</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hMerge="1">
                  <a:txBody>
                    <a:bodyPr/>
                    <a:lstStyle/>
                    <a:p>
                      <a:pPr algn="ctr" fontAlgn="b"/>
                      <a:endParaRPr lang="fr-CA"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26202111"/>
                  </a:ext>
                </a:extLst>
              </a:tr>
              <a:tr h="302103">
                <a:tc>
                  <a:txBody>
                    <a:bodyPr/>
                    <a:lstStyle/>
                    <a:p>
                      <a:pPr algn="ctr" fontAlgn="ctr"/>
                      <a:r>
                        <a:rPr lang="fr-CA" sz="1400" u="none" strike="noStrike" dirty="0" smtClean="0">
                          <a:effectLst/>
                        </a:rPr>
                        <a:t>Type of </a:t>
                      </a:r>
                      <a:r>
                        <a:rPr lang="fr-CA" sz="1400" u="none" strike="noStrike" dirty="0" err="1" smtClean="0">
                          <a:effectLst/>
                        </a:rPr>
                        <a:t>equipment</a:t>
                      </a:r>
                      <a:r>
                        <a:rPr lang="fr-CA" sz="1400" u="none" strike="noStrike" dirty="0" smtClean="0">
                          <a:effectLst/>
                        </a:rPr>
                        <a:t>  </a:t>
                      </a:r>
                    </a:p>
                    <a:p>
                      <a:pPr algn="ctr" fontAlgn="ctr"/>
                      <a:r>
                        <a:rPr lang="fr-CA" sz="1400" u="none" strike="noStrike" dirty="0" smtClean="0">
                          <a:effectLst/>
                        </a:rPr>
                        <a:t>(</a:t>
                      </a:r>
                      <a:r>
                        <a:rPr lang="fr-CA" sz="1400" u="none" strike="noStrike" dirty="0" err="1" smtClean="0">
                          <a:effectLst/>
                        </a:rPr>
                        <a:t>choice</a:t>
                      </a:r>
                      <a:r>
                        <a:rPr lang="fr-CA" sz="1400" u="none" strike="noStrike" dirty="0" smtClean="0">
                          <a:effectLst/>
                        </a:rPr>
                        <a:t>)</a:t>
                      </a:r>
                      <a:endParaRPr lang="fr-CA" sz="1400" b="1" i="0" u="none" strike="noStrike" dirty="0">
                        <a:solidFill>
                          <a:srgbClr val="000000"/>
                        </a:solidFill>
                        <a:effectLst/>
                        <a:latin typeface="Calibri" panose="020F0502020204030204" pitchFamily="34" charset="0"/>
                      </a:endParaRPr>
                    </a:p>
                  </a:txBody>
                  <a:tcPr marL="0" marR="0" marT="0" marB="0" anchor="ctr"/>
                </a:tc>
                <a:tc gridSpan="2">
                  <a:txBody>
                    <a:bodyPr/>
                    <a:lstStyle/>
                    <a:p>
                      <a:pPr algn="ctr" fontAlgn="ctr"/>
                      <a:r>
                        <a:rPr lang="fr-CA" sz="1400" b="0" i="0" u="none" strike="noStrike" dirty="0" smtClean="0">
                          <a:solidFill>
                            <a:srgbClr val="000000"/>
                          </a:solidFill>
                          <a:effectLst/>
                          <a:latin typeface="Calibri" panose="020F0502020204030204" pitchFamily="34" charset="0"/>
                        </a:rPr>
                        <a:t>Value</a:t>
                      </a:r>
                      <a:endParaRPr lang="fr-CA" sz="1400" b="0" i="0" u="none" strike="noStrike" dirty="0">
                        <a:solidFill>
                          <a:srgbClr val="000000"/>
                        </a:solidFill>
                        <a:effectLst/>
                        <a:latin typeface="Calibri" panose="020F0502020204030204" pitchFamily="34" charset="0"/>
                      </a:endParaRPr>
                    </a:p>
                  </a:txBody>
                  <a:tcPr marL="0" marR="0" marT="0" marB="0" anchor="ctr"/>
                </a:tc>
                <a:tc hMerge="1">
                  <a:txBody>
                    <a:bodyPr/>
                    <a:lstStyle/>
                    <a:p>
                      <a:pPr algn="ctr" fontAlgn="ctr"/>
                      <a:endParaRPr lang="fr-CA" sz="1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57592454"/>
                  </a:ext>
                </a:extLst>
              </a:tr>
              <a:tr h="233012">
                <a:tc gridSpan="3">
                  <a:txBody>
                    <a:bodyPr/>
                    <a:lstStyle/>
                    <a:p>
                      <a:pPr algn="ctr" fontAlgn="ctr"/>
                      <a:r>
                        <a:rPr lang="fr-CA" sz="1400" b="1" i="0" u="none" strike="noStrike" dirty="0" smtClean="0">
                          <a:solidFill>
                            <a:srgbClr val="000000"/>
                          </a:solidFill>
                          <a:effectLst/>
                          <a:latin typeface="Calibri" panose="020F0502020204030204" pitchFamily="34" charset="0"/>
                        </a:rPr>
                        <a:t>Equipment </a:t>
                      </a:r>
                      <a:r>
                        <a:rPr lang="fr-CA" sz="1400" b="1" i="0" u="none" strike="noStrike" dirty="0" err="1" smtClean="0">
                          <a:solidFill>
                            <a:srgbClr val="000000"/>
                          </a:solidFill>
                          <a:effectLst/>
                          <a:latin typeface="Calibri" panose="020F0502020204030204" pitchFamily="34" charset="0"/>
                        </a:rPr>
                        <a:t>cooling</a:t>
                      </a:r>
                      <a:r>
                        <a:rPr lang="fr-CA" sz="1400" b="1" i="0" u="none" strike="noStrike" dirty="0" smtClean="0">
                          <a:solidFill>
                            <a:srgbClr val="000000"/>
                          </a:solidFill>
                          <a:effectLst/>
                          <a:latin typeface="Calibri" panose="020F0502020204030204" pitchFamily="34" charset="0"/>
                        </a:rPr>
                        <a:t> system information</a:t>
                      </a:r>
                      <a:endParaRPr lang="fr-CA" sz="1400" b="1"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704761933"/>
                  </a:ext>
                </a:extLst>
              </a:tr>
              <a:tr h="283372">
                <a:tc>
                  <a:txBody>
                    <a:bodyPr/>
                    <a:lstStyle/>
                    <a:p>
                      <a:pPr algn="ctr" fontAlgn="ctr"/>
                      <a:r>
                        <a:rPr lang="fr-CA" sz="1400" b="1" i="0" u="none" strike="noStrike" dirty="0" smtClean="0">
                          <a:solidFill>
                            <a:srgbClr val="000000"/>
                          </a:solidFill>
                          <a:effectLst/>
                          <a:latin typeface="Calibri" panose="020F0502020204030204" pitchFamily="34" charset="0"/>
                        </a:rPr>
                        <a:t>Description</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400" b="1" i="0" u="none" strike="noStrike" dirty="0" smtClean="0">
                          <a:solidFill>
                            <a:srgbClr val="000000"/>
                          </a:solidFill>
                          <a:effectLst/>
                          <a:latin typeface="Calibri" panose="020F0502020204030204" pitchFamily="34" charset="0"/>
                        </a:rPr>
                        <a:t>Variable</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400" b="1" i="0" u="none" strike="noStrike" dirty="0" smtClean="0">
                          <a:solidFill>
                            <a:srgbClr val="000000"/>
                          </a:solidFill>
                          <a:effectLst/>
                          <a:latin typeface="Calibri" panose="020F0502020204030204" pitchFamily="34" charset="0"/>
                        </a:rPr>
                        <a:t>Value</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3432711498"/>
                  </a:ext>
                </a:extLst>
              </a:tr>
              <a:tr h="302103">
                <a:tc>
                  <a:txBody>
                    <a:bodyPr/>
                    <a:lstStyle/>
                    <a:p>
                      <a:pPr algn="ctr" fontAlgn="ctr"/>
                      <a:r>
                        <a:rPr lang="en-CA" sz="1400" u="none" strike="noStrike" dirty="0" smtClean="0">
                          <a:solidFill>
                            <a:schemeClr val="tx1"/>
                          </a:solidFill>
                          <a:effectLst/>
                        </a:rPr>
                        <a:t>Temperature of the hot fluid entering the equipment cooling system (°C)</a:t>
                      </a:r>
                      <a:endParaRPr lang="fr-CA"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CA" sz="1400" u="none" strike="noStrike" dirty="0" err="1">
                          <a:effectLst/>
                        </a:rPr>
                        <a:t>T</a:t>
                      </a:r>
                      <a:r>
                        <a:rPr lang="fr-CA" sz="1400" u="none" strike="noStrike" baseline="-25000" dirty="0" err="1">
                          <a:effectLst/>
                        </a:rPr>
                        <a:t>h,i</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400" b="0" i="0" u="none" strike="noStrike" dirty="0" smtClean="0">
                          <a:solidFill>
                            <a:schemeClr val="tx1"/>
                          </a:solidFill>
                          <a:effectLst/>
                          <a:latin typeface="+mn-lt"/>
                        </a:rPr>
                        <a:t>value</a:t>
                      </a:r>
                      <a:endParaRPr lang="fr-CA" sz="14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62552259"/>
                  </a:ext>
                </a:extLst>
              </a:tr>
              <a:tr h="452557">
                <a:tc>
                  <a:txBody>
                    <a:bodyPr/>
                    <a:lstStyle/>
                    <a:p>
                      <a:pPr algn="ctr" fontAlgn="ctr"/>
                      <a:r>
                        <a:rPr lang="en-CA" sz="1400" u="none" strike="noStrike" dirty="0" smtClean="0">
                          <a:solidFill>
                            <a:schemeClr val="tx1"/>
                          </a:solidFill>
                          <a:effectLst/>
                        </a:rPr>
                        <a:t>Temperature difference between the inlet and outlet of the equipment cooling system (°C)</a:t>
                      </a:r>
                      <a:endParaRPr lang="fr-CA"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CA" sz="1400" u="none" strike="noStrike" dirty="0">
                          <a:effectLst/>
                        </a:rPr>
                        <a:t>∆T,EC</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400" u="none" strike="noStrike" dirty="0" err="1" smtClean="0">
                          <a:solidFill>
                            <a:schemeClr val="tx1"/>
                          </a:solidFill>
                          <a:effectLst/>
                        </a:rPr>
                        <a:t>Choice</a:t>
                      </a:r>
                      <a:endParaRPr lang="fr-CA" sz="1400" u="none" strike="noStrike" dirty="0" smtClean="0">
                        <a:solidFill>
                          <a:schemeClr val="tx1"/>
                        </a:solidFill>
                        <a:effectLst/>
                      </a:endParaRPr>
                    </a:p>
                    <a:p>
                      <a:pPr algn="ctr" fontAlgn="ctr"/>
                      <a:r>
                        <a:rPr lang="fr-CA" sz="1400" b="0" i="0" u="none" strike="noStrike" dirty="0" smtClean="0">
                          <a:solidFill>
                            <a:schemeClr val="tx1"/>
                          </a:solidFill>
                          <a:effectLst/>
                          <a:latin typeface="Calibri" panose="020F0502020204030204" pitchFamily="34" charset="0"/>
                        </a:rPr>
                        <a:t>12</a:t>
                      </a:r>
                      <a:r>
                        <a:rPr lang="fr-CA" sz="1400" b="0" i="0" u="none" strike="noStrike" baseline="0" dirty="0" smtClean="0">
                          <a:solidFill>
                            <a:schemeClr val="tx1"/>
                          </a:solidFill>
                          <a:effectLst/>
                          <a:latin typeface="Calibri" panose="020F0502020204030204" pitchFamily="34" charset="0"/>
                        </a:rPr>
                        <a:t> to 24</a:t>
                      </a:r>
                      <a:endParaRPr lang="fr-CA"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703434834"/>
                  </a:ext>
                </a:extLst>
              </a:tr>
              <a:tr h="452557">
                <a:tc>
                  <a:txBody>
                    <a:bodyPr/>
                    <a:lstStyle/>
                    <a:p>
                      <a:pPr algn="ctr" fontAlgn="ctr"/>
                      <a:r>
                        <a:rPr lang="en-CA" sz="1400" b="0" i="0" u="none" strike="noStrike" dirty="0" smtClean="0">
                          <a:solidFill>
                            <a:srgbClr val="000000"/>
                          </a:solidFill>
                          <a:effectLst/>
                          <a:latin typeface="Calibri" panose="020F0502020204030204" pitchFamily="34" charset="0"/>
                        </a:rPr>
                        <a:t>Type of fluid used by the cooling system</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400" b="0" i="0" u="none" strike="noStrike">
                          <a:solidFill>
                            <a:srgbClr val="000000"/>
                          </a:solidFill>
                          <a:effectLst/>
                          <a:latin typeface="Calibri" panose="020F0502020204030204" pitchFamily="34" charset="0"/>
                        </a:rPr>
                        <a:t>type</a:t>
                      </a:r>
                    </a:p>
                  </a:txBody>
                  <a:tcPr marL="0" marR="0" marT="0" marB="0" anchor="ctr"/>
                </a:tc>
                <a:tc>
                  <a:txBody>
                    <a:bodyPr/>
                    <a:lstStyle/>
                    <a:p>
                      <a:pPr algn="ctr" fontAlgn="ctr"/>
                      <a:r>
                        <a:rPr lang="fr-CA" sz="1400" b="0" i="0" u="none" strike="noStrike" dirty="0" err="1" smtClean="0">
                          <a:solidFill>
                            <a:schemeClr val="tx1"/>
                          </a:solidFill>
                          <a:effectLst/>
                          <a:latin typeface="Calibri" panose="020F0502020204030204" pitchFamily="34" charset="0"/>
                        </a:rPr>
                        <a:t>Choice</a:t>
                      </a:r>
                      <a:endParaRPr lang="fr-CA" sz="1400" b="0" i="0" u="none" strike="noStrike" dirty="0" smtClean="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354971516"/>
                  </a:ext>
                </a:extLst>
              </a:tr>
            </a:tbl>
          </a:graphicData>
        </a:graphic>
      </p:graphicFrame>
      <p:graphicFrame>
        <p:nvGraphicFramePr>
          <p:cNvPr id="3" name="Tableau 2"/>
          <p:cNvGraphicFramePr>
            <a:graphicFrameLocks noGrp="1"/>
          </p:cNvGraphicFramePr>
          <p:nvPr>
            <p:custDataLst>
              <p:tags r:id="rId6"/>
            </p:custDataLst>
            <p:extLst>
              <p:ext uri="{D42A27DB-BD31-4B8C-83A1-F6EECF244321}">
                <p14:modId xmlns:p14="http://schemas.microsoft.com/office/powerpoint/2010/main" val="3452629725"/>
              </p:ext>
            </p:extLst>
          </p:nvPr>
        </p:nvGraphicFramePr>
        <p:xfrm>
          <a:off x="4184880" y="4452329"/>
          <a:ext cx="7397520" cy="1638790"/>
        </p:xfrm>
        <a:graphic>
          <a:graphicData uri="http://schemas.openxmlformats.org/drawingml/2006/table">
            <a:tbl>
              <a:tblPr>
                <a:tableStyleId>{616DA210-FB5B-4158-B5E0-FEB733F419BA}</a:tableStyleId>
              </a:tblPr>
              <a:tblGrid>
                <a:gridCol w="4039178">
                  <a:extLst>
                    <a:ext uri="{9D8B030D-6E8A-4147-A177-3AD203B41FA5}">
                      <a16:colId xmlns:a16="http://schemas.microsoft.com/office/drawing/2014/main" val="3874758862"/>
                    </a:ext>
                  </a:extLst>
                </a:gridCol>
                <a:gridCol w="3358342">
                  <a:extLst>
                    <a:ext uri="{9D8B030D-6E8A-4147-A177-3AD203B41FA5}">
                      <a16:colId xmlns:a16="http://schemas.microsoft.com/office/drawing/2014/main" val="875713812"/>
                    </a:ext>
                  </a:extLst>
                </a:gridCol>
              </a:tblGrid>
              <a:tr h="473785">
                <a:tc>
                  <a:txBody>
                    <a:bodyPr/>
                    <a:lstStyle/>
                    <a:p>
                      <a:pPr algn="ctr" fontAlgn="b"/>
                      <a:r>
                        <a:rPr lang="en-CA" sz="1400" b="1" u="none" strike="noStrike" dirty="0" smtClean="0">
                          <a:effectLst/>
                        </a:rPr>
                        <a:t>Types of equipment considered by the simulator</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CA" sz="1400" b="1" u="none" strike="noStrike" dirty="0" smtClean="0">
                          <a:effectLst/>
                        </a:rPr>
                        <a:t>Fluid types considered by the simulator</a:t>
                      </a:r>
                      <a:endParaRPr lang="fr-CA" sz="1400" b="1" i="0" u="none" strike="noStrike" dirty="0" smtClean="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1791188443"/>
                  </a:ext>
                </a:extLst>
              </a:tr>
              <a:tr h="233001">
                <a:tc>
                  <a:txBody>
                    <a:bodyPr/>
                    <a:lstStyle/>
                    <a:p>
                      <a:pPr algn="ctr" fontAlgn="b"/>
                      <a:r>
                        <a:rPr lang="fr-CA" sz="1400" u="none" strike="noStrike" dirty="0" smtClean="0">
                          <a:solidFill>
                            <a:schemeClr val="tx1"/>
                          </a:solidFill>
                          <a:effectLst/>
                        </a:rPr>
                        <a:t>Transformer</a:t>
                      </a:r>
                      <a:endParaRPr lang="fr-CA"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CA" sz="1400" b="0" i="0" u="none" strike="noStrike" noProof="0" dirty="0" smtClean="0">
                          <a:solidFill>
                            <a:srgbClr val="000000"/>
                          </a:solidFill>
                          <a:effectLst/>
                          <a:latin typeface="Calibri" panose="020F0502020204030204" pitchFamily="34" charset="0"/>
                        </a:rPr>
                        <a:t>Water</a:t>
                      </a:r>
                      <a:endParaRPr lang="en-CA" sz="1400" b="0" i="0" u="none" strike="noStrike" noProof="0"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309755627"/>
                  </a:ext>
                </a:extLst>
              </a:tr>
              <a:tr h="233001">
                <a:tc>
                  <a:txBody>
                    <a:bodyPr/>
                    <a:lstStyle/>
                    <a:p>
                      <a:pPr algn="ctr" fontAlgn="ctr"/>
                      <a:r>
                        <a:rPr lang="fr-CA" sz="1400" u="none" strike="noStrike" dirty="0" smtClean="0">
                          <a:solidFill>
                            <a:schemeClr val="tx1"/>
                          </a:solidFill>
                          <a:effectLst/>
                        </a:rPr>
                        <a:t>Variable speed drive</a:t>
                      </a:r>
                      <a:endParaRPr lang="fr-CA"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CA" sz="1400" b="0" i="0" u="none" strike="noStrike" noProof="0" dirty="0" smtClean="0">
                          <a:solidFill>
                            <a:srgbClr val="000000"/>
                          </a:solidFill>
                          <a:effectLst/>
                          <a:latin typeface="Calibri" panose="020F0502020204030204" pitchFamily="34" charset="0"/>
                        </a:rPr>
                        <a:t>Engine oil</a:t>
                      </a:r>
                      <a:endParaRPr lang="en-CA" sz="1400" b="0" i="0" u="none" strike="noStrike" noProof="0"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86822143"/>
                  </a:ext>
                </a:extLst>
              </a:tr>
              <a:tr h="233001">
                <a:tc>
                  <a:txBody>
                    <a:bodyPr/>
                    <a:lstStyle/>
                    <a:p>
                      <a:pPr algn="ctr" fontAlgn="b"/>
                      <a:r>
                        <a:rPr lang="en-CA" sz="1400" u="none" strike="noStrike" dirty="0" smtClean="0">
                          <a:solidFill>
                            <a:schemeClr val="tx1"/>
                          </a:solidFill>
                          <a:effectLst/>
                        </a:rPr>
                        <a:t>Generator (radiator losses)</a:t>
                      </a:r>
                      <a:endParaRPr lang="fr-CA"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CA" sz="1400" b="0" i="0" u="none" strike="noStrike" noProof="0" dirty="0" smtClean="0">
                          <a:solidFill>
                            <a:srgbClr val="000000"/>
                          </a:solidFill>
                          <a:effectLst/>
                          <a:latin typeface="Calibri" panose="020F0502020204030204" pitchFamily="34" charset="0"/>
                        </a:rPr>
                        <a:t>Ethylene glycol</a:t>
                      </a:r>
                      <a:endParaRPr lang="en-CA" sz="1400" b="0" i="0" u="none" strike="noStrike" noProof="0"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36388011"/>
                  </a:ext>
                </a:extLst>
              </a:tr>
              <a:tr h="233001">
                <a:tc>
                  <a:txBody>
                    <a:bodyPr/>
                    <a:lstStyle/>
                    <a:p>
                      <a:pPr algn="ctr" fontAlgn="b"/>
                      <a:r>
                        <a:rPr lang="en-CA" sz="1400" u="none" strike="noStrike" dirty="0" smtClean="0">
                          <a:solidFill>
                            <a:schemeClr val="tx1"/>
                          </a:solidFill>
                          <a:effectLst/>
                        </a:rPr>
                        <a:t>Generator (exhaust gas</a:t>
                      </a:r>
                      <a:r>
                        <a:rPr lang="en-CA" sz="1400" u="none" strike="noStrike" baseline="0" dirty="0" smtClean="0">
                          <a:solidFill>
                            <a:schemeClr val="tx1"/>
                          </a:solidFill>
                          <a:effectLst/>
                        </a:rPr>
                        <a:t> losses</a:t>
                      </a:r>
                      <a:r>
                        <a:rPr lang="en-CA" sz="1400" u="none" strike="noStrike" dirty="0" smtClean="0">
                          <a:solidFill>
                            <a:schemeClr val="tx1"/>
                          </a:solidFill>
                          <a:effectLst/>
                        </a:rPr>
                        <a:t>)</a:t>
                      </a:r>
                      <a:endParaRPr lang="fr-CA"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CA" sz="1400" b="0" i="0" u="none" strike="noStrike" noProof="0" dirty="0" smtClean="0">
                          <a:solidFill>
                            <a:srgbClr val="000000"/>
                          </a:solidFill>
                          <a:effectLst/>
                          <a:latin typeface="Calibri" panose="020F0502020204030204" pitchFamily="34" charset="0"/>
                        </a:rPr>
                        <a:t> Refrigerant -134a</a:t>
                      </a:r>
                      <a:endParaRPr lang="en-CA" sz="1400" b="0" i="0" u="none" strike="noStrike" noProof="0"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3783587"/>
                  </a:ext>
                </a:extLst>
              </a:tr>
              <a:tr h="233001">
                <a:tc>
                  <a:txBody>
                    <a:bodyPr/>
                    <a:lstStyle/>
                    <a:p>
                      <a:pPr algn="ctr" fontAlgn="b"/>
                      <a:r>
                        <a:rPr lang="en-CA" sz="1400" u="none" strike="noStrike" noProof="0" dirty="0" smtClean="0">
                          <a:effectLst/>
                        </a:rPr>
                        <a:t>Mill system trunnion</a:t>
                      </a:r>
                      <a:endParaRPr lang="en-CA" sz="1400" b="0" i="0" u="none" strike="noStrike" noProof="0" dirty="0">
                        <a:solidFill>
                          <a:srgbClr val="000000"/>
                        </a:solidFill>
                        <a:effectLst/>
                        <a:latin typeface="Calibri" panose="020F0502020204030204" pitchFamily="34" charset="0"/>
                      </a:endParaRPr>
                    </a:p>
                  </a:txBody>
                  <a:tcPr marL="0" marR="0" marT="0" marB="0" anchor="ctr"/>
                </a:tc>
                <a:tc>
                  <a:txBody>
                    <a:bodyPr/>
                    <a:lstStyle/>
                    <a:p>
                      <a:pPr algn="ctr" fontAlgn="b"/>
                      <a:r>
                        <a:rPr lang="en-CA" sz="1400" b="0" i="0" u="none" strike="noStrike" noProof="0" dirty="0" smtClean="0">
                          <a:solidFill>
                            <a:srgbClr val="000000"/>
                          </a:solidFill>
                          <a:effectLst/>
                          <a:latin typeface="Calibri" panose="020F0502020204030204" pitchFamily="34" charset="0"/>
                        </a:rPr>
                        <a:t>Refrigerant -22</a:t>
                      </a:r>
                      <a:endParaRPr lang="en-CA" sz="1400" b="0" i="0" u="none" strike="noStrike" noProof="0"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24808717"/>
                  </a:ext>
                </a:extLst>
              </a:tr>
            </a:tbl>
          </a:graphicData>
        </a:graphic>
      </p:graphicFrame>
    </p:spTree>
    <p:extLst>
      <p:ext uri="{BB962C8B-B14F-4D97-AF65-F5344CB8AC3E}">
        <p14:creationId xmlns:p14="http://schemas.microsoft.com/office/powerpoint/2010/main" val="1477511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410095" y="324856"/>
            <a:ext cx="9465425" cy="1143000"/>
          </a:xfrm>
        </p:spPr>
        <p:txBody>
          <a:bodyPr/>
          <a:lstStyle/>
          <a:p>
            <a:r>
              <a:rPr lang="fr-FR" altLang="fr-FR" sz="2400" dirty="0">
                <a:solidFill>
                  <a:srgbClr val="45697B"/>
                </a:solidFill>
              </a:rPr>
              <a:t>3. </a:t>
            </a:r>
            <a:r>
              <a:rPr lang="en-CA" altLang="fr-FR" sz="2400" dirty="0"/>
              <a:t>Simulator input and output parameters</a:t>
            </a:r>
            <a:r>
              <a:rPr lang="fr-FR" altLang="fr-FR" sz="2400" dirty="0">
                <a:solidFill>
                  <a:srgbClr val="45697B"/>
                </a:solidFill>
              </a:rPr>
              <a:t/>
            </a:r>
            <a:br>
              <a:rPr lang="fr-FR" altLang="fr-FR" sz="2400" dirty="0">
                <a:solidFill>
                  <a:srgbClr val="45697B"/>
                </a:solidFill>
              </a:rPr>
            </a:br>
            <a:r>
              <a:rPr lang="en-CA" altLang="fr-FR" sz="2400" dirty="0">
                <a:solidFill>
                  <a:srgbClr val="45697B"/>
                </a:solidFill>
              </a:rPr>
              <a:t>Input parameters for type 1 and 2 "load" systems</a:t>
            </a:r>
            <a:endParaRPr lang="fr-CA" sz="2400" dirty="0"/>
          </a:p>
        </p:txBody>
      </p:sp>
      <p:sp>
        <p:nvSpPr>
          <p:cNvPr id="4" name="Espace réservé du numéro de diapositive 3"/>
          <p:cNvSpPr>
            <a:spLocks noGrp="1"/>
          </p:cNvSpPr>
          <p:nvPr>
            <p:ph type="sldNum" sz="quarter" idx="12"/>
            <p:custDataLst>
              <p:tags r:id="rId2"/>
            </p:custDataLst>
          </p:nvPr>
        </p:nvSpPr>
        <p:spPr/>
        <p:txBody>
          <a:bodyPr/>
          <a:lstStyle/>
          <a:p>
            <a:pPr>
              <a:defRPr/>
            </a:pPr>
            <a:fld id="{B3980D67-48D6-4EA3-BD6E-8E9943D4617B}" type="slidenum">
              <a:rPr lang="fr-CA" smtClean="0"/>
              <a:pPr>
                <a:defRPr/>
              </a:pPr>
              <a:t>15</a:t>
            </a:fld>
            <a:endParaRPr lang="fr-CA"/>
          </a:p>
        </p:txBody>
      </p:sp>
      <p:sp>
        <p:nvSpPr>
          <p:cNvPr id="10" name="Espace réservé du contenu 6"/>
          <p:cNvSpPr txBox="1">
            <a:spLocks/>
          </p:cNvSpPr>
          <p:nvPr>
            <p:custDataLst>
              <p:tags r:id="rId3"/>
            </p:custDataLst>
          </p:nvPr>
        </p:nvSpPr>
        <p:spPr bwMode="auto">
          <a:xfrm>
            <a:off x="371302" y="3094037"/>
            <a:ext cx="3574474" cy="100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18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a:buNone/>
            </a:pPr>
            <a:r>
              <a:rPr lang="en-CA" sz="1300" b="1" u="sng" dirty="0"/>
              <a:t>Building heating system (centralized air system</a:t>
            </a:r>
            <a:r>
              <a:rPr lang="en-CA" sz="1300" b="1" u="sng" dirty="0" smtClean="0"/>
              <a:t>)</a:t>
            </a:r>
          </a:p>
          <a:p>
            <a:pPr marL="0" indent="0" algn="ctr">
              <a:buNone/>
            </a:pPr>
            <a:r>
              <a:rPr lang="en-CA" sz="1200" dirty="0" smtClean="0"/>
              <a:t>(1 </a:t>
            </a:r>
            <a:r>
              <a:rPr lang="en-CA" sz="1200" dirty="0"/>
              <a:t>system available in the simulator</a:t>
            </a:r>
            <a:r>
              <a:rPr lang="en-CA" sz="1200" dirty="0" smtClean="0"/>
              <a:t>)</a:t>
            </a:r>
          </a:p>
          <a:p>
            <a:pPr marL="0" indent="0" algn="ctr">
              <a:buNone/>
            </a:pPr>
            <a:r>
              <a:rPr lang="en-CA" sz="1200" dirty="0" smtClean="0"/>
              <a:t>(</a:t>
            </a:r>
            <a:r>
              <a:rPr lang="en-CA" sz="1200" dirty="0"/>
              <a:t>QC1)</a:t>
            </a:r>
            <a:endParaRPr lang="fr-CA" sz="1200" dirty="0"/>
          </a:p>
        </p:txBody>
      </p:sp>
      <p:pic>
        <p:nvPicPr>
          <p:cNvPr id="9" name="Espace réservé du contenu 12"/>
          <p:cNvPicPr>
            <a:picLocks noGrp="1" noChangeAspect="1"/>
          </p:cNvPicPr>
          <p:nvPr>
            <p:ph sz="half" idx="2"/>
            <p:custDataLst>
              <p:tags r:id="rId4"/>
            </p:custDataLst>
          </p:nvPr>
        </p:nvPicPr>
        <p:blipFill rotWithShape="1">
          <a:blip r:embed="rId10">
            <a:extLst>
              <a:ext uri="{28A0092B-C50C-407E-A947-70E740481C1C}">
                <a14:useLocalDpi xmlns:a14="http://schemas.microsoft.com/office/drawing/2010/main" val="0"/>
              </a:ext>
            </a:extLst>
          </a:blip>
          <a:srcRect/>
          <a:stretch/>
        </p:blipFill>
        <p:spPr>
          <a:xfrm>
            <a:off x="1285054" y="1337537"/>
            <a:ext cx="1835812" cy="1647101"/>
          </a:xfrm>
        </p:spPr>
      </p:pic>
      <p:graphicFrame>
        <p:nvGraphicFramePr>
          <p:cNvPr id="11" name="Tableau 10"/>
          <p:cNvGraphicFramePr>
            <a:graphicFrameLocks noGrp="1"/>
          </p:cNvGraphicFramePr>
          <p:nvPr>
            <p:custDataLst>
              <p:tags r:id="rId5"/>
            </p:custDataLst>
            <p:extLst>
              <p:ext uri="{D42A27DB-BD31-4B8C-83A1-F6EECF244321}">
                <p14:modId xmlns:p14="http://schemas.microsoft.com/office/powerpoint/2010/main" val="125587902"/>
              </p:ext>
            </p:extLst>
          </p:nvPr>
        </p:nvGraphicFramePr>
        <p:xfrm>
          <a:off x="4044950" y="1600518"/>
          <a:ext cx="7702551" cy="1438911"/>
        </p:xfrm>
        <a:graphic>
          <a:graphicData uri="http://schemas.openxmlformats.org/drawingml/2006/table">
            <a:tbl>
              <a:tblPr>
                <a:tableStyleId>{616DA210-FB5B-4158-B5E0-FEB733F419BA}</a:tableStyleId>
              </a:tblPr>
              <a:tblGrid>
                <a:gridCol w="5454343">
                  <a:extLst>
                    <a:ext uri="{9D8B030D-6E8A-4147-A177-3AD203B41FA5}">
                      <a16:colId xmlns:a16="http://schemas.microsoft.com/office/drawing/2014/main" val="3393534326"/>
                    </a:ext>
                  </a:extLst>
                </a:gridCol>
                <a:gridCol w="1124104">
                  <a:extLst>
                    <a:ext uri="{9D8B030D-6E8A-4147-A177-3AD203B41FA5}">
                      <a16:colId xmlns:a16="http://schemas.microsoft.com/office/drawing/2014/main" val="1774386498"/>
                    </a:ext>
                  </a:extLst>
                </a:gridCol>
                <a:gridCol w="1124104">
                  <a:extLst>
                    <a:ext uri="{9D8B030D-6E8A-4147-A177-3AD203B41FA5}">
                      <a16:colId xmlns:a16="http://schemas.microsoft.com/office/drawing/2014/main" val="4151055744"/>
                    </a:ext>
                  </a:extLst>
                </a:gridCol>
              </a:tblGrid>
              <a:tr h="234950">
                <a:tc gridSpan="3">
                  <a:txBody>
                    <a:bodyPr/>
                    <a:lstStyle/>
                    <a:p>
                      <a:pPr algn="ctr" fontAlgn="ctr"/>
                      <a:r>
                        <a:rPr lang="fr-CA" sz="1400" u="none" strike="noStrike" dirty="0" err="1" smtClean="0">
                          <a:effectLst/>
                        </a:rPr>
                        <a:t>Heating</a:t>
                      </a:r>
                      <a:r>
                        <a:rPr lang="fr-CA" sz="1400" u="none" strike="noStrike" dirty="0" smtClean="0">
                          <a:effectLst/>
                        </a:rPr>
                        <a:t> system information</a:t>
                      </a:r>
                      <a:endParaRPr lang="fr-CA" sz="1400" b="1"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482524106"/>
                  </a:ext>
                </a:extLst>
              </a:tr>
              <a:tr h="234950">
                <a:tc>
                  <a:txBody>
                    <a:bodyPr/>
                    <a:lstStyle/>
                    <a:p>
                      <a:pPr algn="ctr" fontAlgn="ctr"/>
                      <a:r>
                        <a:rPr lang="fr-CA" sz="1400" u="none" strike="noStrike" dirty="0" smtClean="0">
                          <a:effectLst/>
                        </a:rPr>
                        <a:t>Description</a:t>
                      </a:r>
                      <a:endParaRPr lang="fr-CA" sz="1400" b="1"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fontAlgn="ctr"/>
                      <a:r>
                        <a:rPr lang="fr-CA" sz="1400" u="none" strike="noStrike" dirty="0" smtClean="0">
                          <a:effectLst/>
                        </a:rPr>
                        <a:t>Variable</a:t>
                      </a:r>
                      <a:endParaRPr lang="fr-CA" sz="1400" b="1"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fontAlgn="ctr"/>
                      <a:r>
                        <a:rPr lang="fr-CA" sz="1400" u="none" strike="noStrike" dirty="0" smtClean="0">
                          <a:effectLst/>
                        </a:rPr>
                        <a:t>Value</a:t>
                      </a:r>
                      <a:endParaRPr lang="fr-CA" sz="1400" b="1"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548792314"/>
                  </a:ext>
                </a:extLst>
              </a:tr>
              <a:tr h="279401">
                <a:tc>
                  <a:txBody>
                    <a:bodyPr/>
                    <a:lstStyle/>
                    <a:p>
                      <a:pPr algn="ctr" fontAlgn="ctr"/>
                      <a:r>
                        <a:rPr lang="en-CA" sz="1400" u="none" strike="noStrike" dirty="0" smtClean="0">
                          <a:effectLst/>
                        </a:rPr>
                        <a:t>Maximum heating power required to heat the building (kW)</a:t>
                      </a:r>
                      <a:endParaRPr lang="fr-CA"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a:effectLst/>
                        </a:rPr>
                        <a:t>Q</a:t>
                      </a:r>
                      <a:r>
                        <a:rPr lang="fr-CA" sz="1400" u="none" strike="noStrike" baseline="-25000" dirty="0">
                          <a:effectLst/>
                        </a:rPr>
                        <a:t>MAX</a:t>
                      </a:r>
                      <a:endParaRPr lang="fr-CA"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smtClean="0">
                          <a:effectLst/>
                        </a:rPr>
                        <a:t>Value</a:t>
                      </a:r>
                      <a:endParaRPr lang="fr-CA" sz="1400" b="0" i="0" u="none" strike="noStrike" dirty="0">
                        <a:solidFill>
                          <a:srgbClr val="0070C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15252470"/>
                  </a:ext>
                </a:extLst>
              </a:tr>
              <a:tr h="165100">
                <a:tc>
                  <a:txBody>
                    <a:bodyPr/>
                    <a:lstStyle/>
                    <a:p>
                      <a:pPr algn="ctr" fontAlgn="ctr"/>
                      <a:r>
                        <a:rPr lang="en-CA" sz="1400" u="none" strike="noStrike" dirty="0" smtClean="0">
                          <a:effectLst/>
                        </a:rPr>
                        <a:t>Supply temperature of the building ventilation system (°C)</a:t>
                      </a:r>
                      <a:endParaRPr lang="fr-CA"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a:effectLst/>
                        </a:rPr>
                        <a:t>T</a:t>
                      </a:r>
                      <a:r>
                        <a:rPr lang="fr-CA" sz="1400" u="none" strike="noStrike" baseline="-25000" dirty="0">
                          <a:effectLst/>
                        </a:rPr>
                        <a:t>ALIM</a:t>
                      </a:r>
                      <a:endParaRPr lang="fr-CA" sz="1400" b="0" i="0" u="none" strike="noStrike" baseline="-25000"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smtClean="0">
                          <a:effectLst/>
                        </a:rPr>
                        <a:t>Value</a:t>
                      </a:r>
                      <a:endParaRPr lang="fr-CA" sz="1400" b="0" i="0" u="none" strike="noStrike" dirty="0">
                        <a:solidFill>
                          <a:srgbClr val="0070C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699401490"/>
                  </a:ext>
                </a:extLst>
              </a:tr>
              <a:tr h="469900">
                <a:tc>
                  <a:txBody>
                    <a:bodyPr/>
                    <a:lstStyle/>
                    <a:p>
                      <a:pPr algn="ctr" fontAlgn="ctr"/>
                      <a:r>
                        <a:rPr lang="en-CA" sz="1400" u="none" strike="noStrike" dirty="0" smtClean="0">
                          <a:effectLst/>
                        </a:rPr>
                        <a:t>Average temperature maintained inside the building (°C)</a:t>
                      </a:r>
                      <a:endParaRPr lang="fr-CA"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a:effectLst/>
                        </a:rPr>
                        <a:t>T</a:t>
                      </a:r>
                      <a:r>
                        <a:rPr lang="fr-CA" sz="1400" u="none" strike="noStrike" baseline="-25000" dirty="0">
                          <a:effectLst/>
                        </a:rPr>
                        <a:t>IN</a:t>
                      </a:r>
                      <a:endParaRPr lang="fr-CA"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smtClean="0">
                          <a:effectLst/>
                        </a:rPr>
                        <a:t>Value </a:t>
                      </a:r>
                      <a:endParaRPr lang="fr-CA" sz="1400" b="0" i="0" u="none" strike="noStrike" dirty="0">
                        <a:solidFill>
                          <a:srgbClr val="0070C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56064267"/>
                  </a:ext>
                </a:extLst>
              </a:tr>
            </a:tbl>
          </a:graphicData>
        </a:graphic>
      </p:graphicFrame>
      <p:graphicFrame>
        <p:nvGraphicFramePr>
          <p:cNvPr id="12" name="Tableau 11"/>
          <p:cNvGraphicFramePr>
            <a:graphicFrameLocks noGrp="1"/>
          </p:cNvGraphicFramePr>
          <p:nvPr>
            <p:custDataLst>
              <p:tags r:id="rId6"/>
            </p:custDataLst>
            <p:extLst>
              <p:ext uri="{D42A27DB-BD31-4B8C-83A1-F6EECF244321}">
                <p14:modId xmlns:p14="http://schemas.microsoft.com/office/powerpoint/2010/main" val="2526584093"/>
              </p:ext>
            </p:extLst>
          </p:nvPr>
        </p:nvGraphicFramePr>
        <p:xfrm>
          <a:off x="3991482" y="4336098"/>
          <a:ext cx="7813168" cy="1614739"/>
        </p:xfrm>
        <a:graphic>
          <a:graphicData uri="http://schemas.openxmlformats.org/drawingml/2006/table">
            <a:tbl>
              <a:tblPr>
                <a:tableStyleId>{616DA210-FB5B-4158-B5E0-FEB733F419BA}</a:tableStyleId>
              </a:tblPr>
              <a:tblGrid>
                <a:gridCol w="4282660">
                  <a:extLst>
                    <a:ext uri="{9D8B030D-6E8A-4147-A177-3AD203B41FA5}">
                      <a16:colId xmlns:a16="http://schemas.microsoft.com/office/drawing/2014/main" val="907487705"/>
                    </a:ext>
                  </a:extLst>
                </a:gridCol>
                <a:gridCol w="882627">
                  <a:extLst>
                    <a:ext uri="{9D8B030D-6E8A-4147-A177-3AD203B41FA5}">
                      <a16:colId xmlns:a16="http://schemas.microsoft.com/office/drawing/2014/main" val="361109085"/>
                    </a:ext>
                  </a:extLst>
                </a:gridCol>
                <a:gridCol w="882627">
                  <a:extLst>
                    <a:ext uri="{9D8B030D-6E8A-4147-A177-3AD203B41FA5}">
                      <a16:colId xmlns:a16="http://schemas.microsoft.com/office/drawing/2014/main" val="3807736140"/>
                    </a:ext>
                  </a:extLst>
                </a:gridCol>
                <a:gridCol w="882627">
                  <a:extLst>
                    <a:ext uri="{9D8B030D-6E8A-4147-A177-3AD203B41FA5}">
                      <a16:colId xmlns:a16="http://schemas.microsoft.com/office/drawing/2014/main" val="2722826541"/>
                    </a:ext>
                  </a:extLst>
                </a:gridCol>
                <a:gridCol w="882627">
                  <a:extLst>
                    <a:ext uri="{9D8B030D-6E8A-4147-A177-3AD203B41FA5}">
                      <a16:colId xmlns:a16="http://schemas.microsoft.com/office/drawing/2014/main" val="879552737"/>
                    </a:ext>
                  </a:extLst>
                </a:gridCol>
              </a:tblGrid>
              <a:tr h="426520">
                <a:tc gridSpan="5">
                  <a:txBody>
                    <a:bodyPr/>
                    <a:lstStyle/>
                    <a:p>
                      <a:pPr algn="ctr" fontAlgn="ctr"/>
                      <a:r>
                        <a:rPr lang="en-CA" sz="1400" u="none" strike="noStrike" dirty="0" smtClean="0">
                          <a:solidFill>
                            <a:schemeClr val="tx1"/>
                          </a:solidFill>
                          <a:effectLst/>
                        </a:rPr>
                        <a:t>Air supply systems information</a:t>
                      </a:r>
                      <a:endParaRPr lang="fr-CA" sz="14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149738125"/>
                  </a:ext>
                </a:extLst>
              </a:tr>
              <a:tr h="329734">
                <a:tc>
                  <a:txBody>
                    <a:bodyPr/>
                    <a:lstStyle/>
                    <a:p>
                      <a:pPr algn="ctr" fontAlgn="ctr"/>
                      <a:r>
                        <a:rPr lang="fr-CA" sz="1400" u="none" strike="noStrike" dirty="0" smtClean="0">
                          <a:effectLst/>
                        </a:rPr>
                        <a:t>Description </a:t>
                      </a:r>
                      <a:endParaRPr lang="fr-CA" sz="1400" b="1"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fontAlgn="ctr"/>
                      <a:r>
                        <a:rPr lang="fr-CA" sz="1400" u="none" strike="noStrike" dirty="0" smtClean="0">
                          <a:effectLst/>
                        </a:rPr>
                        <a:t>Variable</a:t>
                      </a:r>
                      <a:r>
                        <a:rPr lang="fr-CA" sz="1400" u="none" strike="noStrike" dirty="0">
                          <a:effectLst/>
                        </a:rPr>
                        <a:t> </a:t>
                      </a:r>
                      <a:endParaRPr lang="fr-CA" sz="1400" b="1"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fontAlgn="ctr"/>
                      <a:r>
                        <a:rPr lang="fr-CA" sz="1400" u="none" strike="noStrike" dirty="0" smtClean="0">
                          <a:effectLst/>
                        </a:rPr>
                        <a:t>Sup </a:t>
                      </a:r>
                      <a:r>
                        <a:rPr lang="fr-CA" sz="1400" u="none" strike="noStrike" dirty="0">
                          <a:effectLst/>
                        </a:rPr>
                        <a:t>#A</a:t>
                      </a:r>
                      <a:endParaRPr lang="fr-CA" sz="1400" b="1"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fontAlgn="ctr"/>
                      <a:r>
                        <a:rPr lang="fr-CA" sz="1400" u="none" strike="noStrike" dirty="0" smtClean="0">
                          <a:effectLst/>
                        </a:rPr>
                        <a:t>Sup </a:t>
                      </a:r>
                      <a:r>
                        <a:rPr lang="fr-CA" sz="1400" u="none" strike="noStrike" dirty="0">
                          <a:effectLst/>
                        </a:rPr>
                        <a:t>#B</a:t>
                      </a:r>
                      <a:endParaRPr lang="fr-CA" sz="1400" b="1"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fontAlgn="ctr"/>
                      <a:r>
                        <a:rPr lang="fr-CA" sz="1400" u="none" strike="noStrike" dirty="0" smtClean="0">
                          <a:effectLst/>
                        </a:rPr>
                        <a:t>Sup </a:t>
                      </a:r>
                      <a:r>
                        <a:rPr lang="fr-CA" sz="1400" u="none" strike="noStrike" dirty="0">
                          <a:effectLst/>
                        </a:rPr>
                        <a:t>#C</a:t>
                      </a:r>
                      <a:endParaRPr lang="fr-CA" sz="1400" b="1"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835812699"/>
                  </a:ext>
                </a:extLst>
              </a:tr>
              <a:tr h="313991">
                <a:tc>
                  <a:txBody>
                    <a:bodyPr/>
                    <a:lstStyle/>
                    <a:p>
                      <a:pPr algn="ctr" fontAlgn="ctr"/>
                      <a:r>
                        <a:rPr lang="fr-CA" sz="1400" u="none" strike="noStrike" dirty="0" smtClean="0">
                          <a:effectLst/>
                        </a:rPr>
                        <a:t>Ventilation flow (L/s)</a:t>
                      </a:r>
                      <a:endParaRPr lang="fr-CA"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400" u="none" strike="noStrike">
                          <a:effectLst/>
                        </a:rPr>
                        <a:t>D</a:t>
                      </a:r>
                      <a:r>
                        <a:rPr lang="fr-CA" sz="1400" u="none" strike="noStrike" baseline="-25000">
                          <a:effectLst/>
                        </a:rPr>
                        <a:t>VENT</a:t>
                      </a:r>
                      <a:endParaRPr lang="fr-CA"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smtClean="0">
                          <a:effectLst/>
                        </a:rPr>
                        <a:t>Value</a:t>
                      </a:r>
                      <a:endParaRPr lang="fr-CA" sz="1400" b="0" i="0" u="none" strike="noStrike" dirty="0">
                        <a:solidFill>
                          <a:srgbClr val="0070C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smtClean="0">
                          <a:effectLst/>
                        </a:rPr>
                        <a:t>Value</a:t>
                      </a:r>
                      <a:endParaRPr lang="fr-CA" sz="1400" b="0" i="0" u="none" strike="noStrike" dirty="0">
                        <a:solidFill>
                          <a:srgbClr val="0070C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a:effectLst/>
                        </a:rPr>
                        <a:t> </a:t>
                      </a:r>
                      <a:r>
                        <a:rPr lang="fr-CA" sz="1400" u="none" strike="noStrike" dirty="0" smtClean="0">
                          <a:effectLst/>
                        </a:rPr>
                        <a:t>Value</a:t>
                      </a:r>
                      <a:endParaRPr lang="fr-CA" sz="1400" b="0" i="0" u="none" strike="noStrike" dirty="0">
                        <a:solidFill>
                          <a:srgbClr val="0070C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247111544"/>
                  </a:ext>
                </a:extLst>
              </a:tr>
              <a:tr h="544494">
                <a:tc>
                  <a:txBody>
                    <a:bodyPr/>
                    <a:lstStyle/>
                    <a:p>
                      <a:pPr algn="ctr" fontAlgn="ctr"/>
                      <a:r>
                        <a:rPr lang="en-CA" sz="1400" u="none" strike="noStrike" noProof="0" dirty="0" smtClean="0">
                          <a:effectLst/>
                        </a:rPr>
                        <a:t>Supply temperature (°C)</a:t>
                      </a:r>
                      <a:endParaRPr lang="en-CA" sz="1400" b="0" i="0" u="none" strike="noStrike" noProof="0"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a:effectLst/>
                        </a:rPr>
                        <a:t>T</a:t>
                      </a:r>
                      <a:r>
                        <a:rPr lang="fr-CA" sz="1400" u="none" strike="noStrike" baseline="-25000" dirty="0">
                          <a:effectLst/>
                        </a:rPr>
                        <a:t>ALM</a:t>
                      </a:r>
                      <a:endParaRPr lang="fr-CA"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smtClean="0">
                          <a:effectLst/>
                        </a:rPr>
                        <a:t>Value</a:t>
                      </a:r>
                      <a:endParaRPr lang="fr-CA" sz="1400" b="0" i="0" u="none" strike="noStrike" dirty="0">
                        <a:solidFill>
                          <a:srgbClr val="0070C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smtClean="0">
                          <a:effectLst/>
                        </a:rPr>
                        <a:t>Value</a:t>
                      </a:r>
                      <a:endParaRPr lang="fr-CA" sz="1400" b="0" i="0" u="none" strike="noStrike" dirty="0">
                        <a:solidFill>
                          <a:srgbClr val="0070C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a:effectLst/>
                        </a:rPr>
                        <a:t> </a:t>
                      </a:r>
                      <a:r>
                        <a:rPr lang="fr-CA" sz="1400" u="none" strike="noStrike" dirty="0" smtClean="0">
                          <a:effectLst/>
                        </a:rPr>
                        <a:t>Value</a:t>
                      </a:r>
                      <a:endParaRPr lang="fr-CA" sz="1400" b="0" i="0" u="none" strike="noStrike" dirty="0">
                        <a:solidFill>
                          <a:srgbClr val="0070C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299584881"/>
                  </a:ext>
                </a:extLst>
              </a:tr>
            </a:tbl>
          </a:graphicData>
        </a:graphic>
      </p:graphicFrame>
      <p:pic>
        <p:nvPicPr>
          <p:cNvPr id="15" name="Espace réservé du contenu 12"/>
          <p:cNvPicPr>
            <a:picLocks noGrp="1" noChangeAspect="1"/>
          </p:cNvPicPr>
          <p:nvPr>
            <p:ph sz="half" idx="2"/>
            <p:custDataLst>
              <p:tags r:id="rId7"/>
            </p:custDataLst>
          </p:nvPr>
        </p:nvPicPr>
        <p:blipFill rotWithShape="1">
          <a:blip r:embed="rId11">
            <a:extLst>
              <a:ext uri="{28A0092B-C50C-407E-A947-70E740481C1C}">
                <a14:useLocalDpi xmlns:a14="http://schemas.microsoft.com/office/drawing/2010/main" val="0"/>
              </a:ext>
            </a:extLst>
          </a:blip>
          <a:srcRect/>
          <a:stretch/>
        </p:blipFill>
        <p:spPr>
          <a:xfrm>
            <a:off x="957848" y="3997319"/>
            <a:ext cx="2401382" cy="1417923"/>
          </a:xfrm>
        </p:spPr>
      </p:pic>
      <p:sp>
        <p:nvSpPr>
          <p:cNvPr id="16" name="Espace réservé du contenu 6"/>
          <p:cNvSpPr txBox="1">
            <a:spLocks/>
          </p:cNvSpPr>
          <p:nvPr>
            <p:custDataLst>
              <p:tags r:id="rId8"/>
            </p:custDataLst>
          </p:nvPr>
        </p:nvSpPr>
        <p:spPr bwMode="auto">
          <a:xfrm>
            <a:off x="67437" y="5444835"/>
            <a:ext cx="3971614" cy="97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18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a:buNone/>
            </a:pPr>
            <a:r>
              <a:rPr lang="en-CA" sz="1400" b="1" u="sng" dirty="0"/>
              <a:t>Building heating </a:t>
            </a:r>
            <a:r>
              <a:rPr lang="en-CA" sz="1400" b="1" u="sng" dirty="0" smtClean="0"/>
              <a:t>system (100</a:t>
            </a:r>
            <a:r>
              <a:rPr lang="en-CA" sz="1400" b="1" u="sng" dirty="0"/>
              <a:t>% fresh air system</a:t>
            </a:r>
            <a:r>
              <a:rPr lang="en-CA" sz="1400" b="1" u="sng" dirty="0" smtClean="0"/>
              <a:t>)</a:t>
            </a:r>
          </a:p>
          <a:p>
            <a:pPr marL="0" indent="0" algn="ctr">
              <a:buNone/>
            </a:pPr>
            <a:r>
              <a:rPr lang="en-CA" sz="1200" dirty="0"/>
              <a:t>(3 systems available in the simulator</a:t>
            </a:r>
            <a:r>
              <a:rPr lang="en-CA" sz="1200" dirty="0" smtClean="0"/>
              <a:t>)</a:t>
            </a:r>
          </a:p>
          <a:p>
            <a:pPr marL="0" indent="0" algn="ctr">
              <a:buNone/>
            </a:pPr>
            <a:r>
              <a:rPr lang="fr-CA" sz="1200" dirty="0" smtClean="0"/>
              <a:t>(Q</a:t>
            </a:r>
            <a:r>
              <a:rPr lang="fr-CA" sz="1200" baseline="-25000" dirty="0" smtClean="0"/>
              <a:t>C2A</a:t>
            </a:r>
            <a:r>
              <a:rPr lang="fr-CA" sz="1200" dirty="0" smtClean="0"/>
              <a:t>, Q</a:t>
            </a:r>
            <a:r>
              <a:rPr lang="fr-CA" sz="1200" baseline="-25000" dirty="0" smtClean="0"/>
              <a:t>C2B</a:t>
            </a:r>
            <a:r>
              <a:rPr lang="fr-CA" sz="1200" dirty="0" smtClean="0"/>
              <a:t> and Q</a:t>
            </a:r>
            <a:r>
              <a:rPr lang="fr-CA" sz="1200" baseline="-25000" dirty="0" smtClean="0"/>
              <a:t>C2C</a:t>
            </a:r>
            <a:r>
              <a:rPr lang="fr-CA" sz="1200" dirty="0" smtClean="0"/>
              <a:t>)</a:t>
            </a:r>
            <a:endParaRPr lang="fr-CA" sz="1200" dirty="0"/>
          </a:p>
        </p:txBody>
      </p:sp>
    </p:spTree>
    <p:extLst>
      <p:ext uri="{BB962C8B-B14F-4D97-AF65-F5344CB8AC3E}">
        <p14:creationId xmlns:p14="http://schemas.microsoft.com/office/powerpoint/2010/main" val="2621268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659477" y="457518"/>
            <a:ext cx="7925723" cy="1143000"/>
          </a:xfrm>
        </p:spPr>
        <p:txBody>
          <a:bodyPr/>
          <a:lstStyle/>
          <a:p>
            <a:r>
              <a:rPr lang="fr-FR" altLang="fr-FR" sz="2400" dirty="0">
                <a:solidFill>
                  <a:srgbClr val="45697B"/>
                </a:solidFill>
              </a:rPr>
              <a:t>3. </a:t>
            </a:r>
            <a:r>
              <a:rPr lang="en-CA" altLang="fr-FR" sz="2400" dirty="0"/>
              <a:t>Simulator input and output parameters</a:t>
            </a:r>
            <a:r>
              <a:rPr lang="fr-FR" altLang="fr-FR" sz="2400" dirty="0">
                <a:solidFill>
                  <a:srgbClr val="45697B"/>
                </a:solidFill>
              </a:rPr>
              <a:t/>
            </a:r>
            <a:br>
              <a:rPr lang="fr-FR" altLang="fr-FR" sz="2400" dirty="0">
                <a:solidFill>
                  <a:srgbClr val="45697B"/>
                </a:solidFill>
              </a:rPr>
            </a:br>
            <a:r>
              <a:rPr lang="en-CA" altLang="fr-FR" sz="2400" dirty="0">
                <a:solidFill>
                  <a:srgbClr val="45697B"/>
                </a:solidFill>
              </a:rPr>
              <a:t>Input parameters for type 3 "load" systems</a:t>
            </a:r>
            <a:endParaRPr lang="fr-CA" sz="2400" dirty="0"/>
          </a:p>
        </p:txBody>
      </p:sp>
      <p:sp>
        <p:nvSpPr>
          <p:cNvPr id="4" name="Espace réservé du numéro de diapositive 3"/>
          <p:cNvSpPr>
            <a:spLocks noGrp="1"/>
          </p:cNvSpPr>
          <p:nvPr>
            <p:ph type="sldNum" sz="quarter" idx="12"/>
            <p:custDataLst>
              <p:tags r:id="rId2"/>
            </p:custDataLst>
          </p:nvPr>
        </p:nvSpPr>
        <p:spPr/>
        <p:txBody>
          <a:bodyPr/>
          <a:lstStyle/>
          <a:p>
            <a:pPr>
              <a:defRPr/>
            </a:pPr>
            <a:fld id="{B3980D67-48D6-4EA3-BD6E-8E9943D4617B}" type="slidenum">
              <a:rPr lang="fr-CA" smtClean="0"/>
              <a:pPr>
                <a:defRPr/>
              </a:pPr>
              <a:t>16</a:t>
            </a:fld>
            <a:endParaRPr lang="fr-CA"/>
          </a:p>
        </p:txBody>
      </p:sp>
      <p:sp>
        <p:nvSpPr>
          <p:cNvPr id="10" name="Espace réservé du contenu 6"/>
          <p:cNvSpPr txBox="1">
            <a:spLocks/>
          </p:cNvSpPr>
          <p:nvPr>
            <p:custDataLst>
              <p:tags r:id="rId3"/>
            </p:custDataLst>
          </p:nvPr>
        </p:nvSpPr>
        <p:spPr bwMode="auto">
          <a:xfrm>
            <a:off x="92386" y="4146550"/>
            <a:ext cx="3539813" cy="93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18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a:buNone/>
            </a:pPr>
            <a:r>
              <a:rPr lang="fr-CA" sz="1600" b="1" u="sng" dirty="0" smtClean="0"/>
              <a:t/>
            </a:r>
            <a:br>
              <a:rPr lang="fr-CA" sz="1600" b="1" u="sng" dirty="0" smtClean="0"/>
            </a:br>
            <a:r>
              <a:rPr lang="fr-CA" sz="1600" b="1" u="sng" dirty="0"/>
              <a:t>Water </a:t>
            </a:r>
            <a:r>
              <a:rPr lang="fr-CA" sz="1600" b="1" u="sng" dirty="0" err="1"/>
              <a:t>heating</a:t>
            </a:r>
            <a:r>
              <a:rPr lang="fr-CA" sz="1600" b="1" u="sng" dirty="0"/>
              <a:t> </a:t>
            </a:r>
            <a:r>
              <a:rPr lang="fr-CA" sz="1600" b="1" u="sng" dirty="0" smtClean="0"/>
              <a:t>system</a:t>
            </a:r>
          </a:p>
          <a:p>
            <a:pPr marL="0" indent="0" algn="ctr">
              <a:buNone/>
            </a:pPr>
            <a:r>
              <a:rPr lang="en-CA" sz="1200" dirty="0"/>
              <a:t>(1 system available in the simulator</a:t>
            </a:r>
            <a:r>
              <a:rPr lang="en-CA" sz="1200" dirty="0" smtClean="0"/>
              <a:t>)</a:t>
            </a:r>
          </a:p>
          <a:p>
            <a:pPr marL="0" indent="0" algn="ctr">
              <a:buNone/>
            </a:pPr>
            <a:r>
              <a:rPr lang="fr-CA" sz="1200" dirty="0" smtClean="0"/>
              <a:t>(Q</a:t>
            </a:r>
            <a:r>
              <a:rPr lang="fr-CA" sz="1200" baseline="-25000" dirty="0" smtClean="0"/>
              <a:t>C3</a:t>
            </a:r>
            <a:r>
              <a:rPr lang="fr-CA" sz="1200" dirty="0" smtClean="0"/>
              <a:t>)</a:t>
            </a:r>
            <a:endParaRPr lang="fr-CA" sz="1200" dirty="0"/>
          </a:p>
          <a:p>
            <a:pPr marL="0" indent="0" algn="ctr">
              <a:buNone/>
            </a:pPr>
            <a:endParaRPr lang="fr-CA" sz="1600" b="1" u="sng" dirty="0" smtClean="0"/>
          </a:p>
        </p:txBody>
      </p:sp>
      <p:pic>
        <p:nvPicPr>
          <p:cNvPr id="9" name="Espace réservé du contenu 12"/>
          <p:cNvPicPr>
            <a:picLocks noGrp="1" noChangeAspect="1"/>
          </p:cNvPicPr>
          <p:nvPr>
            <p:ph sz="half" idx="2"/>
            <p:custDataLst>
              <p:tags r:id="rId4"/>
            </p:custDataLst>
          </p:nvPr>
        </p:nvPicPr>
        <p:blipFill rotWithShape="1">
          <a:blip r:embed="rId7">
            <a:extLst>
              <a:ext uri="{28A0092B-C50C-407E-A947-70E740481C1C}">
                <a14:useLocalDpi xmlns:a14="http://schemas.microsoft.com/office/drawing/2010/main" val="0"/>
              </a:ext>
            </a:extLst>
          </a:blip>
          <a:srcRect/>
          <a:stretch/>
        </p:blipFill>
        <p:spPr>
          <a:xfrm>
            <a:off x="498521" y="2292349"/>
            <a:ext cx="2727541" cy="1981201"/>
          </a:xfrm>
        </p:spPr>
      </p:pic>
      <p:graphicFrame>
        <p:nvGraphicFramePr>
          <p:cNvPr id="7" name="Tableau 6"/>
          <p:cNvGraphicFramePr>
            <a:graphicFrameLocks noGrp="1"/>
          </p:cNvGraphicFramePr>
          <p:nvPr>
            <p:custDataLst>
              <p:tags r:id="rId5"/>
            </p:custDataLst>
            <p:extLst>
              <p:ext uri="{D42A27DB-BD31-4B8C-83A1-F6EECF244321}">
                <p14:modId xmlns:p14="http://schemas.microsoft.com/office/powerpoint/2010/main" val="1089996459"/>
              </p:ext>
            </p:extLst>
          </p:nvPr>
        </p:nvGraphicFramePr>
        <p:xfrm>
          <a:off x="3784599" y="1816099"/>
          <a:ext cx="7842250" cy="4267200"/>
        </p:xfrm>
        <a:graphic>
          <a:graphicData uri="http://schemas.openxmlformats.org/drawingml/2006/table">
            <a:tbl>
              <a:tblPr>
                <a:tableStyleId>{616DA210-FB5B-4158-B5E0-FEB733F419BA}</a:tableStyleId>
              </a:tblPr>
              <a:tblGrid>
                <a:gridCol w="4326759">
                  <a:extLst>
                    <a:ext uri="{9D8B030D-6E8A-4147-A177-3AD203B41FA5}">
                      <a16:colId xmlns:a16="http://schemas.microsoft.com/office/drawing/2014/main" val="751710420"/>
                    </a:ext>
                  </a:extLst>
                </a:gridCol>
                <a:gridCol w="1081690">
                  <a:extLst>
                    <a:ext uri="{9D8B030D-6E8A-4147-A177-3AD203B41FA5}">
                      <a16:colId xmlns:a16="http://schemas.microsoft.com/office/drawing/2014/main" val="3741334773"/>
                    </a:ext>
                  </a:extLst>
                </a:gridCol>
                <a:gridCol w="2433801">
                  <a:extLst>
                    <a:ext uri="{9D8B030D-6E8A-4147-A177-3AD203B41FA5}">
                      <a16:colId xmlns:a16="http://schemas.microsoft.com/office/drawing/2014/main" val="1054717644"/>
                    </a:ext>
                  </a:extLst>
                </a:gridCol>
              </a:tblGrid>
              <a:tr h="426720">
                <a:tc gridSpan="3">
                  <a:txBody>
                    <a:bodyPr/>
                    <a:lstStyle/>
                    <a:p>
                      <a:pPr algn="ctr" fontAlgn="ctr"/>
                      <a:r>
                        <a:rPr lang="fr-CA" sz="1400" u="none" strike="noStrike" dirty="0" smtClean="0">
                          <a:effectLst/>
                        </a:rPr>
                        <a:t>Hot water </a:t>
                      </a:r>
                      <a:r>
                        <a:rPr lang="fr-CA" sz="1400" u="none" strike="noStrike" dirty="0" err="1" smtClean="0">
                          <a:effectLst/>
                        </a:rPr>
                        <a:t>consumption</a:t>
                      </a:r>
                      <a:r>
                        <a:rPr lang="fr-CA" sz="1400" u="none" strike="noStrike" dirty="0" smtClean="0">
                          <a:effectLst/>
                        </a:rPr>
                        <a:t> information</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4127205611"/>
                  </a:ext>
                </a:extLst>
              </a:tr>
              <a:tr h="426720">
                <a:tc>
                  <a:txBody>
                    <a:bodyPr/>
                    <a:lstStyle/>
                    <a:p>
                      <a:pPr algn="ctr" fontAlgn="ctr"/>
                      <a:r>
                        <a:rPr lang="fr-CA" sz="1400" b="0" i="0" u="none" strike="noStrike" dirty="0" smtClean="0">
                          <a:solidFill>
                            <a:srgbClr val="000000"/>
                          </a:solidFill>
                          <a:effectLst/>
                          <a:latin typeface="Calibri" panose="020F0502020204030204" pitchFamily="34" charset="0"/>
                        </a:rPr>
                        <a:t>Description</a:t>
                      </a:r>
                      <a:endParaRPr lang="fr-CA" sz="1400" b="0"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400" b="0" i="0" u="none" strike="noStrike" dirty="0" smtClean="0">
                          <a:solidFill>
                            <a:srgbClr val="000000"/>
                          </a:solidFill>
                          <a:effectLst/>
                          <a:latin typeface="Calibri" panose="020F0502020204030204" pitchFamily="34" charset="0"/>
                        </a:rPr>
                        <a:t>Variable</a:t>
                      </a:r>
                      <a:endParaRPr lang="fr-CA" sz="1400" b="0"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400" u="none" strike="noStrike" dirty="0" smtClean="0">
                          <a:effectLst/>
                        </a:rPr>
                        <a:t>Value</a:t>
                      </a:r>
                      <a:endParaRPr lang="fr-CA" sz="1400" b="0" i="0" u="none" strike="noStrike" dirty="0">
                        <a:solidFill>
                          <a:srgbClr val="0070C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3825312289"/>
                  </a:ext>
                </a:extLst>
              </a:tr>
              <a:tr h="426720">
                <a:tc>
                  <a:txBody>
                    <a:bodyPr/>
                    <a:lstStyle/>
                    <a:p>
                      <a:pPr algn="ctr" fontAlgn="ctr"/>
                      <a:r>
                        <a:rPr lang="fr-CA" sz="1400" u="none" strike="noStrike" dirty="0" err="1" smtClean="0">
                          <a:solidFill>
                            <a:schemeClr val="tx1"/>
                          </a:solidFill>
                          <a:effectLst/>
                        </a:rPr>
                        <a:t>Shower</a:t>
                      </a:r>
                      <a:r>
                        <a:rPr lang="fr-CA" sz="1400" u="none" strike="noStrike" dirty="0" smtClean="0">
                          <a:solidFill>
                            <a:schemeClr val="tx1"/>
                          </a:solidFill>
                          <a:effectLst/>
                        </a:rPr>
                        <a:t> </a:t>
                      </a:r>
                      <a:r>
                        <a:rPr lang="fr-CA" sz="1400" u="none" strike="noStrike" dirty="0" err="1" smtClean="0">
                          <a:solidFill>
                            <a:schemeClr val="tx1"/>
                          </a:solidFill>
                          <a:effectLst/>
                        </a:rPr>
                        <a:t>head</a:t>
                      </a:r>
                      <a:r>
                        <a:rPr lang="fr-CA" sz="1400" u="none" strike="noStrike" dirty="0" smtClean="0">
                          <a:solidFill>
                            <a:schemeClr val="tx1"/>
                          </a:solidFill>
                          <a:effectLst/>
                        </a:rPr>
                        <a:t> type</a:t>
                      </a:r>
                      <a:endParaRPr lang="fr-CA"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CA" sz="1400" u="none" strike="noStrike" dirty="0">
                          <a:solidFill>
                            <a:schemeClr val="tx1"/>
                          </a:solidFill>
                          <a:effectLst/>
                        </a:rPr>
                        <a:t>C</a:t>
                      </a:r>
                      <a:r>
                        <a:rPr lang="fr-CA" sz="1400" u="none" strike="noStrike" baseline="-25000" dirty="0">
                          <a:solidFill>
                            <a:schemeClr val="tx1"/>
                          </a:solidFill>
                          <a:effectLst/>
                        </a:rPr>
                        <a:t>STD</a:t>
                      </a:r>
                      <a:endParaRPr lang="fr-CA"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CA" sz="1400" u="none" strike="noStrike" dirty="0" smtClean="0">
                          <a:solidFill>
                            <a:schemeClr val="tx1"/>
                          </a:solidFill>
                          <a:effectLst/>
                        </a:rPr>
                        <a:t> </a:t>
                      </a:r>
                      <a:r>
                        <a:rPr lang="en-CA" sz="1400" u="none" strike="noStrike" dirty="0" smtClean="0">
                          <a:solidFill>
                            <a:schemeClr val="tx1"/>
                          </a:solidFill>
                          <a:effectLst/>
                        </a:rPr>
                        <a:t>Choice of 4 types of standard</a:t>
                      </a:r>
                      <a:r>
                        <a:rPr lang="en-CA" sz="1400" u="none" strike="noStrike" baseline="0" dirty="0" smtClean="0">
                          <a:solidFill>
                            <a:schemeClr val="tx1"/>
                          </a:solidFill>
                          <a:effectLst/>
                        </a:rPr>
                        <a:t> heads</a:t>
                      </a:r>
                      <a:endParaRPr lang="fr-CA"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2579911472"/>
                  </a:ext>
                </a:extLst>
              </a:tr>
              <a:tr h="426720">
                <a:tc>
                  <a:txBody>
                    <a:bodyPr/>
                    <a:lstStyle/>
                    <a:p>
                      <a:pPr algn="ctr" fontAlgn="ctr"/>
                      <a:r>
                        <a:rPr lang="en-CA" sz="1400" u="none" strike="noStrike" dirty="0" smtClean="0">
                          <a:solidFill>
                            <a:schemeClr val="tx1"/>
                          </a:solidFill>
                          <a:effectLst/>
                        </a:rPr>
                        <a:t>Number of shower heads (unit)</a:t>
                      </a:r>
                      <a:endParaRPr lang="fr-CA"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CA" sz="1400" u="none" strike="noStrike" dirty="0">
                          <a:solidFill>
                            <a:schemeClr val="tx1"/>
                          </a:solidFill>
                          <a:effectLst/>
                        </a:rPr>
                        <a:t>N</a:t>
                      </a:r>
                      <a:r>
                        <a:rPr lang="fr-CA" sz="1400" u="none" strike="noStrike" baseline="-25000" dirty="0">
                          <a:solidFill>
                            <a:schemeClr val="tx1"/>
                          </a:solidFill>
                          <a:effectLst/>
                        </a:rPr>
                        <a:t>EQ</a:t>
                      </a:r>
                      <a:endParaRPr lang="fr-CA"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CA" sz="1400" u="none" strike="noStrike" dirty="0" smtClean="0">
                          <a:solidFill>
                            <a:schemeClr val="tx1"/>
                          </a:solidFill>
                          <a:effectLst/>
                        </a:rPr>
                        <a:t>Value</a:t>
                      </a:r>
                      <a:endParaRPr lang="fr-CA"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938680726"/>
                  </a:ext>
                </a:extLst>
              </a:tr>
              <a:tr h="426720">
                <a:tc>
                  <a:txBody>
                    <a:bodyPr/>
                    <a:lstStyle/>
                    <a:p>
                      <a:pPr algn="ctr" fontAlgn="ctr"/>
                      <a:r>
                        <a:rPr lang="en-CA" sz="1400" u="none" strike="noStrike" dirty="0" smtClean="0">
                          <a:solidFill>
                            <a:schemeClr val="tx1"/>
                          </a:solidFill>
                          <a:effectLst/>
                        </a:rPr>
                        <a:t>Equipment usage time during activation (min)</a:t>
                      </a:r>
                      <a:endParaRPr lang="fr-CA"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CA" sz="1400" u="none" strike="noStrike" dirty="0" smtClean="0">
                          <a:solidFill>
                            <a:schemeClr val="tx1"/>
                          </a:solidFill>
                          <a:effectLst/>
                        </a:rPr>
                        <a:t>∆t</a:t>
                      </a:r>
                      <a:endParaRPr lang="fr-CA"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CA" sz="1400" b="0" i="0" u="none" strike="noStrike" dirty="0" err="1" smtClean="0">
                          <a:solidFill>
                            <a:schemeClr val="tx1"/>
                          </a:solidFill>
                          <a:effectLst/>
                          <a:latin typeface="+mn-lt"/>
                        </a:rPr>
                        <a:t>Choice</a:t>
                      </a:r>
                      <a:endParaRPr lang="fr-CA" sz="1400" b="0" i="0" u="none" strike="noStrike" baseline="0" dirty="0" smtClean="0">
                        <a:solidFill>
                          <a:schemeClr val="tx1"/>
                        </a:solidFill>
                        <a:effectLst/>
                        <a:latin typeface="+mn-lt"/>
                      </a:endParaRPr>
                    </a:p>
                    <a:p>
                      <a:pPr algn="ctr" fontAlgn="ctr"/>
                      <a:r>
                        <a:rPr lang="fr-CA" sz="1400" b="0" i="0" u="none" strike="noStrike" baseline="0" dirty="0" smtClean="0">
                          <a:solidFill>
                            <a:schemeClr val="tx1"/>
                          </a:solidFill>
                          <a:effectLst/>
                          <a:latin typeface="+mn-lt"/>
                        </a:rPr>
                        <a:t>5 to 60</a:t>
                      </a:r>
                      <a:endParaRPr lang="fr-CA"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375369309"/>
                  </a:ext>
                </a:extLst>
              </a:tr>
              <a:tr h="426720">
                <a:tc>
                  <a:txBody>
                    <a:bodyPr/>
                    <a:lstStyle/>
                    <a:p>
                      <a:pPr algn="ctr" fontAlgn="ctr"/>
                      <a:r>
                        <a:rPr lang="en-CA" sz="1400" u="none" strike="noStrike" dirty="0" smtClean="0">
                          <a:solidFill>
                            <a:schemeClr val="tx1"/>
                          </a:solidFill>
                          <a:effectLst/>
                        </a:rPr>
                        <a:t>Number of activations per day</a:t>
                      </a:r>
                      <a:endParaRPr lang="fr-CA"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CA" sz="1400" u="none" strike="noStrike" dirty="0">
                          <a:solidFill>
                            <a:schemeClr val="tx1"/>
                          </a:solidFill>
                          <a:effectLst/>
                        </a:rPr>
                        <a:t>K</a:t>
                      </a:r>
                      <a:endParaRPr lang="fr-CA"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CA" sz="1400" b="0" i="0" u="none" strike="noStrike" dirty="0" err="1" smtClean="0">
                          <a:solidFill>
                            <a:schemeClr val="tx1"/>
                          </a:solidFill>
                          <a:effectLst/>
                          <a:latin typeface="+mn-lt"/>
                        </a:rPr>
                        <a:t>Choice</a:t>
                      </a:r>
                      <a:endParaRPr lang="fr-CA" sz="1400" b="0" i="0" u="none" strike="noStrike" baseline="0" dirty="0" smtClean="0">
                        <a:solidFill>
                          <a:schemeClr val="tx1"/>
                        </a:solidFill>
                        <a:effectLst/>
                        <a:latin typeface="+mn-lt"/>
                      </a:endParaRPr>
                    </a:p>
                    <a:p>
                      <a:pPr algn="ctr" fontAlgn="ctr"/>
                      <a:r>
                        <a:rPr lang="fr-CA" sz="1400" b="0" i="0" u="none" strike="noStrike" baseline="0" dirty="0" smtClean="0">
                          <a:solidFill>
                            <a:schemeClr val="tx1"/>
                          </a:solidFill>
                          <a:effectLst/>
                          <a:latin typeface="+mn-lt"/>
                        </a:rPr>
                        <a:t>1 to 4</a:t>
                      </a:r>
                      <a:endParaRPr lang="fr-CA"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806117170"/>
                  </a:ext>
                </a:extLst>
              </a:tr>
              <a:tr h="426720">
                <a:tc>
                  <a:txBody>
                    <a:bodyPr/>
                    <a:lstStyle/>
                    <a:p>
                      <a:pPr algn="ctr" fontAlgn="ctr"/>
                      <a:r>
                        <a:rPr lang="en-CA" sz="1400" u="none" strike="noStrike" dirty="0" smtClean="0">
                          <a:solidFill>
                            <a:schemeClr val="tx1"/>
                          </a:solidFill>
                          <a:effectLst/>
                        </a:rPr>
                        <a:t>Water heater temperature set point (°C)</a:t>
                      </a:r>
                      <a:endParaRPr lang="fr-CA"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CA" sz="1400" u="none" strike="noStrike">
                          <a:solidFill>
                            <a:schemeClr val="tx1"/>
                          </a:solidFill>
                          <a:effectLst/>
                        </a:rPr>
                        <a:t>T</a:t>
                      </a:r>
                      <a:r>
                        <a:rPr lang="fr-CA" sz="1400" u="none" strike="noStrike" baseline="-25000">
                          <a:solidFill>
                            <a:schemeClr val="tx1"/>
                          </a:solidFill>
                          <a:effectLst/>
                        </a:rPr>
                        <a:t>E</a:t>
                      </a:r>
                      <a:endParaRPr lang="fr-CA" sz="1400" b="0" i="0" u="none" strike="noStrike">
                        <a:solidFill>
                          <a:schemeClr val="tx1"/>
                        </a:solidFill>
                        <a:effectLst/>
                        <a:latin typeface="Calibri" panose="020F0502020204030204" pitchFamily="34" charset="0"/>
                      </a:endParaRPr>
                    </a:p>
                  </a:txBody>
                  <a:tcPr marL="0" marR="0" marT="0" marB="0" anchor="ctr"/>
                </a:tc>
                <a:tc>
                  <a:txBody>
                    <a:bodyPr/>
                    <a:lstStyle/>
                    <a:p>
                      <a:pPr algn="ctr" fontAlgn="ctr"/>
                      <a:r>
                        <a:rPr lang="fr-CA" sz="1400" u="none" strike="noStrike" dirty="0" smtClean="0">
                          <a:solidFill>
                            <a:schemeClr val="tx1"/>
                          </a:solidFill>
                          <a:effectLst/>
                        </a:rPr>
                        <a:t>Value</a:t>
                      </a:r>
                      <a:endParaRPr lang="fr-CA"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2307357652"/>
                  </a:ext>
                </a:extLst>
              </a:tr>
              <a:tr h="426720">
                <a:tc>
                  <a:txBody>
                    <a:bodyPr/>
                    <a:lstStyle/>
                    <a:p>
                      <a:pPr algn="ctr" fontAlgn="ctr"/>
                      <a:r>
                        <a:rPr lang="fr-CA" sz="1400" u="none" strike="noStrike" dirty="0" err="1" smtClean="0">
                          <a:solidFill>
                            <a:schemeClr val="tx1"/>
                          </a:solidFill>
                          <a:effectLst/>
                        </a:rPr>
                        <a:t>Shower</a:t>
                      </a:r>
                      <a:r>
                        <a:rPr lang="fr-CA" sz="1400" u="none" strike="noStrike" dirty="0" smtClean="0">
                          <a:solidFill>
                            <a:schemeClr val="tx1"/>
                          </a:solidFill>
                          <a:effectLst/>
                        </a:rPr>
                        <a:t> water </a:t>
                      </a:r>
                      <a:r>
                        <a:rPr lang="fr-CA" sz="1400" u="none" strike="noStrike" dirty="0" err="1" smtClean="0">
                          <a:solidFill>
                            <a:schemeClr val="tx1"/>
                          </a:solidFill>
                          <a:effectLst/>
                        </a:rPr>
                        <a:t>temperature</a:t>
                      </a:r>
                      <a:r>
                        <a:rPr lang="fr-CA" sz="1400" u="none" strike="noStrike" dirty="0" smtClean="0">
                          <a:solidFill>
                            <a:schemeClr val="tx1"/>
                          </a:solidFill>
                          <a:effectLst/>
                        </a:rPr>
                        <a:t> (°C)</a:t>
                      </a:r>
                      <a:endParaRPr lang="fr-CA"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CA" sz="1400" u="none" strike="noStrike">
                          <a:solidFill>
                            <a:schemeClr val="tx1"/>
                          </a:solidFill>
                          <a:effectLst/>
                        </a:rPr>
                        <a:t>T</a:t>
                      </a:r>
                      <a:r>
                        <a:rPr lang="fr-CA" sz="1400" u="none" strike="noStrike" baseline="-25000">
                          <a:solidFill>
                            <a:schemeClr val="tx1"/>
                          </a:solidFill>
                          <a:effectLst/>
                        </a:rPr>
                        <a:t>1</a:t>
                      </a:r>
                      <a:endParaRPr lang="fr-CA" sz="1400" b="0" i="0" u="none" strike="noStrike">
                        <a:solidFill>
                          <a:schemeClr val="tx1"/>
                        </a:solidFill>
                        <a:effectLst/>
                        <a:latin typeface="Calibri" panose="020F0502020204030204" pitchFamily="34" charset="0"/>
                      </a:endParaRPr>
                    </a:p>
                  </a:txBody>
                  <a:tcPr marL="0" marR="0" marT="0" marB="0" anchor="ctr"/>
                </a:tc>
                <a:tc>
                  <a:txBody>
                    <a:bodyPr/>
                    <a:lstStyle/>
                    <a:p>
                      <a:pPr algn="ctr" fontAlgn="ctr"/>
                      <a:r>
                        <a:rPr lang="fr-CA" sz="1400" u="none" strike="noStrike" dirty="0" err="1" smtClean="0">
                          <a:solidFill>
                            <a:schemeClr val="tx1"/>
                          </a:solidFill>
                          <a:effectLst/>
                        </a:rPr>
                        <a:t>Choice</a:t>
                      </a:r>
                      <a:endParaRPr lang="fr-CA" sz="1400" u="none" strike="noStrike" dirty="0" smtClean="0">
                        <a:solidFill>
                          <a:schemeClr val="tx1"/>
                        </a:solidFill>
                        <a:effectLst/>
                      </a:endParaRPr>
                    </a:p>
                    <a:p>
                      <a:pPr algn="ctr" fontAlgn="ctr"/>
                      <a:r>
                        <a:rPr lang="fr-CA" sz="1400" u="none" strike="noStrike" dirty="0" smtClean="0">
                          <a:solidFill>
                            <a:schemeClr val="tx1"/>
                          </a:solidFill>
                          <a:effectLst/>
                        </a:rPr>
                        <a:t>30 to T</a:t>
                      </a:r>
                      <a:r>
                        <a:rPr lang="fr-CA" sz="1400" u="none" strike="noStrike" baseline="-25000" dirty="0" smtClean="0">
                          <a:solidFill>
                            <a:schemeClr val="tx1"/>
                          </a:solidFill>
                          <a:effectLst/>
                        </a:rPr>
                        <a:t>E</a:t>
                      </a:r>
                      <a:endParaRPr lang="fr-CA" sz="1400" b="0" i="0" u="none" strike="noStrike" baseline="-25000"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4148251304"/>
                  </a:ext>
                </a:extLst>
              </a:tr>
              <a:tr h="426720">
                <a:tc>
                  <a:txBody>
                    <a:bodyPr/>
                    <a:lstStyle/>
                    <a:p>
                      <a:pPr algn="ctr" fontAlgn="ctr"/>
                      <a:r>
                        <a:rPr lang="en-CA" sz="1400" u="none" strike="noStrike" dirty="0" smtClean="0">
                          <a:solidFill>
                            <a:schemeClr val="tx1"/>
                          </a:solidFill>
                          <a:effectLst/>
                        </a:rPr>
                        <a:t>Average water consumption in other areas (L/h)</a:t>
                      </a:r>
                      <a:endParaRPr lang="fr-CA"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CA" sz="1400" u="none" strike="noStrike">
                          <a:solidFill>
                            <a:schemeClr val="tx1"/>
                          </a:solidFill>
                          <a:effectLst/>
                        </a:rPr>
                        <a:t>D</a:t>
                      </a:r>
                      <a:r>
                        <a:rPr lang="fr-CA" sz="1400" u="none" strike="noStrike" baseline="-25000">
                          <a:solidFill>
                            <a:schemeClr val="tx1"/>
                          </a:solidFill>
                          <a:effectLst/>
                        </a:rPr>
                        <a:t>2</a:t>
                      </a:r>
                      <a:endParaRPr lang="fr-CA" sz="1400" b="0" i="0" u="none" strike="noStrike">
                        <a:solidFill>
                          <a:schemeClr val="tx1"/>
                        </a:solidFill>
                        <a:effectLst/>
                        <a:latin typeface="Calibri" panose="020F0502020204030204" pitchFamily="34" charset="0"/>
                      </a:endParaRPr>
                    </a:p>
                  </a:txBody>
                  <a:tcPr marL="0" marR="0" marT="0" marB="0" anchor="ctr"/>
                </a:tc>
                <a:tc>
                  <a:txBody>
                    <a:bodyPr/>
                    <a:lstStyle/>
                    <a:p>
                      <a:pPr algn="ctr" fontAlgn="ctr"/>
                      <a:r>
                        <a:rPr lang="fr-CA" sz="1400" u="none" strike="noStrike" dirty="0" smtClean="0">
                          <a:solidFill>
                            <a:schemeClr val="tx1"/>
                          </a:solidFill>
                          <a:effectLst/>
                        </a:rPr>
                        <a:t>Value</a:t>
                      </a:r>
                      <a:endParaRPr lang="fr-CA"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385565594"/>
                  </a:ext>
                </a:extLst>
              </a:tr>
              <a:tr h="426720">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CA" sz="1400" u="none" strike="noStrike" dirty="0" smtClean="0">
                          <a:solidFill>
                            <a:schemeClr val="tx1"/>
                          </a:solidFill>
                          <a:effectLst/>
                        </a:rPr>
                        <a:t>Water temperature used in other areas </a:t>
                      </a:r>
                      <a:r>
                        <a:rPr lang="fr-CA" sz="1400" u="none" strike="noStrike" dirty="0" smtClean="0">
                          <a:solidFill>
                            <a:schemeClr val="tx1"/>
                          </a:solidFill>
                          <a:effectLst/>
                        </a:rPr>
                        <a:t>(°C)</a:t>
                      </a:r>
                      <a:endParaRPr lang="fr-CA" sz="1400" b="0" i="0" u="none" strike="noStrike" dirty="0" smtClean="0">
                        <a:solidFill>
                          <a:schemeClr val="tx1"/>
                        </a:solidFill>
                        <a:effectLst/>
                        <a:latin typeface="Calibri" panose="020F0502020204030204" pitchFamily="34" charset="0"/>
                      </a:endParaRPr>
                    </a:p>
                  </a:txBody>
                  <a:tcPr marL="0" marR="0" marT="0" marB="0" anchor="ctr"/>
                </a:tc>
                <a:tc>
                  <a:txBody>
                    <a:bodyPr/>
                    <a:lstStyle/>
                    <a:p>
                      <a:pPr algn="ctr" fontAlgn="ctr"/>
                      <a:r>
                        <a:rPr lang="fr-CA" sz="1400" u="none" strike="noStrike" dirty="0">
                          <a:solidFill>
                            <a:schemeClr val="tx1"/>
                          </a:solidFill>
                          <a:effectLst/>
                        </a:rPr>
                        <a:t>T</a:t>
                      </a:r>
                      <a:r>
                        <a:rPr lang="fr-CA" sz="1400" u="none" strike="noStrike" baseline="-25000" dirty="0">
                          <a:solidFill>
                            <a:schemeClr val="tx1"/>
                          </a:solidFill>
                          <a:effectLst/>
                        </a:rPr>
                        <a:t>2</a:t>
                      </a:r>
                      <a:endParaRPr lang="fr-CA" sz="14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CA" sz="1400" u="none" strike="noStrike" dirty="0" err="1" smtClean="0">
                          <a:solidFill>
                            <a:schemeClr val="tx1"/>
                          </a:solidFill>
                          <a:effectLst/>
                        </a:rPr>
                        <a:t>Choice</a:t>
                      </a:r>
                      <a:endParaRPr lang="fr-CA" sz="1400" u="none" strike="noStrike" dirty="0" smtClean="0">
                        <a:solidFill>
                          <a:schemeClr val="tx1"/>
                        </a:solidFill>
                        <a:effectLst/>
                      </a:endParaRPr>
                    </a:p>
                    <a:p>
                      <a:pPr algn="ctr" fontAlgn="ctr"/>
                      <a:r>
                        <a:rPr lang="fr-CA" sz="1400" u="none" strike="noStrike" dirty="0" smtClean="0">
                          <a:solidFill>
                            <a:schemeClr val="tx1"/>
                          </a:solidFill>
                          <a:effectLst/>
                        </a:rPr>
                        <a:t>30 to T</a:t>
                      </a:r>
                      <a:r>
                        <a:rPr lang="fr-CA" sz="1400" u="none" strike="noStrike" baseline="-25000" dirty="0" smtClean="0">
                          <a:solidFill>
                            <a:schemeClr val="tx1"/>
                          </a:solidFill>
                          <a:effectLst/>
                        </a:rPr>
                        <a:t>E</a:t>
                      </a:r>
                      <a:endParaRPr lang="fr-CA" sz="1400" b="0" i="0" u="none" strike="noStrike" baseline="-25000"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3982935171"/>
                  </a:ext>
                </a:extLst>
              </a:tr>
            </a:tbl>
          </a:graphicData>
        </a:graphic>
      </p:graphicFrame>
    </p:spTree>
    <p:extLst>
      <p:ext uri="{BB962C8B-B14F-4D97-AF65-F5344CB8AC3E}">
        <p14:creationId xmlns:p14="http://schemas.microsoft.com/office/powerpoint/2010/main" val="1787059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p:txBody>
          <a:bodyPr/>
          <a:lstStyle/>
          <a:p>
            <a:r>
              <a:rPr lang="fr-FR" altLang="fr-FR" sz="2400" dirty="0">
                <a:solidFill>
                  <a:srgbClr val="45697B"/>
                </a:solidFill>
              </a:rPr>
              <a:t>3. </a:t>
            </a:r>
            <a:r>
              <a:rPr lang="en-CA" altLang="fr-FR" sz="2400" dirty="0"/>
              <a:t>Simulator input and output parameters</a:t>
            </a:r>
            <a:r>
              <a:rPr lang="fr-FR" altLang="fr-FR" sz="2400" dirty="0">
                <a:solidFill>
                  <a:srgbClr val="45697B"/>
                </a:solidFill>
              </a:rPr>
              <a:t/>
            </a:r>
            <a:br>
              <a:rPr lang="fr-FR" altLang="fr-FR" sz="2400" dirty="0">
                <a:solidFill>
                  <a:srgbClr val="45697B"/>
                </a:solidFill>
              </a:rPr>
            </a:br>
            <a:r>
              <a:rPr lang="en-CA" altLang="fr-FR" sz="2400" dirty="0">
                <a:solidFill>
                  <a:srgbClr val="45697B"/>
                </a:solidFill>
              </a:rPr>
              <a:t>Input parameters associated with energy transfer</a:t>
            </a:r>
            <a:endParaRPr lang="fr-CA" sz="2400" dirty="0"/>
          </a:p>
        </p:txBody>
      </p:sp>
      <p:sp>
        <p:nvSpPr>
          <p:cNvPr id="7" name="Espace réservé du numéro de diapositive 6"/>
          <p:cNvSpPr>
            <a:spLocks noGrp="1"/>
          </p:cNvSpPr>
          <p:nvPr>
            <p:ph type="sldNum" sz="quarter" idx="12"/>
            <p:custDataLst>
              <p:tags r:id="rId2"/>
            </p:custDataLst>
          </p:nvPr>
        </p:nvSpPr>
        <p:spPr/>
        <p:txBody>
          <a:bodyPr/>
          <a:lstStyle/>
          <a:p>
            <a:pPr>
              <a:defRPr/>
            </a:pPr>
            <a:fld id="{9077198E-AA1E-49BE-9293-1EADDC5DA5E8}" type="slidenum">
              <a:rPr lang="fr-CA" smtClean="0"/>
              <a:pPr>
                <a:defRPr/>
              </a:pPr>
              <a:t>17</a:t>
            </a:fld>
            <a:endParaRPr lang="fr-CA"/>
          </a:p>
        </p:txBody>
      </p:sp>
      <p:graphicFrame>
        <p:nvGraphicFramePr>
          <p:cNvPr id="2" name="Tableau 1"/>
          <p:cNvGraphicFramePr>
            <a:graphicFrameLocks noGrp="1"/>
          </p:cNvGraphicFramePr>
          <p:nvPr>
            <p:custDataLst>
              <p:tags r:id="rId3"/>
            </p:custDataLst>
            <p:extLst>
              <p:ext uri="{D42A27DB-BD31-4B8C-83A1-F6EECF244321}">
                <p14:modId xmlns:p14="http://schemas.microsoft.com/office/powerpoint/2010/main" val="2300891102"/>
              </p:ext>
            </p:extLst>
          </p:nvPr>
        </p:nvGraphicFramePr>
        <p:xfrm>
          <a:off x="3051045" y="1364370"/>
          <a:ext cx="8322028" cy="1234013"/>
        </p:xfrm>
        <a:graphic>
          <a:graphicData uri="http://schemas.openxmlformats.org/drawingml/2006/table">
            <a:tbl>
              <a:tblPr>
                <a:tableStyleId>{616DA210-FB5B-4158-B5E0-FEB733F419BA}</a:tableStyleId>
              </a:tblPr>
              <a:tblGrid>
                <a:gridCol w="2261818">
                  <a:extLst>
                    <a:ext uri="{9D8B030D-6E8A-4147-A177-3AD203B41FA5}">
                      <a16:colId xmlns:a16="http://schemas.microsoft.com/office/drawing/2014/main" val="3494129243"/>
                    </a:ext>
                  </a:extLst>
                </a:gridCol>
                <a:gridCol w="1010035">
                  <a:extLst>
                    <a:ext uri="{9D8B030D-6E8A-4147-A177-3AD203B41FA5}">
                      <a16:colId xmlns:a16="http://schemas.microsoft.com/office/drawing/2014/main" val="2448312457"/>
                    </a:ext>
                  </a:extLst>
                </a:gridCol>
                <a:gridCol w="1010035">
                  <a:extLst>
                    <a:ext uri="{9D8B030D-6E8A-4147-A177-3AD203B41FA5}">
                      <a16:colId xmlns:a16="http://schemas.microsoft.com/office/drawing/2014/main" val="1585274843"/>
                    </a:ext>
                  </a:extLst>
                </a:gridCol>
                <a:gridCol w="1010035">
                  <a:extLst>
                    <a:ext uri="{9D8B030D-6E8A-4147-A177-3AD203B41FA5}">
                      <a16:colId xmlns:a16="http://schemas.microsoft.com/office/drawing/2014/main" val="2529141191"/>
                    </a:ext>
                  </a:extLst>
                </a:gridCol>
                <a:gridCol w="1010035">
                  <a:extLst>
                    <a:ext uri="{9D8B030D-6E8A-4147-A177-3AD203B41FA5}">
                      <a16:colId xmlns:a16="http://schemas.microsoft.com/office/drawing/2014/main" val="3536773178"/>
                    </a:ext>
                  </a:extLst>
                </a:gridCol>
                <a:gridCol w="1010035">
                  <a:extLst>
                    <a:ext uri="{9D8B030D-6E8A-4147-A177-3AD203B41FA5}">
                      <a16:colId xmlns:a16="http://schemas.microsoft.com/office/drawing/2014/main" val="3853760073"/>
                    </a:ext>
                  </a:extLst>
                </a:gridCol>
                <a:gridCol w="1010035">
                  <a:extLst>
                    <a:ext uri="{9D8B030D-6E8A-4147-A177-3AD203B41FA5}">
                      <a16:colId xmlns:a16="http://schemas.microsoft.com/office/drawing/2014/main" val="1183527306"/>
                    </a:ext>
                  </a:extLst>
                </a:gridCol>
              </a:tblGrid>
              <a:tr h="167573">
                <a:tc gridSpan="7">
                  <a:txBody>
                    <a:bodyPr/>
                    <a:lstStyle/>
                    <a:p>
                      <a:pPr algn="ctr" fontAlgn="ctr"/>
                      <a:r>
                        <a:rPr lang="fr-CA" sz="1200" b="1" u="none" strike="noStrike" dirty="0" err="1" smtClean="0">
                          <a:effectLst/>
                        </a:rPr>
                        <a:t>Selection</a:t>
                      </a:r>
                      <a:r>
                        <a:rPr lang="fr-CA" sz="1200" b="1" u="none" strike="noStrike" dirty="0" smtClean="0">
                          <a:effectLst/>
                        </a:rPr>
                        <a:t> of « source »</a:t>
                      </a:r>
                      <a:r>
                        <a:rPr lang="fr-CA" sz="1200" b="1" u="none" strike="noStrike" baseline="0" dirty="0" smtClean="0">
                          <a:effectLst/>
                        </a:rPr>
                        <a:t> </a:t>
                      </a:r>
                      <a:r>
                        <a:rPr lang="fr-CA" sz="1200" b="1" u="none" strike="noStrike" dirty="0" err="1" smtClean="0">
                          <a:effectLst/>
                        </a:rPr>
                        <a:t>systems</a:t>
                      </a:r>
                      <a:r>
                        <a:rPr lang="fr-CA" sz="1200" b="1" u="none" strike="noStrike" dirty="0" smtClean="0">
                          <a:effectLst/>
                        </a:rPr>
                        <a:t> </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01468848"/>
                  </a:ext>
                </a:extLst>
              </a:tr>
              <a:tr h="167573">
                <a:tc>
                  <a:txBody>
                    <a:bodyPr/>
                    <a:lstStyle/>
                    <a:p>
                      <a:pPr algn="ctr" fontAlgn="ctr"/>
                      <a:r>
                        <a:rPr lang="fr-CA" sz="1200" b="1" u="none" strike="noStrike" dirty="0" smtClean="0">
                          <a:effectLst/>
                        </a:rPr>
                        <a:t>System</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b="1" u="none" strike="noStrike" dirty="0">
                          <a:effectLst/>
                        </a:rPr>
                        <a:t>QS1_EP</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b="1" u="none" strike="noStrike" dirty="0">
                          <a:effectLst/>
                        </a:rPr>
                        <a:t>QS2A</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b="1" u="none" strike="noStrike" dirty="0">
                          <a:effectLst/>
                        </a:rPr>
                        <a:t>QS2B</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b="1" u="none" strike="noStrike" dirty="0">
                          <a:effectLst/>
                        </a:rPr>
                        <a:t>QS2C</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b="1" u="none" strike="noStrike" dirty="0">
                          <a:effectLst/>
                        </a:rPr>
                        <a:t>QS3</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b="1" u="none" strike="noStrike" dirty="0">
                          <a:effectLst/>
                        </a:rPr>
                        <a:t>QS4</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706834224"/>
                  </a:ext>
                </a:extLst>
              </a:tr>
              <a:tr h="400722">
                <a:tc>
                  <a:txBody>
                    <a:bodyPr/>
                    <a:lstStyle/>
                    <a:p>
                      <a:pPr algn="ctr" fontAlgn="ctr"/>
                      <a:r>
                        <a:rPr lang="fr-CA" sz="1200" u="none" strike="noStrike" dirty="0" smtClean="0">
                          <a:solidFill>
                            <a:schemeClr val="tx1"/>
                          </a:solidFill>
                          <a:effectLst/>
                        </a:rPr>
                        <a:t>Source </a:t>
                      </a:r>
                      <a:r>
                        <a:rPr lang="fr-CA" sz="1200" u="none" strike="noStrike" dirty="0" err="1" smtClean="0">
                          <a:solidFill>
                            <a:schemeClr val="tx1"/>
                          </a:solidFill>
                          <a:effectLst/>
                        </a:rPr>
                        <a:t>selection</a:t>
                      </a:r>
                      <a:endParaRPr lang="fr-CA" sz="12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err="1" smtClean="0">
                          <a:effectLst/>
                        </a:rPr>
                        <a:t>Yes</a:t>
                      </a:r>
                      <a:r>
                        <a:rPr lang="fr-CA" sz="1200" u="none" strike="noStrike" dirty="0" smtClean="0">
                          <a:effectLst/>
                        </a:rPr>
                        <a:t> /no</a:t>
                      </a:r>
                      <a:endParaRPr lang="fr-CA" sz="1200" b="1"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err="1" smtClean="0">
                          <a:effectLst/>
                        </a:rPr>
                        <a:t>Yes</a:t>
                      </a:r>
                      <a:r>
                        <a:rPr lang="fr-CA" sz="1200" u="none" strike="noStrike" dirty="0" smtClean="0">
                          <a:effectLst/>
                        </a:rPr>
                        <a:t> /no</a:t>
                      </a:r>
                      <a:endParaRPr lang="fr-CA" sz="1200" b="1"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err="1" smtClean="0">
                          <a:effectLst/>
                        </a:rPr>
                        <a:t>Yes</a:t>
                      </a:r>
                      <a:r>
                        <a:rPr lang="fr-CA" sz="1200" u="none" strike="noStrike" dirty="0" smtClean="0">
                          <a:effectLst/>
                        </a:rPr>
                        <a:t> /no</a:t>
                      </a:r>
                      <a:endParaRPr lang="fr-CA" sz="1200" b="1"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err="1" smtClean="0">
                          <a:effectLst/>
                        </a:rPr>
                        <a:t>Yes</a:t>
                      </a:r>
                      <a:r>
                        <a:rPr lang="fr-CA" sz="1200" u="none" strike="noStrike" dirty="0" smtClean="0">
                          <a:effectLst/>
                        </a:rPr>
                        <a:t> /no</a:t>
                      </a:r>
                      <a:endParaRPr lang="fr-CA" sz="1200" b="1"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err="1" smtClean="0">
                          <a:effectLst/>
                        </a:rPr>
                        <a:t>Yes</a:t>
                      </a:r>
                      <a:r>
                        <a:rPr lang="fr-CA" sz="1200" u="none" strike="noStrike" dirty="0" smtClean="0">
                          <a:effectLst/>
                        </a:rPr>
                        <a:t> /no</a:t>
                      </a:r>
                      <a:endParaRPr lang="fr-CA" sz="1200" b="1"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err="1" smtClean="0">
                          <a:effectLst/>
                        </a:rPr>
                        <a:t>Yes</a:t>
                      </a:r>
                      <a:r>
                        <a:rPr lang="fr-CA" sz="1200" u="none" strike="noStrike" dirty="0" smtClean="0">
                          <a:effectLst/>
                        </a:rPr>
                        <a:t> /no</a:t>
                      </a:r>
                      <a:endParaRPr lang="fr-CA" sz="1200" b="1"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72684125"/>
                  </a:ext>
                </a:extLst>
              </a:tr>
              <a:tr h="467531">
                <a:tc>
                  <a:txBody>
                    <a:bodyPr/>
                    <a:lstStyle/>
                    <a:p>
                      <a:pPr algn="ctr" fontAlgn="ctr"/>
                      <a:r>
                        <a:rPr lang="en-CA" sz="1200" u="none" strike="noStrike" dirty="0" smtClean="0">
                          <a:solidFill>
                            <a:schemeClr val="tx1"/>
                          </a:solidFill>
                          <a:effectLst/>
                        </a:rPr>
                        <a:t>Number of transfer units for exchanger (NTU)</a:t>
                      </a:r>
                      <a:endParaRPr lang="fr-CA" sz="12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smtClean="0">
                          <a:effectLst/>
                        </a:rPr>
                        <a:t>0 to 5</a:t>
                      </a:r>
                      <a:endParaRPr lang="fr-CA" sz="1200" b="1"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smtClean="0">
                          <a:effectLst/>
                        </a:rPr>
                        <a:t>0 to 5</a:t>
                      </a:r>
                      <a:endParaRPr lang="fr-CA" sz="1200" b="1"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smtClean="0">
                          <a:effectLst/>
                        </a:rPr>
                        <a:t>0 to 5</a:t>
                      </a:r>
                      <a:endParaRPr lang="fr-CA" sz="1200" b="1"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smtClean="0">
                          <a:effectLst/>
                        </a:rPr>
                        <a:t>0 to 5</a:t>
                      </a:r>
                      <a:endParaRPr lang="fr-CA" sz="1200" b="1"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smtClean="0">
                          <a:effectLst/>
                        </a:rPr>
                        <a:t>0 to 5</a:t>
                      </a:r>
                      <a:endParaRPr lang="fr-CA" sz="1200" b="1"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smtClean="0">
                          <a:effectLst/>
                        </a:rPr>
                        <a:t>0 to 5</a:t>
                      </a:r>
                      <a:endParaRPr lang="fr-CA" sz="1200" b="1"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875276744"/>
                  </a:ext>
                </a:extLst>
              </a:tr>
            </a:tbl>
          </a:graphicData>
        </a:graphic>
      </p:graphicFrame>
      <p:pic>
        <p:nvPicPr>
          <p:cNvPr id="11" name="Espace réservé du contenu 9"/>
          <p:cNvPicPr>
            <a:picLocks noGrp="1"/>
          </p:cNvPicPr>
          <p:nvPr>
            <p:ph sz="half" idx="4294967295"/>
            <p:custDataLst>
              <p:tags r:id="rId4"/>
            </p:custDataLst>
          </p:nvPr>
        </p:nvPicPr>
        <p:blipFill rotWithShape="1">
          <a:blip r:embed="rId11">
            <a:extLst>
              <a:ext uri="{28A0092B-C50C-407E-A947-70E740481C1C}">
                <a14:useLocalDpi xmlns:a14="http://schemas.microsoft.com/office/drawing/2010/main" val="0"/>
              </a:ext>
            </a:extLst>
          </a:blip>
          <a:srcRect/>
          <a:stretch/>
        </p:blipFill>
        <p:spPr bwMode="auto">
          <a:xfrm>
            <a:off x="333223" y="1324609"/>
            <a:ext cx="2641600" cy="1281770"/>
          </a:xfrm>
          <a:prstGeom prst="rect">
            <a:avLst/>
          </a:prstGeom>
          <a:ln>
            <a:noFill/>
          </a:ln>
          <a:extLst>
            <a:ext uri="{53640926-AAD7-44D8-BBD7-CCE9431645EC}">
              <a14:shadowObscured xmlns:a14="http://schemas.microsoft.com/office/drawing/2010/main"/>
            </a:ext>
          </a:extLst>
        </p:spPr>
      </p:pic>
      <p:pic>
        <p:nvPicPr>
          <p:cNvPr id="12" name="Espace réservé du contenu 9"/>
          <p:cNvPicPr>
            <a:picLocks noGrp="1"/>
          </p:cNvPicPr>
          <p:nvPr>
            <p:ph sz="half" idx="4294967295"/>
            <p:custDataLst>
              <p:tags r:id="rId5"/>
            </p:custDataLst>
          </p:nvPr>
        </p:nvPicPr>
        <p:blipFill rotWithShape="1">
          <a:blip r:embed="rId12">
            <a:extLst>
              <a:ext uri="{28A0092B-C50C-407E-A947-70E740481C1C}">
                <a14:useLocalDpi xmlns:a14="http://schemas.microsoft.com/office/drawing/2010/main" val="0"/>
              </a:ext>
            </a:extLst>
          </a:blip>
          <a:srcRect/>
          <a:stretch/>
        </p:blipFill>
        <p:spPr bwMode="auto">
          <a:xfrm>
            <a:off x="333223" y="3048191"/>
            <a:ext cx="2463226" cy="1383410"/>
          </a:xfrm>
          <a:prstGeom prst="rect">
            <a:avLst/>
          </a:prstGeom>
          <a:ln>
            <a:noFill/>
          </a:ln>
          <a:extLst>
            <a:ext uri="{53640926-AAD7-44D8-BBD7-CCE9431645EC}">
              <a14:shadowObscured xmlns:a14="http://schemas.microsoft.com/office/drawing/2010/main"/>
            </a:ext>
          </a:extLst>
        </p:spPr>
      </p:pic>
      <p:graphicFrame>
        <p:nvGraphicFramePr>
          <p:cNvPr id="13" name="Tableau 12"/>
          <p:cNvGraphicFramePr>
            <a:graphicFrameLocks noGrp="1"/>
          </p:cNvGraphicFramePr>
          <p:nvPr>
            <p:custDataLst>
              <p:tags r:id="rId6"/>
            </p:custDataLst>
            <p:extLst>
              <p:ext uri="{D42A27DB-BD31-4B8C-83A1-F6EECF244321}">
                <p14:modId xmlns:p14="http://schemas.microsoft.com/office/powerpoint/2010/main" val="2373649450"/>
              </p:ext>
            </p:extLst>
          </p:nvPr>
        </p:nvGraphicFramePr>
        <p:xfrm>
          <a:off x="3051048" y="2748083"/>
          <a:ext cx="8248716" cy="1683518"/>
        </p:xfrm>
        <a:graphic>
          <a:graphicData uri="http://schemas.openxmlformats.org/drawingml/2006/table">
            <a:tbl>
              <a:tblPr>
                <a:tableStyleId>{616DA210-FB5B-4158-B5E0-FEB733F419BA}</a:tableStyleId>
              </a:tblPr>
              <a:tblGrid>
                <a:gridCol w="2165721">
                  <a:extLst>
                    <a:ext uri="{9D8B030D-6E8A-4147-A177-3AD203B41FA5}">
                      <a16:colId xmlns:a16="http://schemas.microsoft.com/office/drawing/2014/main" val="2292366166"/>
                    </a:ext>
                  </a:extLst>
                </a:gridCol>
                <a:gridCol w="1216599">
                  <a:extLst>
                    <a:ext uri="{9D8B030D-6E8A-4147-A177-3AD203B41FA5}">
                      <a16:colId xmlns:a16="http://schemas.microsoft.com/office/drawing/2014/main" val="940042543"/>
                    </a:ext>
                  </a:extLst>
                </a:gridCol>
                <a:gridCol w="1216599">
                  <a:extLst>
                    <a:ext uri="{9D8B030D-6E8A-4147-A177-3AD203B41FA5}">
                      <a16:colId xmlns:a16="http://schemas.microsoft.com/office/drawing/2014/main" val="413693850"/>
                    </a:ext>
                  </a:extLst>
                </a:gridCol>
                <a:gridCol w="1216599">
                  <a:extLst>
                    <a:ext uri="{9D8B030D-6E8A-4147-A177-3AD203B41FA5}">
                      <a16:colId xmlns:a16="http://schemas.microsoft.com/office/drawing/2014/main" val="4240768719"/>
                    </a:ext>
                  </a:extLst>
                </a:gridCol>
                <a:gridCol w="1216599">
                  <a:extLst>
                    <a:ext uri="{9D8B030D-6E8A-4147-A177-3AD203B41FA5}">
                      <a16:colId xmlns:a16="http://schemas.microsoft.com/office/drawing/2014/main" val="3492272671"/>
                    </a:ext>
                  </a:extLst>
                </a:gridCol>
                <a:gridCol w="1216599">
                  <a:extLst>
                    <a:ext uri="{9D8B030D-6E8A-4147-A177-3AD203B41FA5}">
                      <a16:colId xmlns:a16="http://schemas.microsoft.com/office/drawing/2014/main" val="2794348603"/>
                    </a:ext>
                  </a:extLst>
                </a:gridCol>
              </a:tblGrid>
              <a:tr h="158127">
                <a:tc gridSpan="6">
                  <a:txBody>
                    <a:bodyPr/>
                    <a:lstStyle/>
                    <a:p>
                      <a:pPr algn="ctr" fontAlgn="ctr"/>
                      <a:r>
                        <a:rPr lang="fr-CA" sz="1200" b="1" u="none" strike="noStrike" dirty="0" err="1" smtClean="0">
                          <a:effectLst/>
                        </a:rPr>
                        <a:t>Selection</a:t>
                      </a:r>
                      <a:r>
                        <a:rPr lang="fr-CA" sz="1200" b="1" u="none" strike="noStrike" dirty="0" smtClean="0">
                          <a:effectLst/>
                        </a:rPr>
                        <a:t> of « </a:t>
                      </a:r>
                      <a:r>
                        <a:rPr lang="fr-CA" sz="1200" b="1" u="none" strike="noStrike" dirty="0" err="1" smtClean="0">
                          <a:effectLst/>
                        </a:rPr>
                        <a:t>load</a:t>
                      </a:r>
                      <a:r>
                        <a:rPr lang="fr-CA" sz="1200" b="1" u="none" strike="noStrike" dirty="0" smtClean="0">
                          <a:effectLst/>
                        </a:rPr>
                        <a:t> » </a:t>
                      </a:r>
                      <a:r>
                        <a:rPr lang="fr-CA" sz="1200" b="1" u="none" strike="noStrike" dirty="0" err="1" smtClean="0">
                          <a:effectLst/>
                        </a:rPr>
                        <a:t>systems</a:t>
                      </a:r>
                      <a:endParaRPr lang="fr-CA" sz="1200" b="1" i="0" u="none" strike="noStrike" dirty="0">
                        <a:solidFill>
                          <a:srgbClr val="000000"/>
                        </a:solidFill>
                        <a:effectLst/>
                        <a:latin typeface="Calibri" panose="020F0502020204030204" pitchFamily="34" charset="0"/>
                      </a:endParaRPr>
                    </a:p>
                  </a:txBody>
                  <a:tcPr marL="5739" marR="5739" marT="5739" marB="0" anchor="ctr">
                    <a:solidFill>
                      <a:schemeClr val="bg1">
                        <a:lumMod val="85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000936642"/>
                  </a:ext>
                </a:extLst>
              </a:tr>
              <a:tr h="158127">
                <a:tc>
                  <a:txBody>
                    <a:bodyPr/>
                    <a:lstStyle/>
                    <a:p>
                      <a:pPr algn="ctr" fontAlgn="ctr"/>
                      <a:r>
                        <a:rPr lang="fr-CA" sz="1200" b="1" u="none" strike="noStrike" dirty="0" smtClean="0">
                          <a:effectLst/>
                        </a:rPr>
                        <a:t>System</a:t>
                      </a:r>
                      <a:endParaRPr lang="fr-CA" sz="1200" b="1" i="0" u="none" strike="noStrike" dirty="0">
                        <a:solidFill>
                          <a:srgbClr val="000000"/>
                        </a:solidFill>
                        <a:effectLst/>
                        <a:latin typeface="Calibri" panose="020F0502020204030204" pitchFamily="34" charset="0"/>
                      </a:endParaRPr>
                    </a:p>
                  </a:txBody>
                  <a:tcPr marL="5739" marR="5739" marT="5739" marB="0" anchor="ctr">
                    <a:solidFill>
                      <a:schemeClr val="bg1">
                        <a:lumMod val="85000"/>
                      </a:schemeClr>
                    </a:solidFill>
                  </a:tcPr>
                </a:tc>
                <a:tc>
                  <a:txBody>
                    <a:bodyPr/>
                    <a:lstStyle/>
                    <a:p>
                      <a:pPr algn="ctr" fontAlgn="ctr"/>
                      <a:r>
                        <a:rPr lang="fr-CA" sz="1200" b="1" u="none" strike="noStrike">
                          <a:effectLst/>
                        </a:rPr>
                        <a:t>Q</a:t>
                      </a:r>
                      <a:r>
                        <a:rPr lang="fr-CA" sz="1200" b="1" u="none" strike="noStrike" baseline="-25000">
                          <a:effectLst/>
                        </a:rPr>
                        <a:t>C1</a:t>
                      </a:r>
                      <a:endParaRPr lang="fr-CA" sz="1200" b="1" i="0" u="none" strike="noStrike">
                        <a:solidFill>
                          <a:srgbClr val="000000"/>
                        </a:solidFill>
                        <a:effectLst/>
                        <a:latin typeface="Calibri" panose="020F0502020204030204" pitchFamily="34" charset="0"/>
                      </a:endParaRPr>
                    </a:p>
                  </a:txBody>
                  <a:tcPr marL="5739" marR="5739" marT="5739" marB="0" anchor="ctr">
                    <a:solidFill>
                      <a:schemeClr val="bg1">
                        <a:lumMod val="85000"/>
                      </a:schemeClr>
                    </a:solidFill>
                  </a:tcPr>
                </a:tc>
                <a:tc>
                  <a:txBody>
                    <a:bodyPr/>
                    <a:lstStyle/>
                    <a:p>
                      <a:pPr algn="ctr" fontAlgn="ctr"/>
                      <a:r>
                        <a:rPr lang="fr-CA" sz="1200" b="1" u="none" strike="noStrike" dirty="0">
                          <a:effectLst/>
                        </a:rPr>
                        <a:t>Q</a:t>
                      </a:r>
                      <a:r>
                        <a:rPr lang="fr-CA" sz="1200" b="1" u="none" strike="noStrike" baseline="-25000" dirty="0">
                          <a:effectLst/>
                        </a:rPr>
                        <a:t>C2A</a:t>
                      </a:r>
                      <a:endParaRPr lang="fr-CA" sz="1200" b="1" i="0" u="none" strike="noStrike" dirty="0">
                        <a:solidFill>
                          <a:srgbClr val="000000"/>
                        </a:solidFill>
                        <a:effectLst/>
                        <a:latin typeface="Calibri" panose="020F0502020204030204" pitchFamily="34" charset="0"/>
                      </a:endParaRPr>
                    </a:p>
                  </a:txBody>
                  <a:tcPr marL="5739" marR="5739" marT="5739" marB="0" anchor="ctr">
                    <a:solidFill>
                      <a:schemeClr val="bg1">
                        <a:lumMod val="85000"/>
                      </a:schemeClr>
                    </a:solidFill>
                  </a:tcPr>
                </a:tc>
                <a:tc>
                  <a:txBody>
                    <a:bodyPr/>
                    <a:lstStyle/>
                    <a:p>
                      <a:pPr algn="ctr" fontAlgn="ctr"/>
                      <a:r>
                        <a:rPr lang="fr-CA" sz="1200" b="1" u="none" strike="noStrike" dirty="0">
                          <a:effectLst/>
                        </a:rPr>
                        <a:t>Q</a:t>
                      </a:r>
                      <a:r>
                        <a:rPr lang="fr-CA" sz="1200" b="1" u="none" strike="noStrike" baseline="-25000" dirty="0">
                          <a:effectLst/>
                        </a:rPr>
                        <a:t>C2B</a:t>
                      </a:r>
                      <a:endParaRPr lang="fr-CA" sz="1200" b="1" i="0" u="none" strike="noStrike" dirty="0">
                        <a:solidFill>
                          <a:srgbClr val="000000"/>
                        </a:solidFill>
                        <a:effectLst/>
                        <a:latin typeface="Calibri" panose="020F0502020204030204" pitchFamily="34" charset="0"/>
                      </a:endParaRPr>
                    </a:p>
                  </a:txBody>
                  <a:tcPr marL="5739" marR="5739" marT="5739" marB="0" anchor="ctr">
                    <a:solidFill>
                      <a:schemeClr val="bg1">
                        <a:lumMod val="85000"/>
                      </a:schemeClr>
                    </a:solidFill>
                  </a:tcPr>
                </a:tc>
                <a:tc>
                  <a:txBody>
                    <a:bodyPr/>
                    <a:lstStyle/>
                    <a:p>
                      <a:pPr algn="ctr" fontAlgn="ctr"/>
                      <a:r>
                        <a:rPr lang="fr-CA" sz="1200" b="1" u="none" strike="noStrike">
                          <a:effectLst/>
                        </a:rPr>
                        <a:t>Q</a:t>
                      </a:r>
                      <a:r>
                        <a:rPr lang="fr-CA" sz="1200" b="1" u="none" strike="noStrike" baseline="-25000">
                          <a:effectLst/>
                        </a:rPr>
                        <a:t>C2C</a:t>
                      </a:r>
                      <a:endParaRPr lang="fr-CA" sz="1200" b="1" i="0" u="none" strike="noStrike">
                        <a:solidFill>
                          <a:srgbClr val="000000"/>
                        </a:solidFill>
                        <a:effectLst/>
                        <a:latin typeface="Calibri" panose="020F0502020204030204" pitchFamily="34" charset="0"/>
                      </a:endParaRPr>
                    </a:p>
                  </a:txBody>
                  <a:tcPr marL="5739" marR="5739" marT="5739" marB="0" anchor="ctr">
                    <a:solidFill>
                      <a:schemeClr val="bg1">
                        <a:lumMod val="85000"/>
                      </a:schemeClr>
                    </a:solidFill>
                  </a:tcPr>
                </a:tc>
                <a:tc>
                  <a:txBody>
                    <a:bodyPr/>
                    <a:lstStyle/>
                    <a:p>
                      <a:pPr algn="ctr" fontAlgn="ctr"/>
                      <a:r>
                        <a:rPr lang="fr-CA" sz="1200" b="1" u="none" strike="noStrike" dirty="0">
                          <a:effectLst/>
                        </a:rPr>
                        <a:t>Q</a:t>
                      </a:r>
                      <a:r>
                        <a:rPr lang="fr-CA" sz="1200" b="1" u="none" strike="noStrike" baseline="-25000" dirty="0">
                          <a:effectLst/>
                        </a:rPr>
                        <a:t>C3</a:t>
                      </a:r>
                      <a:endParaRPr lang="fr-CA" sz="1200" b="1" i="0" u="none" strike="noStrike" dirty="0">
                        <a:solidFill>
                          <a:srgbClr val="000000"/>
                        </a:solidFill>
                        <a:effectLst/>
                        <a:latin typeface="Calibri" panose="020F0502020204030204" pitchFamily="34" charset="0"/>
                      </a:endParaRPr>
                    </a:p>
                  </a:txBody>
                  <a:tcPr marL="5739" marR="5739" marT="5739" marB="0" anchor="ctr">
                    <a:solidFill>
                      <a:schemeClr val="bg1">
                        <a:lumMod val="85000"/>
                      </a:schemeClr>
                    </a:solidFill>
                  </a:tcPr>
                </a:tc>
                <a:extLst>
                  <a:ext uri="{0D108BD9-81ED-4DB2-BD59-A6C34878D82A}">
                    <a16:rowId xmlns:a16="http://schemas.microsoft.com/office/drawing/2014/main" val="4052023657"/>
                  </a:ext>
                </a:extLst>
              </a:tr>
              <a:tr h="191783">
                <a:tc>
                  <a:txBody>
                    <a:bodyPr/>
                    <a:lstStyle/>
                    <a:p>
                      <a:pPr algn="ctr" fontAlgn="ctr"/>
                      <a:r>
                        <a:rPr lang="fr-CA" sz="1200" b="0" u="none" strike="noStrike" dirty="0" err="1" smtClean="0">
                          <a:solidFill>
                            <a:schemeClr val="tx1"/>
                          </a:solidFill>
                          <a:effectLst/>
                        </a:rPr>
                        <a:t>Load</a:t>
                      </a:r>
                      <a:r>
                        <a:rPr lang="fr-CA" sz="1200" b="0" u="none" strike="noStrike" dirty="0" smtClean="0">
                          <a:solidFill>
                            <a:schemeClr val="tx1"/>
                          </a:solidFill>
                          <a:effectLst/>
                        </a:rPr>
                        <a:t> </a:t>
                      </a:r>
                      <a:r>
                        <a:rPr lang="fr-CA" sz="1200" b="0" u="none" strike="noStrike" dirty="0" err="1" smtClean="0">
                          <a:solidFill>
                            <a:schemeClr val="tx1"/>
                          </a:solidFill>
                          <a:effectLst/>
                        </a:rPr>
                        <a:t>selection</a:t>
                      </a:r>
                      <a:endParaRPr lang="fr-CA" sz="1200" b="0" i="0" u="none" strike="noStrike" dirty="0">
                        <a:solidFill>
                          <a:schemeClr val="tx1"/>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err="1" smtClean="0">
                          <a:effectLst/>
                        </a:rPr>
                        <a:t>Yes</a:t>
                      </a:r>
                      <a:r>
                        <a:rPr lang="fr-CA" sz="1200" u="none" strike="noStrike" dirty="0" smtClean="0">
                          <a:effectLst/>
                        </a:rPr>
                        <a:t> /no</a:t>
                      </a:r>
                      <a:endParaRPr lang="fr-CA" sz="1200" b="1" i="0" u="none" strike="noStrike" dirty="0">
                        <a:solidFill>
                          <a:srgbClr val="0070C0"/>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err="1" smtClean="0">
                          <a:effectLst/>
                        </a:rPr>
                        <a:t>Yes</a:t>
                      </a:r>
                      <a:r>
                        <a:rPr lang="fr-CA" sz="1200" u="none" strike="noStrike" dirty="0" smtClean="0">
                          <a:effectLst/>
                        </a:rPr>
                        <a:t> /no</a:t>
                      </a:r>
                      <a:endParaRPr lang="fr-CA" sz="1200" b="1" i="0" u="none" strike="noStrike" dirty="0">
                        <a:solidFill>
                          <a:srgbClr val="0070C0"/>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err="1" smtClean="0">
                          <a:effectLst/>
                        </a:rPr>
                        <a:t>Yes</a:t>
                      </a:r>
                      <a:r>
                        <a:rPr lang="fr-CA" sz="1200" u="none" strike="noStrike" dirty="0" smtClean="0">
                          <a:effectLst/>
                        </a:rPr>
                        <a:t> /no</a:t>
                      </a:r>
                      <a:endParaRPr lang="fr-CA" sz="1200" b="1" i="0" u="none" strike="noStrike" dirty="0">
                        <a:solidFill>
                          <a:srgbClr val="0070C0"/>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err="1" smtClean="0">
                          <a:effectLst/>
                        </a:rPr>
                        <a:t>Yes</a:t>
                      </a:r>
                      <a:r>
                        <a:rPr lang="fr-CA" sz="1200" u="none" strike="noStrike" dirty="0" smtClean="0">
                          <a:effectLst/>
                        </a:rPr>
                        <a:t> /no</a:t>
                      </a:r>
                      <a:endParaRPr lang="fr-CA" sz="1200" b="1" i="0" u="none" strike="noStrike" dirty="0">
                        <a:solidFill>
                          <a:srgbClr val="0070C0"/>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err="1" smtClean="0">
                          <a:effectLst/>
                        </a:rPr>
                        <a:t>Yes</a:t>
                      </a:r>
                      <a:r>
                        <a:rPr lang="fr-CA" sz="1200" u="none" strike="noStrike" dirty="0" smtClean="0">
                          <a:effectLst/>
                        </a:rPr>
                        <a:t> /no</a:t>
                      </a:r>
                      <a:endParaRPr lang="fr-CA" sz="1200" b="1" i="0" u="none" strike="noStrike" dirty="0">
                        <a:solidFill>
                          <a:srgbClr val="0070C0"/>
                        </a:solidFill>
                        <a:effectLst/>
                        <a:latin typeface="Calibri" panose="020F0502020204030204" pitchFamily="34" charset="0"/>
                      </a:endParaRPr>
                    </a:p>
                  </a:txBody>
                  <a:tcPr marL="5739" marR="5739" marT="5739" marB="0" anchor="ctr"/>
                </a:tc>
                <a:extLst>
                  <a:ext uri="{0D108BD9-81ED-4DB2-BD59-A6C34878D82A}">
                    <a16:rowId xmlns:a16="http://schemas.microsoft.com/office/drawing/2014/main" val="2883096022"/>
                  </a:ext>
                </a:extLst>
              </a:tr>
              <a:tr h="311444">
                <a:tc>
                  <a:txBody>
                    <a:bodyPr/>
                    <a:lstStyle/>
                    <a:p>
                      <a:pPr algn="ctr" fontAlgn="ctr"/>
                      <a:r>
                        <a:rPr lang="en-CA" sz="1200" u="none" strike="noStrike" dirty="0" smtClean="0">
                          <a:solidFill>
                            <a:schemeClr val="tx1"/>
                          </a:solidFill>
                          <a:effectLst/>
                        </a:rPr>
                        <a:t>Type of energy consumed by the load</a:t>
                      </a:r>
                      <a:endParaRPr lang="fr-CA" sz="1200" b="1" i="0" u="none" strike="noStrike" dirty="0">
                        <a:solidFill>
                          <a:schemeClr val="tx1"/>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smtClean="0">
                          <a:effectLst/>
                        </a:rPr>
                        <a:t>listing</a:t>
                      </a:r>
                    </a:p>
                  </a:txBody>
                  <a:tcPr marL="5739" marR="5739" marT="5739"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smtClean="0">
                          <a:effectLst/>
                        </a:rPr>
                        <a:t>listing</a:t>
                      </a:r>
                    </a:p>
                  </a:txBody>
                  <a:tcPr marL="5739" marR="5739" marT="5739"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smtClean="0">
                          <a:effectLst/>
                        </a:rPr>
                        <a:t>listing</a:t>
                      </a:r>
                    </a:p>
                  </a:txBody>
                  <a:tcPr marL="5739" marR="5739" marT="5739"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smtClean="0">
                          <a:effectLst/>
                        </a:rPr>
                        <a:t>listing</a:t>
                      </a:r>
                    </a:p>
                  </a:txBody>
                  <a:tcPr marL="5739" marR="5739" marT="5739"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smtClean="0">
                          <a:effectLst/>
                        </a:rPr>
                        <a:t>listing</a:t>
                      </a:r>
                    </a:p>
                  </a:txBody>
                  <a:tcPr marL="5739" marR="5739" marT="5739" marB="0" anchor="ctr"/>
                </a:tc>
                <a:extLst>
                  <a:ext uri="{0D108BD9-81ED-4DB2-BD59-A6C34878D82A}">
                    <a16:rowId xmlns:a16="http://schemas.microsoft.com/office/drawing/2014/main" val="2896036838"/>
                  </a:ext>
                </a:extLst>
              </a:tr>
              <a:tr h="311444">
                <a:tc>
                  <a:txBody>
                    <a:bodyPr/>
                    <a:lstStyle/>
                    <a:p>
                      <a:pPr algn="ctr" fontAlgn="ctr"/>
                      <a:r>
                        <a:rPr lang="en-CA" sz="1200" u="none" strike="noStrike" dirty="0" smtClean="0">
                          <a:solidFill>
                            <a:schemeClr val="tx1"/>
                          </a:solidFill>
                          <a:effectLst/>
                        </a:rPr>
                        <a:t>Number of transfer units for exchanger (NTU)</a:t>
                      </a:r>
                      <a:endParaRPr lang="fr-CA" sz="1200" b="1" i="0" u="none" strike="noStrike" dirty="0">
                        <a:solidFill>
                          <a:schemeClr val="tx1"/>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smtClean="0">
                          <a:effectLst/>
                        </a:rPr>
                        <a:t>0 to 5</a:t>
                      </a:r>
                      <a:endParaRPr lang="fr-CA" sz="1200" b="1" i="0" u="none" strike="noStrike" dirty="0">
                        <a:solidFill>
                          <a:srgbClr val="0070C0"/>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smtClean="0">
                          <a:effectLst/>
                        </a:rPr>
                        <a:t>0 to 5</a:t>
                      </a:r>
                      <a:endParaRPr lang="fr-CA" sz="1200" b="1" i="0" u="none" strike="noStrike" dirty="0" smtClean="0">
                        <a:solidFill>
                          <a:srgbClr val="0070C0"/>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smtClean="0">
                          <a:effectLst/>
                        </a:rPr>
                        <a:t>0 to 5</a:t>
                      </a:r>
                      <a:endParaRPr lang="fr-CA" sz="1200" b="1" i="0" u="none" strike="noStrike" dirty="0" smtClean="0">
                        <a:solidFill>
                          <a:srgbClr val="0070C0"/>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smtClean="0">
                          <a:effectLst/>
                        </a:rPr>
                        <a:t>0 to 5</a:t>
                      </a:r>
                      <a:endParaRPr lang="fr-CA" sz="1200" b="1" i="0" u="none" strike="noStrike" dirty="0" smtClean="0">
                        <a:solidFill>
                          <a:srgbClr val="0070C0"/>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smtClean="0">
                          <a:effectLst/>
                        </a:rPr>
                        <a:t>0 to 5</a:t>
                      </a:r>
                      <a:endParaRPr lang="fr-CA" sz="1200" b="1" i="0" u="none" strike="noStrike" dirty="0" smtClean="0">
                        <a:solidFill>
                          <a:srgbClr val="0070C0"/>
                        </a:solidFill>
                        <a:effectLst/>
                        <a:latin typeface="Calibri" panose="020F0502020204030204" pitchFamily="34" charset="0"/>
                      </a:endParaRPr>
                    </a:p>
                  </a:txBody>
                  <a:tcPr marL="5739" marR="5739" marT="5739" marB="0" anchor="ctr"/>
                </a:tc>
                <a:extLst>
                  <a:ext uri="{0D108BD9-81ED-4DB2-BD59-A6C34878D82A}">
                    <a16:rowId xmlns:a16="http://schemas.microsoft.com/office/drawing/2014/main" val="2993717208"/>
                  </a:ext>
                </a:extLst>
              </a:tr>
              <a:tr h="311444">
                <a:tc>
                  <a:txBody>
                    <a:bodyPr/>
                    <a:lstStyle/>
                    <a:p>
                      <a:pPr algn="ctr" fontAlgn="ctr"/>
                      <a:r>
                        <a:rPr lang="en-CA" sz="1200" u="none" strike="noStrike" dirty="0" smtClean="0">
                          <a:solidFill>
                            <a:schemeClr val="tx1"/>
                          </a:solidFill>
                          <a:effectLst/>
                        </a:rPr>
                        <a:t>Use of a heat pump</a:t>
                      </a:r>
                      <a:endParaRPr lang="fr-CA" sz="1200" b="1" i="0" u="none" strike="noStrike" dirty="0">
                        <a:solidFill>
                          <a:schemeClr val="tx1"/>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err="1" smtClean="0">
                          <a:effectLst/>
                        </a:rPr>
                        <a:t>Yes</a:t>
                      </a:r>
                      <a:r>
                        <a:rPr lang="fr-CA" sz="1200" u="none" strike="noStrike" dirty="0" smtClean="0">
                          <a:effectLst/>
                        </a:rPr>
                        <a:t> /no</a:t>
                      </a:r>
                      <a:endParaRPr lang="fr-CA" sz="1200" b="1" i="0" u="none" strike="noStrike" dirty="0">
                        <a:solidFill>
                          <a:srgbClr val="0070C0"/>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err="1" smtClean="0">
                          <a:effectLst/>
                        </a:rPr>
                        <a:t>Yes</a:t>
                      </a:r>
                      <a:r>
                        <a:rPr lang="fr-CA" sz="1200" u="none" strike="noStrike" dirty="0" smtClean="0">
                          <a:effectLst/>
                        </a:rPr>
                        <a:t> /no</a:t>
                      </a:r>
                      <a:endParaRPr lang="fr-CA" sz="1200" b="1" i="0" u="none" strike="noStrike" dirty="0">
                        <a:solidFill>
                          <a:srgbClr val="0070C0"/>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err="1" smtClean="0">
                          <a:effectLst/>
                        </a:rPr>
                        <a:t>Yes</a:t>
                      </a:r>
                      <a:r>
                        <a:rPr lang="fr-CA" sz="1200" u="none" strike="noStrike" dirty="0" smtClean="0">
                          <a:effectLst/>
                        </a:rPr>
                        <a:t> /no</a:t>
                      </a:r>
                      <a:endParaRPr lang="fr-CA" sz="1200" b="1" i="0" u="none" strike="noStrike" dirty="0">
                        <a:solidFill>
                          <a:srgbClr val="0070C0"/>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err="1" smtClean="0">
                          <a:effectLst/>
                        </a:rPr>
                        <a:t>Yes</a:t>
                      </a:r>
                      <a:r>
                        <a:rPr lang="fr-CA" sz="1200" u="none" strike="noStrike" dirty="0" smtClean="0">
                          <a:effectLst/>
                        </a:rPr>
                        <a:t> /no</a:t>
                      </a:r>
                      <a:endParaRPr lang="fr-CA" sz="1200" b="1" i="0" u="none" strike="noStrike" dirty="0">
                        <a:solidFill>
                          <a:srgbClr val="0070C0"/>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err="1" smtClean="0">
                          <a:effectLst/>
                        </a:rPr>
                        <a:t>Yes</a:t>
                      </a:r>
                      <a:r>
                        <a:rPr lang="fr-CA" sz="1200" u="none" strike="noStrike" dirty="0" smtClean="0">
                          <a:effectLst/>
                        </a:rPr>
                        <a:t> /no</a:t>
                      </a:r>
                      <a:endParaRPr lang="fr-CA" sz="1200" b="1" i="0" u="none" strike="noStrike" dirty="0">
                        <a:solidFill>
                          <a:srgbClr val="0070C0"/>
                        </a:solidFill>
                        <a:effectLst/>
                        <a:latin typeface="Calibri" panose="020F0502020204030204" pitchFamily="34" charset="0"/>
                      </a:endParaRPr>
                    </a:p>
                  </a:txBody>
                  <a:tcPr marL="5739" marR="5739" marT="5739" marB="0" anchor="ctr"/>
                </a:tc>
                <a:extLst>
                  <a:ext uri="{0D108BD9-81ED-4DB2-BD59-A6C34878D82A}">
                    <a16:rowId xmlns:a16="http://schemas.microsoft.com/office/drawing/2014/main" val="3330928289"/>
                  </a:ext>
                </a:extLst>
              </a:tr>
            </a:tbl>
          </a:graphicData>
        </a:graphic>
      </p:graphicFrame>
      <p:graphicFrame>
        <p:nvGraphicFramePr>
          <p:cNvPr id="14" name="Tableau 13"/>
          <p:cNvGraphicFramePr>
            <a:graphicFrameLocks noGrp="1"/>
          </p:cNvGraphicFramePr>
          <p:nvPr>
            <p:custDataLst>
              <p:tags r:id="rId7"/>
            </p:custDataLst>
            <p:extLst>
              <p:ext uri="{D42A27DB-BD31-4B8C-83A1-F6EECF244321}">
                <p14:modId xmlns:p14="http://schemas.microsoft.com/office/powerpoint/2010/main" val="3078546406"/>
              </p:ext>
            </p:extLst>
          </p:nvPr>
        </p:nvGraphicFramePr>
        <p:xfrm>
          <a:off x="3051048" y="4628455"/>
          <a:ext cx="2794049" cy="1615463"/>
        </p:xfrm>
        <a:graphic>
          <a:graphicData uri="http://schemas.openxmlformats.org/drawingml/2006/table">
            <a:tbl>
              <a:tblPr>
                <a:tableStyleId>{616DA210-FB5B-4158-B5E0-FEB733F419BA}</a:tableStyleId>
              </a:tblPr>
              <a:tblGrid>
                <a:gridCol w="1712482">
                  <a:extLst>
                    <a:ext uri="{9D8B030D-6E8A-4147-A177-3AD203B41FA5}">
                      <a16:colId xmlns:a16="http://schemas.microsoft.com/office/drawing/2014/main" val="165093827"/>
                    </a:ext>
                  </a:extLst>
                </a:gridCol>
                <a:gridCol w="1081567">
                  <a:extLst>
                    <a:ext uri="{9D8B030D-6E8A-4147-A177-3AD203B41FA5}">
                      <a16:colId xmlns:a16="http://schemas.microsoft.com/office/drawing/2014/main" val="2547070479"/>
                    </a:ext>
                  </a:extLst>
                </a:gridCol>
              </a:tblGrid>
              <a:tr h="493607">
                <a:tc gridSpan="2">
                  <a:txBody>
                    <a:bodyPr/>
                    <a:lstStyle/>
                    <a:p>
                      <a:pPr algn="ctr" fontAlgn="b"/>
                      <a:r>
                        <a:rPr lang="en-CA" sz="1200" b="0" i="0" u="none" strike="noStrike" dirty="0" smtClean="0">
                          <a:solidFill>
                            <a:srgbClr val="000000"/>
                          </a:solidFill>
                          <a:effectLst/>
                          <a:latin typeface="Calibri" panose="020F0502020204030204" pitchFamily="34" charset="0"/>
                        </a:rPr>
                        <a:t>Type of energy available for "load" systems</a:t>
                      </a:r>
                      <a:endParaRPr lang="fr-CA" sz="1200" b="0"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hMerge="1">
                  <a:txBody>
                    <a:bodyPr/>
                    <a:lstStyle/>
                    <a:p>
                      <a:pPr algn="ctr" fontAlgn="b"/>
                      <a:endParaRPr lang="fr-CA"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7107814"/>
                  </a:ext>
                </a:extLst>
              </a:tr>
              <a:tr h="280464">
                <a:tc>
                  <a:txBody>
                    <a:bodyPr/>
                    <a:lstStyle/>
                    <a:p>
                      <a:pPr algn="ctr" fontAlgn="b"/>
                      <a:r>
                        <a:rPr lang="fr-CA" sz="1200" u="none" strike="noStrike" dirty="0" err="1" smtClean="0">
                          <a:effectLst/>
                        </a:rPr>
                        <a:t>Electricity</a:t>
                      </a:r>
                      <a:r>
                        <a:rPr lang="fr-CA" sz="1200" u="none" strike="noStrike" dirty="0" smtClean="0">
                          <a:effectLst/>
                        </a:rPr>
                        <a:t> </a:t>
                      </a:r>
                      <a:r>
                        <a:rPr lang="fr-CA" sz="1200" u="none" strike="noStrike" dirty="0">
                          <a:effectLst/>
                        </a:rPr>
                        <a:t>(kWh)</a:t>
                      </a:r>
                      <a:endParaRPr lang="fr-CA"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fr-CA" sz="1200" u="none" strike="noStrike">
                          <a:effectLst/>
                        </a:rPr>
                        <a:t>kWh</a:t>
                      </a:r>
                      <a:endParaRPr lang="fr-CA"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05546478"/>
                  </a:ext>
                </a:extLst>
              </a:tr>
              <a:tr h="280464">
                <a:tc>
                  <a:txBody>
                    <a:bodyPr/>
                    <a:lstStyle/>
                    <a:p>
                      <a:pPr algn="ctr" fontAlgn="b"/>
                      <a:r>
                        <a:rPr lang="fr-CA" sz="1200" u="none" strike="noStrike" dirty="0">
                          <a:effectLst/>
                        </a:rPr>
                        <a:t>Propane (L)</a:t>
                      </a:r>
                      <a:endParaRPr lang="fr-CA"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fr-CA" sz="1200" u="none" strike="noStrike" dirty="0">
                          <a:effectLst/>
                        </a:rPr>
                        <a:t>Litre</a:t>
                      </a:r>
                      <a:endParaRPr lang="fr-CA" sz="12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996799965"/>
                  </a:ext>
                </a:extLst>
              </a:tr>
              <a:tr h="280464">
                <a:tc>
                  <a:txBody>
                    <a:bodyPr/>
                    <a:lstStyle/>
                    <a:p>
                      <a:pPr algn="ctr" fontAlgn="b"/>
                      <a:r>
                        <a:rPr lang="fr-CA" sz="1200" u="none" strike="noStrike" dirty="0" smtClean="0">
                          <a:effectLst/>
                        </a:rPr>
                        <a:t>Natural </a:t>
                      </a:r>
                      <a:r>
                        <a:rPr lang="fr-CA" sz="1200" u="none" strike="noStrike" dirty="0" err="1" smtClean="0">
                          <a:effectLst/>
                        </a:rPr>
                        <a:t>gas</a:t>
                      </a:r>
                      <a:r>
                        <a:rPr lang="fr-CA" sz="1200" u="none" strike="noStrike" dirty="0" smtClean="0">
                          <a:effectLst/>
                        </a:rPr>
                        <a:t> (m³</a:t>
                      </a:r>
                      <a:r>
                        <a:rPr lang="fr-CA" sz="1200" u="none" strike="noStrike" dirty="0">
                          <a:effectLst/>
                        </a:rPr>
                        <a:t>)</a:t>
                      </a:r>
                      <a:endParaRPr lang="fr-CA"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fr-CA" sz="1200" u="none" strike="noStrike">
                          <a:effectLst/>
                        </a:rPr>
                        <a:t>m</a:t>
                      </a:r>
                      <a:r>
                        <a:rPr lang="fr-CA" sz="1200" u="none" strike="noStrike" baseline="30000">
                          <a:effectLst/>
                        </a:rPr>
                        <a:t>3</a:t>
                      </a:r>
                      <a:endParaRPr lang="fr-CA"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18744681"/>
                  </a:ext>
                </a:extLst>
              </a:tr>
              <a:tr h="280464">
                <a:tc>
                  <a:txBody>
                    <a:bodyPr/>
                    <a:lstStyle/>
                    <a:p>
                      <a:pPr algn="ctr" fontAlgn="b"/>
                      <a:r>
                        <a:rPr lang="fr-CA" sz="1200" u="none" strike="noStrike" dirty="0">
                          <a:effectLst/>
                        </a:rPr>
                        <a:t>Diesel (L)</a:t>
                      </a:r>
                      <a:endParaRPr lang="fr-CA"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fr-CA" sz="1200" u="none" strike="noStrike" dirty="0">
                          <a:effectLst/>
                        </a:rPr>
                        <a:t>Litre</a:t>
                      </a:r>
                      <a:endParaRPr lang="fr-CA" sz="12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887280665"/>
                  </a:ext>
                </a:extLst>
              </a:tr>
            </a:tbl>
          </a:graphicData>
        </a:graphic>
      </p:graphicFrame>
      <p:pic>
        <p:nvPicPr>
          <p:cNvPr id="9" name="Espace réservé du contenu 6"/>
          <p:cNvPicPr>
            <a:picLocks noGrp="1" noChangeAspect="1"/>
          </p:cNvPicPr>
          <p:nvPr>
            <p:ph sz="half" idx="4294967295"/>
            <p:custDataLst>
              <p:tags r:id="rId8"/>
            </p:custDataLst>
          </p:nvPr>
        </p:nvPicPr>
        <p:blipFill rotWithShape="1">
          <a:blip r:embed="rId13">
            <a:extLst>
              <a:ext uri="{28A0092B-C50C-407E-A947-70E740481C1C}">
                <a14:useLocalDpi xmlns:a14="http://schemas.microsoft.com/office/drawing/2010/main" val="0"/>
              </a:ext>
            </a:extLst>
          </a:blip>
          <a:srcRect/>
          <a:stretch/>
        </p:blipFill>
        <p:spPr>
          <a:xfrm>
            <a:off x="9192738" y="4581301"/>
            <a:ext cx="2389662" cy="1719464"/>
          </a:xfrm>
          <a:prstGeom prst="rect">
            <a:avLst/>
          </a:prstGeom>
        </p:spPr>
      </p:pic>
      <p:graphicFrame>
        <p:nvGraphicFramePr>
          <p:cNvPr id="3" name="Tableau 2"/>
          <p:cNvGraphicFramePr>
            <a:graphicFrameLocks noGrp="1"/>
          </p:cNvGraphicFramePr>
          <p:nvPr>
            <p:custDataLst>
              <p:tags r:id="rId9"/>
            </p:custDataLst>
            <p:extLst>
              <p:ext uri="{D42A27DB-BD31-4B8C-83A1-F6EECF244321}">
                <p14:modId xmlns:p14="http://schemas.microsoft.com/office/powerpoint/2010/main" val="753767721"/>
              </p:ext>
            </p:extLst>
          </p:nvPr>
        </p:nvGraphicFramePr>
        <p:xfrm>
          <a:off x="6055250" y="4647401"/>
          <a:ext cx="3011837" cy="1898678"/>
        </p:xfrm>
        <a:graphic>
          <a:graphicData uri="http://schemas.openxmlformats.org/drawingml/2006/table">
            <a:tbl>
              <a:tblPr>
                <a:tableStyleId>{616DA210-FB5B-4158-B5E0-FEB733F419BA}</a:tableStyleId>
              </a:tblPr>
              <a:tblGrid>
                <a:gridCol w="3011837">
                  <a:extLst>
                    <a:ext uri="{9D8B030D-6E8A-4147-A177-3AD203B41FA5}">
                      <a16:colId xmlns:a16="http://schemas.microsoft.com/office/drawing/2014/main" val="231810408"/>
                    </a:ext>
                  </a:extLst>
                </a:gridCol>
              </a:tblGrid>
              <a:tr h="378382">
                <a:tc>
                  <a:txBody>
                    <a:bodyPr/>
                    <a:lstStyle/>
                    <a:p>
                      <a:pPr algn="ctr" fontAlgn="b"/>
                      <a:r>
                        <a:rPr lang="en-CA" sz="1100" u="none" strike="noStrike" dirty="0" smtClean="0">
                          <a:solidFill>
                            <a:schemeClr val="tx1"/>
                          </a:solidFill>
                          <a:effectLst/>
                        </a:rPr>
                        <a:t>City temperature profiles included in </a:t>
                      </a:r>
                      <a:r>
                        <a:rPr lang="en-CA" sz="1100" u="none" strike="noStrike" dirty="0" smtClean="0">
                          <a:effectLst/>
                        </a:rPr>
                        <a:t>the simulator</a:t>
                      </a:r>
                      <a:endParaRPr lang="fr-CA" sz="1100" b="0"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3085397203"/>
                  </a:ext>
                </a:extLst>
              </a:tr>
              <a:tr h="171988">
                <a:tc>
                  <a:txBody>
                    <a:bodyPr/>
                    <a:lstStyle/>
                    <a:p>
                      <a:pPr algn="ctr" fontAlgn="b"/>
                      <a:r>
                        <a:rPr lang="fr-CA" sz="1200" u="none" strike="noStrike" dirty="0">
                          <a:effectLst/>
                        </a:rPr>
                        <a:t> Val-d'Or - Québec</a:t>
                      </a:r>
                      <a:endParaRPr lang="fr-CA" sz="12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103038178"/>
                  </a:ext>
                </a:extLst>
              </a:tr>
              <a:tr h="171988">
                <a:tc>
                  <a:txBody>
                    <a:bodyPr/>
                    <a:lstStyle/>
                    <a:p>
                      <a:pPr algn="ctr" fontAlgn="b"/>
                      <a:r>
                        <a:rPr lang="fr-CA" sz="1200" u="none" strike="noStrike" dirty="0">
                          <a:effectLst/>
                        </a:rPr>
                        <a:t>Kelowna - </a:t>
                      </a:r>
                      <a:r>
                        <a:rPr lang="fr-CA" sz="1200" u="none" strike="noStrike" dirty="0" smtClean="0">
                          <a:effectLst/>
                        </a:rPr>
                        <a:t>British Columbia</a:t>
                      </a:r>
                      <a:endParaRPr lang="fr-CA" sz="12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627069309"/>
                  </a:ext>
                </a:extLst>
              </a:tr>
              <a:tr h="171988">
                <a:tc>
                  <a:txBody>
                    <a:bodyPr/>
                    <a:lstStyle/>
                    <a:p>
                      <a:pPr algn="ctr" fontAlgn="b"/>
                      <a:r>
                        <a:rPr lang="fr-CA" sz="1200" u="none" strike="noStrike" dirty="0">
                          <a:effectLst/>
                        </a:rPr>
                        <a:t>Sudbury - Ontario</a:t>
                      </a:r>
                      <a:endParaRPr lang="fr-CA" sz="12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205993019"/>
                  </a:ext>
                </a:extLst>
              </a:tr>
              <a:tr h="171988">
                <a:tc>
                  <a:txBody>
                    <a:bodyPr/>
                    <a:lstStyle/>
                    <a:p>
                      <a:pPr algn="ctr" fontAlgn="b"/>
                      <a:r>
                        <a:rPr lang="fr-CA" sz="1200" u="none" strike="noStrike" dirty="0">
                          <a:effectLst/>
                        </a:rPr>
                        <a:t>Timmins - Ontario</a:t>
                      </a:r>
                      <a:endParaRPr lang="fr-CA" sz="12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756506540"/>
                  </a:ext>
                </a:extLst>
              </a:tr>
              <a:tr h="171988">
                <a:tc>
                  <a:txBody>
                    <a:bodyPr/>
                    <a:lstStyle/>
                    <a:p>
                      <a:pPr algn="ctr" fontAlgn="b"/>
                      <a:r>
                        <a:rPr lang="fr-CA" sz="1200" u="none" strike="noStrike" dirty="0">
                          <a:effectLst/>
                        </a:rPr>
                        <a:t>Thompson - Manitoba</a:t>
                      </a:r>
                      <a:endParaRPr lang="fr-CA" sz="12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56144939"/>
                  </a:ext>
                </a:extLst>
              </a:tr>
              <a:tr h="171988">
                <a:tc>
                  <a:txBody>
                    <a:bodyPr/>
                    <a:lstStyle/>
                    <a:p>
                      <a:pPr algn="ctr" fontAlgn="b"/>
                      <a:r>
                        <a:rPr lang="fr-CA" sz="1200" u="none" strike="noStrike" dirty="0">
                          <a:effectLst/>
                        </a:rPr>
                        <a:t>Corner Brook - </a:t>
                      </a:r>
                      <a:r>
                        <a:rPr lang="fr-CA" sz="1200" u="none" strike="noStrike" dirty="0" smtClean="0">
                          <a:effectLst/>
                        </a:rPr>
                        <a:t>Newfoundland and </a:t>
                      </a:r>
                      <a:r>
                        <a:rPr lang="fr-CA" sz="1200" u="none" strike="noStrike" dirty="0">
                          <a:effectLst/>
                        </a:rPr>
                        <a:t>Labrador</a:t>
                      </a:r>
                      <a:endParaRPr lang="fr-CA" sz="12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04432714"/>
                  </a:ext>
                </a:extLst>
              </a:tr>
              <a:tr h="171988">
                <a:tc>
                  <a:txBody>
                    <a:bodyPr/>
                    <a:lstStyle/>
                    <a:p>
                      <a:pPr algn="ctr" fontAlgn="b"/>
                      <a:r>
                        <a:rPr lang="fr-CA" sz="1200" u="none" strike="noStrike" dirty="0">
                          <a:effectLst/>
                        </a:rPr>
                        <a:t>La Grande - Québec</a:t>
                      </a:r>
                      <a:endParaRPr lang="fr-CA" sz="12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650162532"/>
                  </a:ext>
                </a:extLst>
              </a:tr>
              <a:tr h="195686">
                <a:tc>
                  <a:txBody>
                    <a:bodyPr/>
                    <a:lstStyle/>
                    <a:p>
                      <a:pPr algn="ctr" fontAlgn="b"/>
                      <a:r>
                        <a:rPr lang="fr-CA" sz="1200" u="none" strike="noStrike" kern="1200" dirty="0" smtClean="0">
                          <a:solidFill>
                            <a:schemeClr val="tx1"/>
                          </a:solidFill>
                          <a:effectLst/>
                          <a:latin typeface="+mn-lt"/>
                          <a:ea typeface="+mn-ea"/>
                          <a:cs typeface="+mn-cs"/>
                        </a:rPr>
                        <a:t>Éléonore - Québec</a:t>
                      </a:r>
                      <a:endParaRPr lang="fr-CA" sz="120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384443609"/>
                  </a:ext>
                </a:extLst>
              </a:tr>
            </a:tbl>
          </a:graphicData>
        </a:graphic>
      </p:graphicFrame>
    </p:spTree>
    <p:extLst>
      <p:ext uri="{BB962C8B-B14F-4D97-AF65-F5344CB8AC3E}">
        <p14:creationId xmlns:p14="http://schemas.microsoft.com/office/powerpoint/2010/main" val="2855084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p:cNvPicPr>
            <a:picLocks noGrp="1" noChangeAspect="1"/>
          </p:cNvPicPr>
          <p:nvPr>
            <p:ph idx="1"/>
          </p:nvPr>
        </p:nvPicPr>
        <p:blipFill rotWithShape="1">
          <a:blip r:embed="rId6">
            <a:extLst>
              <a:ext uri="{28A0092B-C50C-407E-A947-70E740481C1C}">
                <a14:useLocalDpi xmlns:a14="http://schemas.microsoft.com/office/drawing/2010/main" val="0"/>
              </a:ext>
            </a:extLst>
          </a:blip>
          <a:srcRect l="474" t="9560" r="1" b="24483"/>
          <a:stretch/>
        </p:blipFill>
        <p:spPr>
          <a:xfrm>
            <a:off x="0" y="1244842"/>
            <a:ext cx="11920654" cy="5111509"/>
          </a:xfrm>
        </p:spPr>
      </p:pic>
      <p:sp>
        <p:nvSpPr>
          <p:cNvPr id="8" name="Titre 7"/>
          <p:cNvSpPr>
            <a:spLocks noGrp="1"/>
          </p:cNvSpPr>
          <p:nvPr>
            <p:ph type="title"/>
            <p:custDataLst>
              <p:tags r:id="rId1"/>
            </p:custDataLst>
          </p:nvPr>
        </p:nvSpPr>
        <p:spPr/>
        <p:txBody>
          <a:bodyPr/>
          <a:lstStyle/>
          <a:p>
            <a:r>
              <a:rPr lang="fr-FR" altLang="fr-FR" sz="2400" dirty="0">
                <a:solidFill>
                  <a:srgbClr val="45697B"/>
                </a:solidFill>
              </a:rPr>
              <a:t>3. </a:t>
            </a:r>
            <a:r>
              <a:rPr lang="en-CA" altLang="fr-FR" sz="2400" dirty="0"/>
              <a:t>Simulator input and output parameters</a:t>
            </a:r>
            <a:r>
              <a:rPr lang="fr-FR" altLang="fr-FR" sz="2400" dirty="0">
                <a:solidFill>
                  <a:srgbClr val="45697B"/>
                </a:solidFill>
              </a:rPr>
              <a:t/>
            </a:r>
            <a:br>
              <a:rPr lang="fr-FR" altLang="fr-FR" sz="2400" dirty="0">
                <a:solidFill>
                  <a:srgbClr val="45697B"/>
                </a:solidFill>
              </a:rPr>
            </a:br>
            <a:r>
              <a:rPr lang="en-CA" altLang="fr-FR" sz="2400" dirty="0">
                <a:solidFill>
                  <a:srgbClr val="45697B"/>
                </a:solidFill>
              </a:rPr>
              <a:t>Input parameters associated with the heat transfer network</a:t>
            </a:r>
            <a:endParaRPr lang="fr-CA" sz="2400" dirty="0"/>
          </a:p>
        </p:txBody>
      </p:sp>
      <p:sp>
        <p:nvSpPr>
          <p:cNvPr id="7" name="Espace réservé du numéro de diapositive 6"/>
          <p:cNvSpPr>
            <a:spLocks noGrp="1"/>
          </p:cNvSpPr>
          <p:nvPr>
            <p:ph type="sldNum" sz="quarter" idx="12"/>
            <p:custDataLst>
              <p:tags r:id="rId2"/>
            </p:custDataLst>
          </p:nvPr>
        </p:nvSpPr>
        <p:spPr/>
        <p:txBody>
          <a:bodyPr/>
          <a:lstStyle/>
          <a:p>
            <a:pPr>
              <a:defRPr/>
            </a:pPr>
            <a:fld id="{9077198E-AA1E-49BE-9293-1EADDC5DA5E8}" type="slidenum">
              <a:rPr lang="fr-CA" smtClean="0"/>
              <a:pPr>
                <a:defRPr/>
              </a:pPr>
              <a:t>18</a:t>
            </a:fld>
            <a:endParaRPr lang="fr-CA"/>
          </a:p>
        </p:txBody>
      </p:sp>
      <p:graphicFrame>
        <p:nvGraphicFramePr>
          <p:cNvPr id="10" name="Tableau 9"/>
          <p:cNvGraphicFramePr>
            <a:graphicFrameLocks noGrp="1"/>
          </p:cNvGraphicFramePr>
          <p:nvPr>
            <p:custDataLst>
              <p:tags r:id="rId3"/>
            </p:custDataLst>
            <p:extLst>
              <p:ext uri="{D42A27DB-BD31-4B8C-83A1-F6EECF244321}">
                <p14:modId xmlns:p14="http://schemas.microsoft.com/office/powerpoint/2010/main" val="3780170360"/>
              </p:ext>
            </p:extLst>
          </p:nvPr>
        </p:nvGraphicFramePr>
        <p:xfrm>
          <a:off x="3682071" y="2102712"/>
          <a:ext cx="5911850" cy="2931304"/>
        </p:xfrm>
        <a:graphic>
          <a:graphicData uri="http://schemas.openxmlformats.org/drawingml/2006/table">
            <a:tbl>
              <a:tblPr>
                <a:tableStyleId>{5940675A-B579-460E-94D1-54222C63F5DA}</a:tableStyleId>
              </a:tblPr>
              <a:tblGrid>
                <a:gridCol w="3632778">
                  <a:extLst>
                    <a:ext uri="{9D8B030D-6E8A-4147-A177-3AD203B41FA5}">
                      <a16:colId xmlns:a16="http://schemas.microsoft.com/office/drawing/2014/main" val="2527850926"/>
                    </a:ext>
                  </a:extLst>
                </a:gridCol>
                <a:gridCol w="740879">
                  <a:extLst>
                    <a:ext uri="{9D8B030D-6E8A-4147-A177-3AD203B41FA5}">
                      <a16:colId xmlns:a16="http://schemas.microsoft.com/office/drawing/2014/main" val="271741835"/>
                    </a:ext>
                  </a:extLst>
                </a:gridCol>
                <a:gridCol w="1538193">
                  <a:extLst>
                    <a:ext uri="{9D8B030D-6E8A-4147-A177-3AD203B41FA5}">
                      <a16:colId xmlns:a16="http://schemas.microsoft.com/office/drawing/2014/main" val="3385828397"/>
                    </a:ext>
                  </a:extLst>
                </a:gridCol>
              </a:tblGrid>
              <a:tr h="189436">
                <a:tc gridSpan="3">
                  <a:txBody>
                    <a:bodyPr/>
                    <a:lstStyle/>
                    <a:p>
                      <a:pPr algn="ctr" fontAlgn="ctr"/>
                      <a:r>
                        <a:rPr lang="en-CA" sz="1200" b="1" u="none" strike="noStrike" dirty="0" smtClean="0">
                          <a:effectLst/>
                        </a:rPr>
                        <a:t>Heat transfer </a:t>
                      </a:r>
                      <a:r>
                        <a:rPr lang="en-CA" sz="1200" b="1" u="none" strike="noStrike" dirty="0" smtClean="0">
                          <a:solidFill>
                            <a:schemeClr val="tx1"/>
                          </a:solidFill>
                          <a:effectLst/>
                        </a:rPr>
                        <a:t>network information</a:t>
                      </a:r>
                      <a:endParaRPr lang="fr-CA" sz="1200" b="1" i="0" u="none" strike="noStrike" dirty="0">
                        <a:solidFill>
                          <a:schemeClr val="tx1"/>
                        </a:solidFill>
                        <a:effectLst/>
                        <a:latin typeface="Calibri" panose="020F0502020204030204" pitchFamily="34" charset="0"/>
                      </a:endParaRPr>
                    </a:p>
                  </a:txBody>
                  <a:tcPr marL="0" marR="0" marT="0" marB="0" anchor="ctr">
                    <a:solidFill>
                      <a:schemeClr val="bg1">
                        <a:lumMod val="85000"/>
                      </a:schemeClr>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17228253"/>
                  </a:ext>
                </a:extLst>
              </a:tr>
              <a:tr h="189436">
                <a:tc>
                  <a:txBody>
                    <a:bodyPr/>
                    <a:lstStyle/>
                    <a:p>
                      <a:pPr algn="ctr" fontAlgn="ctr"/>
                      <a:r>
                        <a:rPr lang="fr-CA" sz="1200" b="1" u="none" strike="noStrike" dirty="0">
                          <a:effectLst/>
                        </a:rPr>
                        <a:t>Description</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b="1" u="none" strike="noStrike" dirty="0">
                          <a:effectLst/>
                        </a:rPr>
                        <a:t>Variable</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b="1" u="none" strike="noStrike" dirty="0" smtClean="0">
                          <a:effectLst/>
                        </a:rPr>
                        <a:t>Value</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3355138230"/>
                  </a:ext>
                </a:extLst>
              </a:tr>
              <a:tr h="500948">
                <a:tc>
                  <a:txBody>
                    <a:bodyPr/>
                    <a:lstStyle/>
                    <a:p>
                      <a:pPr algn="ctr" fontAlgn="ctr"/>
                      <a:r>
                        <a:rPr lang="en-CA" sz="1200" u="none" strike="noStrike" dirty="0" smtClean="0">
                          <a:solidFill>
                            <a:schemeClr val="tx1"/>
                          </a:solidFill>
                          <a:effectLst/>
                        </a:rPr>
                        <a:t>Type of glycol mixture used the heat transfer network (ethylene / propylene)</a:t>
                      </a:r>
                      <a:endParaRPr lang="fr-CA"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CA" sz="1200" u="none" strike="noStrike" dirty="0">
                          <a:effectLst/>
                        </a:rPr>
                        <a:t>K</a:t>
                      </a:r>
                      <a:endParaRPr lang="fr-CA" sz="12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err="1" smtClean="0">
                          <a:effectLst/>
                        </a:rPr>
                        <a:t>Ethylene</a:t>
                      </a:r>
                      <a:r>
                        <a:rPr lang="fr-CA" sz="1200" u="none" strike="noStrike" dirty="0" smtClean="0">
                          <a:effectLst/>
                        </a:rPr>
                        <a:t> / </a:t>
                      </a:r>
                      <a:r>
                        <a:rPr lang="fr-CA" sz="1200" u="none" strike="noStrike" dirty="0" err="1" smtClean="0">
                          <a:effectLst/>
                        </a:rPr>
                        <a:t>propylene</a:t>
                      </a:r>
                      <a:endParaRPr lang="fr-CA" sz="12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274770377"/>
                  </a:ext>
                </a:extLst>
              </a:tr>
              <a:tr h="500948">
                <a:tc>
                  <a:txBody>
                    <a:bodyPr/>
                    <a:lstStyle/>
                    <a:p>
                      <a:pPr algn="ctr" fontAlgn="ctr"/>
                      <a:r>
                        <a:rPr lang="en-CA" sz="1200" u="none" strike="noStrike" dirty="0" smtClean="0">
                          <a:solidFill>
                            <a:schemeClr val="tx1"/>
                          </a:solidFill>
                          <a:effectLst/>
                        </a:rPr>
                        <a:t>Safety factor for calculating the pressure drop of the glycol network</a:t>
                      </a:r>
                      <a:endParaRPr lang="fr-CA"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CA" sz="1200" u="none" strike="noStrike" dirty="0">
                          <a:effectLst/>
                        </a:rPr>
                        <a:t>F.S.</a:t>
                      </a:r>
                      <a:endParaRPr lang="fr-CA" sz="1200" b="0" i="0" u="none" strike="noStrike" dirty="0">
                        <a:solidFill>
                          <a:srgbClr val="2F75B5"/>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algn="ctr" fontAlgn="ctr"/>
                      <a:r>
                        <a:rPr lang="fr-CA" sz="1200" u="none" strike="noStrike" dirty="0" smtClean="0">
                          <a:effectLst/>
                        </a:rPr>
                        <a:t>0 to 100%</a:t>
                      </a:r>
                      <a:endParaRPr lang="fr-CA" sz="1200" b="0" i="0" u="none" strike="noStrike" dirty="0">
                        <a:solidFill>
                          <a:srgbClr val="2F75B5"/>
                        </a:solidFill>
                        <a:effectLst/>
                        <a:latin typeface="Calibri" panose="020F0502020204030204" pitchFamily="34" charset="0"/>
                      </a:endParaRPr>
                    </a:p>
                  </a:txBody>
                  <a:tcPr marL="0" marR="0" marT="0" marB="0" anchor="ctr"/>
                </a:tc>
                <a:extLst>
                  <a:ext uri="{0D108BD9-81ED-4DB2-BD59-A6C34878D82A}">
                    <a16:rowId xmlns:a16="http://schemas.microsoft.com/office/drawing/2014/main" val="203794967"/>
                  </a:ext>
                </a:extLst>
              </a:tr>
              <a:tr h="500948">
                <a:tc>
                  <a:txBody>
                    <a:bodyPr/>
                    <a:lstStyle/>
                    <a:p>
                      <a:pPr algn="ctr" fontAlgn="ctr"/>
                      <a:r>
                        <a:rPr lang="en-CA" sz="1200" u="none" strike="noStrike" dirty="0" smtClean="0">
                          <a:solidFill>
                            <a:schemeClr val="tx1"/>
                          </a:solidFill>
                          <a:effectLst/>
                        </a:rPr>
                        <a:t>Efficiency of the glycol network pump</a:t>
                      </a:r>
                      <a:endParaRPr lang="fr-CA"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CA" sz="1200" u="none" strike="noStrike" dirty="0" err="1">
                          <a:effectLst/>
                        </a:rPr>
                        <a:t>R</a:t>
                      </a:r>
                      <a:r>
                        <a:rPr lang="fr-CA" sz="1200" u="none" strike="noStrike" baseline="-25000" dirty="0" err="1">
                          <a:effectLst/>
                        </a:rPr>
                        <a:t>pom</a:t>
                      </a:r>
                      <a:endParaRPr lang="fr-CA" sz="1200" b="0" i="0" u="none" strike="noStrike" dirty="0">
                        <a:solidFill>
                          <a:srgbClr val="2F75B5"/>
                        </a:solidFill>
                        <a:effectLst/>
                        <a:latin typeface="Calibri" panose="020F0502020204030204" pitchFamily="34" charset="0"/>
                      </a:endParaRPr>
                    </a:p>
                  </a:txBody>
                  <a:tcPr marL="0" marR="0" marT="0" marB="0" anchor="ctr"/>
                </a:tc>
                <a:tc>
                  <a:txBody>
                    <a:bodyPr/>
                    <a:lstStyle/>
                    <a:p>
                      <a:pPr algn="ctr" fontAlgn="ctr"/>
                      <a:r>
                        <a:rPr lang="fr-CA" sz="1200" u="none" strike="noStrike" dirty="0" err="1" smtClean="0">
                          <a:effectLst/>
                        </a:rPr>
                        <a:t>Choice</a:t>
                      </a:r>
                      <a:endParaRPr lang="fr-CA" sz="1200" u="none" strike="noStrike" dirty="0" smtClean="0">
                        <a:effectLst/>
                      </a:endParaRPr>
                    </a:p>
                    <a:p>
                      <a:pPr algn="ctr" fontAlgn="ctr"/>
                      <a:r>
                        <a:rPr lang="fr-CA" sz="1200" u="none" strike="noStrike" dirty="0" smtClean="0">
                          <a:effectLst/>
                        </a:rPr>
                        <a:t>0 to 100%</a:t>
                      </a:r>
                      <a:endParaRPr lang="fr-CA" sz="1200" b="0" i="0" u="none" strike="noStrike" dirty="0">
                        <a:solidFill>
                          <a:srgbClr val="2F75B5"/>
                        </a:solidFill>
                        <a:effectLst/>
                        <a:latin typeface="Calibri" panose="020F0502020204030204" pitchFamily="34" charset="0"/>
                      </a:endParaRPr>
                    </a:p>
                  </a:txBody>
                  <a:tcPr marL="0" marR="0" marT="0" marB="0" anchor="ctr"/>
                </a:tc>
                <a:extLst>
                  <a:ext uri="{0D108BD9-81ED-4DB2-BD59-A6C34878D82A}">
                    <a16:rowId xmlns:a16="http://schemas.microsoft.com/office/drawing/2014/main" val="1848548950"/>
                  </a:ext>
                </a:extLst>
              </a:tr>
              <a:tr h="500948">
                <a:tc>
                  <a:txBody>
                    <a:bodyPr/>
                    <a:lstStyle/>
                    <a:p>
                      <a:pPr algn="ctr" fontAlgn="ctr"/>
                      <a:r>
                        <a:rPr lang="en-CA" sz="1200" u="none" strike="noStrike" dirty="0" smtClean="0">
                          <a:solidFill>
                            <a:schemeClr val="tx1"/>
                          </a:solidFill>
                          <a:effectLst/>
                        </a:rPr>
                        <a:t>Distance between thermal</a:t>
                      </a:r>
                      <a:r>
                        <a:rPr lang="en-CA" sz="1200" u="none" strike="noStrike" baseline="0" dirty="0" smtClean="0">
                          <a:solidFill>
                            <a:schemeClr val="tx1"/>
                          </a:solidFill>
                          <a:effectLst/>
                        </a:rPr>
                        <a:t> </a:t>
                      </a:r>
                      <a:r>
                        <a:rPr lang="en-CA" sz="1200" u="none" strike="noStrike" dirty="0" smtClean="0">
                          <a:solidFill>
                            <a:schemeClr val="tx1"/>
                          </a:solidFill>
                          <a:effectLst/>
                        </a:rPr>
                        <a:t>source and load [m]</a:t>
                      </a:r>
                      <a:endParaRPr lang="fr-CA"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CA" sz="1200" u="none" strike="noStrike" dirty="0">
                          <a:effectLst/>
                        </a:rPr>
                        <a:t>DIS</a:t>
                      </a:r>
                      <a:endParaRPr lang="fr-CA" sz="1200" b="0" i="0" u="none" strike="noStrike" dirty="0">
                        <a:solidFill>
                          <a:srgbClr val="2F75B5"/>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Value</a:t>
                      </a:r>
                      <a:endParaRPr lang="fr-CA" sz="1200" b="0" i="0" u="none" strike="noStrike" dirty="0">
                        <a:solidFill>
                          <a:srgbClr val="2F75B5"/>
                        </a:solidFill>
                        <a:effectLst/>
                        <a:latin typeface="Calibri" panose="020F0502020204030204" pitchFamily="34" charset="0"/>
                      </a:endParaRPr>
                    </a:p>
                  </a:txBody>
                  <a:tcPr marL="0" marR="0" marT="0" marB="0" anchor="ctr"/>
                </a:tc>
                <a:extLst>
                  <a:ext uri="{0D108BD9-81ED-4DB2-BD59-A6C34878D82A}">
                    <a16:rowId xmlns:a16="http://schemas.microsoft.com/office/drawing/2014/main" val="2403543007"/>
                  </a:ext>
                </a:extLst>
              </a:tr>
              <a:tr h="529143">
                <a:tc>
                  <a:txBody>
                    <a:bodyPr/>
                    <a:lstStyle/>
                    <a:p>
                      <a:pPr algn="ctr" fontAlgn="ctr"/>
                      <a:r>
                        <a:rPr lang="en-CA" sz="1200" u="none" strike="noStrike" dirty="0" smtClean="0">
                          <a:solidFill>
                            <a:schemeClr val="tx1"/>
                          </a:solidFill>
                          <a:effectLst/>
                        </a:rPr>
                        <a:t>Pipe size selected</a:t>
                      </a:r>
                    </a:p>
                    <a:p>
                      <a:pPr algn="ctr" fontAlgn="ctr"/>
                      <a:r>
                        <a:rPr lang="en-CA" sz="1200" u="none" strike="noStrike" dirty="0" smtClean="0">
                          <a:solidFill>
                            <a:schemeClr val="tx1"/>
                          </a:solidFill>
                          <a:effectLst/>
                        </a:rPr>
                        <a:t>Note: The simulator provides the minimum size required for the main pipe</a:t>
                      </a:r>
                      <a:endParaRPr lang="fr-CA"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az-Cyrl-AZ" sz="1200" u="none" strike="noStrike" dirty="0">
                          <a:effectLst/>
                        </a:rPr>
                        <a:t>Ө</a:t>
                      </a:r>
                      <a:endParaRPr lang="az-Cyrl-AZ" sz="1200" b="0" i="0" u="none" strike="noStrike" dirty="0">
                        <a:solidFill>
                          <a:srgbClr val="2F75B5"/>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a:t>
                      </a:r>
                      <a:r>
                        <a:rPr lang="fr-CA" sz="1200" u="none" strike="noStrike" dirty="0" err="1" smtClean="0">
                          <a:effectLst/>
                        </a:rPr>
                        <a:t>Choice</a:t>
                      </a:r>
                      <a:r>
                        <a:rPr lang="fr-CA" sz="1200" u="none" strike="noStrike" dirty="0" smtClean="0">
                          <a:effectLst/>
                        </a:rPr>
                        <a:t>)</a:t>
                      </a:r>
                    </a:p>
                    <a:p>
                      <a:pPr marL="0" algn="ctr" defTabSz="457200" rtl="0" eaLnBrk="1" fontAlgn="ctr" latinLnBrk="0" hangingPunct="1"/>
                      <a:r>
                        <a:rPr lang="fr-CA" sz="1200" u="none" strike="noStrike" kern="1200" dirty="0" smtClean="0">
                          <a:solidFill>
                            <a:schemeClr val="tx1"/>
                          </a:solidFill>
                          <a:effectLst/>
                          <a:latin typeface="+mn-lt"/>
                          <a:ea typeface="+mn-ea"/>
                          <a:cs typeface="+mn-cs"/>
                        </a:rPr>
                        <a:t>50, 100, 150, 200, 250 et 300 mm</a:t>
                      </a:r>
                      <a:endParaRPr lang="fr-CA" sz="12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3716506574"/>
                  </a:ext>
                </a:extLst>
              </a:tr>
            </a:tbl>
          </a:graphicData>
        </a:graphic>
      </p:graphicFrame>
      <p:sp>
        <p:nvSpPr>
          <p:cNvPr id="6" name="Espace réservé du texte 4"/>
          <p:cNvSpPr txBox="1">
            <a:spLocks/>
          </p:cNvSpPr>
          <p:nvPr>
            <p:custDataLst>
              <p:tags r:id="rId4"/>
            </p:custDataLst>
          </p:nvPr>
        </p:nvSpPr>
        <p:spPr>
          <a:xfrm>
            <a:off x="4108008" y="5095895"/>
            <a:ext cx="5337075" cy="959999"/>
          </a:xfrm>
          <a:prstGeom prst="rect">
            <a:avLst/>
          </a:prstGeom>
        </p:spPr>
        <p:txBody>
          <a:bodyPr/>
          <a:lstStyle>
            <a:lvl1pPr marL="342900" indent="-342900" algn="l" defTabSz="457200" rtl="0" eaLnBrk="0" fontAlgn="base" hangingPunct="0">
              <a:spcBef>
                <a:spcPct val="20000"/>
              </a:spcBef>
              <a:spcAft>
                <a:spcPct val="0"/>
              </a:spcAft>
              <a:buClr>
                <a:srgbClr val="486879"/>
              </a:buClr>
              <a:buFont typeface="Wingdings" pitchFamily="2" charset="2"/>
              <a:buChar char="§"/>
              <a:defRPr sz="32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8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1200" dirty="0" smtClean="0"/>
              <a:t>T</a:t>
            </a:r>
            <a:r>
              <a:rPr lang="fr-CA" sz="1200" baseline="-25000" dirty="0"/>
              <a:t>F</a:t>
            </a:r>
            <a:r>
              <a:rPr lang="fr-CA" sz="1200" baseline="-25000" dirty="0" smtClean="0"/>
              <a:t>C</a:t>
            </a:r>
            <a:r>
              <a:rPr lang="fr-CA" sz="1200" dirty="0" smtClean="0"/>
              <a:t> : </a:t>
            </a:r>
            <a:r>
              <a:rPr lang="en-CA" sz="1200" dirty="0"/>
              <a:t>Hot temperature </a:t>
            </a:r>
            <a:r>
              <a:rPr lang="en-CA" sz="1200" dirty="0" smtClean="0"/>
              <a:t>entering the heat </a:t>
            </a:r>
            <a:r>
              <a:rPr lang="en-CA" sz="1200" dirty="0"/>
              <a:t>transfer network </a:t>
            </a:r>
            <a:r>
              <a:rPr lang="en-CA" sz="1200" dirty="0" smtClean="0"/>
              <a:t>(°C)</a:t>
            </a:r>
          </a:p>
          <a:p>
            <a:r>
              <a:rPr lang="fr-CA" sz="1200" dirty="0" smtClean="0"/>
              <a:t>T</a:t>
            </a:r>
            <a:r>
              <a:rPr lang="fr-CA" sz="1200" baseline="-25000" dirty="0" smtClean="0"/>
              <a:t>FF</a:t>
            </a:r>
            <a:r>
              <a:rPr lang="fr-CA" sz="1200" dirty="0" smtClean="0"/>
              <a:t> : </a:t>
            </a:r>
            <a:r>
              <a:rPr lang="en-CA" sz="1200" dirty="0"/>
              <a:t>Cold temperature </a:t>
            </a:r>
            <a:r>
              <a:rPr lang="en-CA" sz="1200" dirty="0" smtClean="0"/>
              <a:t>entering heat </a:t>
            </a:r>
            <a:r>
              <a:rPr lang="en-CA" sz="1200" dirty="0"/>
              <a:t>transfer network </a:t>
            </a:r>
            <a:r>
              <a:rPr lang="en-CA" sz="1200" dirty="0" smtClean="0"/>
              <a:t>(°C)</a:t>
            </a:r>
          </a:p>
          <a:p>
            <a:r>
              <a:rPr lang="fr-CA" sz="1200" dirty="0" smtClean="0"/>
              <a:t>C : F</a:t>
            </a:r>
            <a:r>
              <a:rPr lang="en-CA" sz="1200" dirty="0" smtClean="0"/>
              <a:t>low capacity of </a:t>
            </a:r>
            <a:r>
              <a:rPr lang="en-CA" sz="1200" dirty="0"/>
              <a:t>the heat transfer network (</a:t>
            </a:r>
            <a:r>
              <a:rPr lang="en-CA" sz="1200" dirty="0" smtClean="0"/>
              <a:t>kW/°C)</a:t>
            </a:r>
          </a:p>
          <a:p>
            <a:r>
              <a:rPr lang="fr-CA" sz="1200" dirty="0" smtClean="0"/>
              <a:t>NTU : </a:t>
            </a:r>
            <a:r>
              <a:rPr lang="en-CA" sz="1200" dirty="0"/>
              <a:t>Number of </a:t>
            </a:r>
            <a:r>
              <a:rPr lang="en-CA" sz="1200" dirty="0" smtClean="0"/>
              <a:t>transfer </a:t>
            </a:r>
            <a:r>
              <a:rPr lang="en-CA" sz="1200" dirty="0"/>
              <a:t>units for heat exchanger </a:t>
            </a:r>
            <a:endParaRPr lang="fr-CA" sz="1200" dirty="0"/>
          </a:p>
        </p:txBody>
      </p:sp>
      <p:pic>
        <p:nvPicPr>
          <p:cNvPr id="9" name="Picture 8"/>
          <p:cNvPicPr>
            <a:picLocks noChangeAspect="1"/>
          </p:cNvPicPr>
          <p:nvPr/>
        </p:nvPicPr>
        <p:blipFill>
          <a:blip r:embed="rId7"/>
          <a:stretch>
            <a:fillRect/>
          </a:stretch>
        </p:blipFill>
        <p:spPr>
          <a:xfrm>
            <a:off x="3252215" y="5777611"/>
            <a:ext cx="619030" cy="423547"/>
          </a:xfrm>
          <a:prstGeom prst="rect">
            <a:avLst/>
          </a:prstGeom>
        </p:spPr>
      </p:pic>
      <p:pic>
        <p:nvPicPr>
          <p:cNvPr id="11" name="Picture 10"/>
          <p:cNvPicPr>
            <a:picLocks noChangeAspect="1"/>
          </p:cNvPicPr>
          <p:nvPr/>
        </p:nvPicPr>
        <p:blipFill>
          <a:blip r:embed="rId7"/>
          <a:stretch>
            <a:fillRect/>
          </a:stretch>
        </p:blipFill>
        <p:spPr>
          <a:xfrm>
            <a:off x="9284406" y="5814909"/>
            <a:ext cx="619030" cy="423547"/>
          </a:xfrm>
          <a:prstGeom prst="rect">
            <a:avLst/>
          </a:prstGeom>
        </p:spPr>
      </p:pic>
    </p:spTree>
    <p:extLst>
      <p:ext uri="{BB962C8B-B14F-4D97-AF65-F5344CB8AC3E}">
        <p14:creationId xmlns:p14="http://schemas.microsoft.com/office/powerpoint/2010/main" val="3802804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altLang="fr-FR" sz="2400" dirty="0">
                <a:solidFill>
                  <a:srgbClr val="45697B"/>
                </a:solidFill>
              </a:rPr>
              <a:t>3</a:t>
            </a:r>
            <a:r>
              <a:rPr lang="fr-FR" altLang="fr-FR" sz="2400" dirty="0" smtClean="0">
                <a:solidFill>
                  <a:srgbClr val="45697B"/>
                </a:solidFill>
              </a:rPr>
              <a:t>. </a:t>
            </a:r>
            <a:r>
              <a:rPr lang="en-CA" altLang="fr-FR" sz="2400" dirty="0"/>
              <a:t>Simulator input and output parameters</a:t>
            </a:r>
            <a:r>
              <a:rPr lang="fr-FR" altLang="fr-FR" sz="2400" dirty="0">
                <a:solidFill>
                  <a:srgbClr val="45697B"/>
                </a:solidFill>
              </a:rPr>
              <a:t/>
            </a:r>
            <a:br>
              <a:rPr lang="fr-FR" altLang="fr-FR" sz="2400" dirty="0">
                <a:solidFill>
                  <a:srgbClr val="45697B"/>
                </a:solidFill>
              </a:rPr>
            </a:br>
            <a:r>
              <a:rPr lang="en-CA" altLang="fr-FR" sz="2400" dirty="0">
                <a:solidFill>
                  <a:srgbClr val="45697B"/>
                </a:solidFill>
              </a:rPr>
              <a:t>Example of simulator result and information blocks</a:t>
            </a:r>
            <a:endParaRPr lang="fr-CA" sz="2400" dirty="0"/>
          </a:p>
        </p:txBody>
      </p:sp>
      <p:sp>
        <p:nvSpPr>
          <p:cNvPr id="7" name="Espace réservé du numéro de diapositive 6"/>
          <p:cNvSpPr>
            <a:spLocks noGrp="1"/>
          </p:cNvSpPr>
          <p:nvPr>
            <p:ph type="sldNum" sz="quarter" idx="12"/>
            <p:custDataLst>
              <p:tags r:id="rId2"/>
            </p:custDataLst>
          </p:nvPr>
        </p:nvSpPr>
        <p:spPr/>
        <p:txBody>
          <a:bodyPr/>
          <a:lstStyle/>
          <a:p>
            <a:pPr>
              <a:defRPr/>
            </a:pPr>
            <a:fld id="{9077198E-AA1E-49BE-9293-1EADDC5DA5E8}" type="slidenum">
              <a:rPr lang="fr-CA" smtClean="0"/>
              <a:pPr>
                <a:defRPr/>
              </a:pPr>
              <a:t>19</a:t>
            </a:fld>
            <a:endParaRPr lang="fr-CA"/>
          </a:p>
        </p:txBody>
      </p:sp>
      <p:sp>
        <p:nvSpPr>
          <p:cNvPr id="9" name="Espace réservé du contenu 3"/>
          <p:cNvSpPr>
            <a:spLocks noGrp="1"/>
          </p:cNvSpPr>
          <p:nvPr>
            <p:ph sz="half" idx="2"/>
            <p:custDataLst>
              <p:tags r:id="rId3"/>
            </p:custDataLst>
          </p:nvPr>
        </p:nvSpPr>
        <p:spPr>
          <a:xfrm>
            <a:off x="5180360" y="1328738"/>
            <a:ext cx="6545147" cy="3062902"/>
          </a:xfrm>
        </p:spPr>
        <p:txBody>
          <a:bodyPr/>
          <a:lstStyle/>
          <a:p>
            <a:pPr marL="0" indent="0">
              <a:buNone/>
            </a:pPr>
            <a:r>
              <a:rPr lang="en-CA" sz="1600" u="sng" dirty="0"/>
              <a:t>Information block available - "Association" tab of the </a:t>
            </a:r>
            <a:r>
              <a:rPr lang="en-CA" sz="1600" u="sng" dirty="0" smtClean="0"/>
              <a:t>program</a:t>
            </a:r>
          </a:p>
          <a:p>
            <a:pPr marL="0" indent="0">
              <a:buNone/>
            </a:pPr>
            <a:endParaRPr lang="fr-CA" sz="1600" u="sng" dirty="0" smtClean="0"/>
          </a:p>
          <a:p>
            <a:pPr>
              <a:buFont typeface="+mj-lt"/>
              <a:buAutoNum type="alphaUcPeriod"/>
            </a:pPr>
            <a:r>
              <a:rPr lang="en-CA" sz="1600" dirty="0"/>
              <a:t>Balance of energy available in "source" </a:t>
            </a:r>
            <a:r>
              <a:rPr lang="en-CA" sz="1600" dirty="0" smtClean="0"/>
              <a:t>systems;</a:t>
            </a:r>
          </a:p>
          <a:p>
            <a:pPr>
              <a:buFont typeface="+mj-lt"/>
              <a:buAutoNum type="alphaUcPeriod"/>
            </a:pPr>
            <a:r>
              <a:rPr lang="en-CA" sz="1600" dirty="0"/>
              <a:t>Assessment of greenhouse gas (GHG) consumption and emissions from "load" </a:t>
            </a:r>
            <a:r>
              <a:rPr lang="en-CA" sz="1600" dirty="0" smtClean="0"/>
              <a:t>systems;</a:t>
            </a:r>
          </a:p>
          <a:p>
            <a:pPr>
              <a:buFont typeface="+mj-lt"/>
              <a:buAutoNum type="alphaUcPeriod"/>
            </a:pPr>
            <a:r>
              <a:rPr lang="en-CA" sz="1600" dirty="0"/>
              <a:t>Simplified diagram of energy transfer between systems and information related to climatic temperatures</a:t>
            </a:r>
            <a:r>
              <a:rPr lang="en-CA" sz="1600" dirty="0" smtClean="0"/>
              <a:t>;</a:t>
            </a:r>
          </a:p>
          <a:p>
            <a:pPr>
              <a:buFont typeface="+mj-lt"/>
              <a:buAutoNum type="alphaUcPeriod"/>
            </a:pPr>
            <a:r>
              <a:rPr lang="en-CA" sz="1600" dirty="0" smtClean="0"/>
              <a:t>Balance </a:t>
            </a:r>
            <a:r>
              <a:rPr lang="en-CA" sz="1600" dirty="0"/>
              <a:t>of energy transfer, additional energy consumed by the use of heat pumps and the GHG savings produced by the transfer of energy between the </a:t>
            </a:r>
            <a:r>
              <a:rPr lang="en-CA" sz="1600" b="1" u="sng" dirty="0"/>
              <a:t>selected systems</a:t>
            </a:r>
            <a:r>
              <a:rPr lang="en-CA" sz="1600" dirty="0" smtClean="0"/>
              <a:t>;</a:t>
            </a:r>
          </a:p>
          <a:p>
            <a:pPr>
              <a:buFont typeface="+mj-lt"/>
              <a:buAutoNum type="alphaUcPeriod"/>
            </a:pPr>
            <a:r>
              <a:rPr lang="en-CA" sz="1600" dirty="0"/>
              <a:t>Assessment of the heat transfer network.</a:t>
            </a:r>
            <a:endParaRPr lang="fr-CA" sz="1600" dirty="0"/>
          </a:p>
        </p:txBody>
      </p:sp>
      <p:sp>
        <p:nvSpPr>
          <p:cNvPr id="6" name="Espace réservé du contenu 3"/>
          <p:cNvSpPr>
            <a:spLocks noGrp="1"/>
          </p:cNvSpPr>
          <p:nvPr>
            <p:ph sz="half" idx="2"/>
            <p:custDataLst>
              <p:tags r:id="rId4"/>
            </p:custDataLst>
          </p:nvPr>
        </p:nvSpPr>
        <p:spPr>
          <a:xfrm>
            <a:off x="5104160" y="4621828"/>
            <a:ext cx="6545147" cy="1504335"/>
          </a:xfrm>
        </p:spPr>
        <p:txBody>
          <a:bodyPr/>
          <a:lstStyle/>
          <a:p>
            <a:pPr marL="0" indent="0">
              <a:buNone/>
            </a:pPr>
            <a:r>
              <a:rPr lang="en-CA" sz="1600" u="sng" dirty="0" smtClean="0"/>
              <a:t>Validation </a:t>
            </a:r>
            <a:r>
              <a:rPr lang="en-CA" sz="1600" u="sng" dirty="0"/>
              <a:t>of the simulator results with the following studies</a:t>
            </a:r>
            <a:r>
              <a:rPr lang="en-CA" sz="1600" u="sng" dirty="0" smtClean="0"/>
              <a:t>:</a:t>
            </a:r>
            <a:endParaRPr lang="fr-CA" sz="1600" u="sng" dirty="0" smtClean="0"/>
          </a:p>
          <a:p>
            <a:pPr>
              <a:buFontTx/>
              <a:buChar char="-"/>
            </a:pPr>
            <a:r>
              <a:rPr lang="en-CA" sz="1600" dirty="0"/>
              <a:t>"Using Canada's Abandoned Mines as a Source of Thermal Energy," dept. earth sciences, Carleton University, Ottawa</a:t>
            </a:r>
            <a:r>
              <a:rPr lang="en-CA" sz="1600" dirty="0" smtClean="0"/>
              <a:t>;</a:t>
            </a:r>
          </a:p>
          <a:p>
            <a:pPr>
              <a:buFontTx/>
              <a:buChar char="-"/>
            </a:pPr>
            <a:r>
              <a:rPr lang="en-CA" sz="1600" dirty="0"/>
              <a:t>Study of heat recovery systems on mine air exhausts combined with heat exchangers, University of Vancouver of </a:t>
            </a:r>
            <a:r>
              <a:rPr lang="en-CA" sz="1600" dirty="0" smtClean="0"/>
              <a:t>Canada.</a:t>
            </a:r>
            <a:endParaRPr lang="fr-CA" sz="1600" dirty="0" smtClean="0"/>
          </a:p>
          <a:p>
            <a:pPr>
              <a:buFontTx/>
              <a:buChar char="-"/>
            </a:pPr>
            <a:endParaRPr lang="fr-CA" sz="1600" dirty="0" smtClean="0"/>
          </a:p>
          <a:p>
            <a:pPr>
              <a:buFontTx/>
              <a:buChar char="-"/>
            </a:pPr>
            <a:endParaRPr lang="fr-CA" sz="1600" u="sng" dirty="0" smtClean="0"/>
          </a:p>
          <a:p>
            <a:pPr marL="0" indent="0">
              <a:buNone/>
            </a:pPr>
            <a:endParaRPr lang="fr-CA" sz="1600" u="sng" dirty="0" smtClean="0"/>
          </a:p>
        </p:txBody>
      </p:sp>
      <p:pic>
        <p:nvPicPr>
          <p:cNvPr id="10" name="Espace réservé du contenu 3"/>
          <p:cNvPicPr>
            <a:picLocks noGrp="1" noChangeAspect="1"/>
          </p:cNvPicPr>
          <p:nvPr>
            <p:ph sz="half" idx="2"/>
            <p:custDataLst>
              <p:tags r:id="rId5"/>
            </p:custDataLst>
          </p:nvPr>
        </p:nvPicPr>
        <p:blipFill rotWithShape="1">
          <a:blip r:embed="rId8">
            <a:extLst>
              <a:ext uri="{28A0092B-C50C-407E-A947-70E740481C1C}">
                <a14:useLocalDpi xmlns:a14="http://schemas.microsoft.com/office/drawing/2010/main" val="0"/>
              </a:ext>
            </a:extLst>
          </a:blip>
          <a:srcRect l="847" r="1115"/>
          <a:stretch/>
        </p:blipFill>
        <p:spPr>
          <a:xfrm>
            <a:off x="700409" y="1259823"/>
            <a:ext cx="3860958" cy="5096528"/>
          </a:xfrm>
        </p:spPr>
      </p:pic>
    </p:spTree>
    <p:extLst>
      <p:ext uri="{BB962C8B-B14F-4D97-AF65-F5344CB8AC3E}">
        <p14:creationId xmlns:p14="http://schemas.microsoft.com/office/powerpoint/2010/main" val="2071820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custDataLst>
              <p:tags r:id="rId1"/>
            </p:custDataLst>
          </p:nvPr>
        </p:nvSpPr>
        <p:spPr>
          <a:xfrm>
            <a:off x="363175" y="274638"/>
            <a:ext cx="10972800" cy="1143000"/>
          </a:xfrm>
        </p:spPr>
        <p:txBody>
          <a:bodyPr/>
          <a:lstStyle/>
          <a:p>
            <a:pPr eaLnBrk="1" hangingPunct="1"/>
            <a:r>
              <a:rPr lang="fr-FR" altLang="fr-FR" sz="4500" dirty="0" smtClean="0"/>
              <a:t>Contents</a:t>
            </a:r>
            <a:endParaRPr lang="fr-FR" altLang="fr-FR" sz="4500" dirty="0"/>
          </a:p>
        </p:txBody>
      </p:sp>
      <p:sp>
        <p:nvSpPr>
          <p:cNvPr id="26627" name="Content Placeholder 2"/>
          <p:cNvSpPr>
            <a:spLocks noGrp="1"/>
          </p:cNvSpPr>
          <p:nvPr>
            <p:ph idx="1"/>
            <p:custDataLst>
              <p:tags r:id="rId2"/>
            </p:custDataLst>
          </p:nvPr>
        </p:nvSpPr>
        <p:spPr>
          <a:xfrm>
            <a:off x="442886" y="1417956"/>
            <a:ext cx="10893089" cy="3421673"/>
          </a:xfrm>
        </p:spPr>
        <p:txBody>
          <a:bodyPr/>
          <a:lstStyle/>
          <a:p>
            <a:pPr marL="514350" indent="-514350" eaLnBrk="1" hangingPunct="1">
              <a:buFont typeface="+mj-lt"/>
              <a:buAutoNum type="arabicPeriod"/>
              <a:defRPr/>
            </a:pPr>
            <a:r>
              <a:rPr lang="en-CA" altLang="fr-FR" sz="3600" dirty="0" smtClean="0"/>
              <a:t>Introduction</a:t>
            </a:r>
          </a:p>
          <a:p>
            <a:pPr marL="514350" indent="-514350" eaLnBrk="1" hangingPunct="1">
              <a:buFont typeface="+mj-lt"/>
              <a:buAutoNum type="arabicPeriod"/>
              <a:defRPr/>
            </a:pPr>
            <a:r>
              <a:rPr lang="en-CA" altLang="fr-FR" sz="3600" dirty="0" smtClean="0"/>
              <a:t>How does the </a:t>
            </a:r>
            <a:r>
              <a:rPr lang="en-CA" altLang="fr-FR" sz="3600" dirty="0"/>
              <a:t>simulator </a:t>
            </a:r>
            <a:r>
              <a:rPr lang="en-CA" altLang="fr-FR" sz="3600" dirty="0" smtClean="0"/>
              <a:t>work?</a:t>
            </a:r>
          </a:p>
          <a:p>
            <a:pPr marL="514350" indent="-514350" eaLnBrk="1" hangingPunct="1">
              <a:buFont typeface="+mj-lt"/>
              <a:buAutoNum type="arabicPeriod"/>
              <a:defRPr/>
            </a:pPr>
            <a:r>
              <a:rPr lang="en-CA" altLang="fr-FR" sz="3600" dirty="0"/>
              <a:t>Simulator input and output </a:t>
            </a:r>
            <a:r>
              <a:rPr lang="en-CA" altLang="fr-FR" sz="3600" dirty="0" smtClean="0"/>
              <a:t>parameters</a:t>
            </a:r>
          </a:p>
          <a:p>
            <a:pPr marL="514350" indent="-514350" eaLnBrk="1" hangingPunct="1">
              <a:buFont typeface="+mj-lt"/>
              <a:buAutoNum type="arabicPeriod"/>
              <a:defRPr/>
            </a:pPr>
            <a:r>
              <a:rPr lang="en-CA" altLang="fr-FR" sz="3600" dirty="0" smtClean="0"/>
              <a:t>Simulation example</a:t>
            </a:r>
          </a:p>
          <a:p>
            <a:pPr marL="514350" indent="-514350" eaLnBrk="1" hangingPunct="1">
              <a:buFont typeface="+mj-lt"/>
              <a:buAutoNum type="arabicPeriod"/>
              <a:defRPr/>
            </a:pPr>
            <a:r>
              <a:rPr lang="en-CA" altLang="fr-FR" sz="3600" dirty="0" smtClean="0"/>
              <a:t>Next steps</a:t>
            </a:r>
            <a:endParaRPr lang="fr-FR" altLang="fr-FR" sz="3600" dirty="0" smtClean="0"/>
          </a:p>
        </p:txBody>
      </p:sp>
      <p:sp>
        <p:nvSpPr>
          <p:cNvPr id="2" name="Espace réservé du numéro de diapositive 1"/>
          <p:cNvSpPr>
            <a:spLocks noGrp="1"/>
          </p:cNvSpPr>
          <p:nvPr>
            <p:ph type="sldNum" sz="quarter" idx="12"/>
            <p:custDataLst>
              <p:tags r:id="rId3"/>
            </p:custDataLst>
          </p:nvPr>
        </p:nvSpPr>
        <p:spPr/>
        <p:txBody>
          <a:bodyPr/>
          <a:lstStyle/>
          <a:p>
            <a:pPr>
              <a:defRPr/>
            </a:pPr>
            <a:fld id="{6A2082A8-F307-41C3-A6BF-1373D21847CF}" type="slidenum">
              <a:rPr lang="fr-CA" smtClean="0"/>
              <a:pPr>
                <a:defRPr/>
              </a:pPr>
              <a:t>2</a:t>
            </a:fld>
            <a:endParaRPr lang="fr-C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altLang="fr-FR" sz="2400" dirty="0" smtClean="0"/>
              <a:t>4. Simulation </a:t>
            </a:r>
            <a:r>
              <a:rPr lang="fr-FR" altLang="fr-FR" sz="2400" dirty="0" err="1" smtClean="0"/>
              <a:t>example</a:t>
            </a:r>
            <a:r>
              <a:rPr lang="fr-FR" altLang="fr-FR" sz="2400" dirty="0"/>
              <a:t/>
            </a:r>
            <a:br>
              <a:rPr lang="fr-FR" altLang="fr-FR" sz="2400" dirty="0"/>
            </a:br>
            <a:r>
              <a:rPr lang="fr-FR" altLang="fr-FR" sz="2400" dirty="0" smtClean="0"/>
              <a:t>Mining </a:t>
            </a:r>
            <a:r>
              <a:rPr lang="fr-FR" altLang="fr-FR" sz="2400" dirty="0"/>
              <a:t>Infrastructure </a:t>
            </a:r>
            <a:r>
              <a:rPr lang="fr-FR" altLang="fr-FR" sz="2400" dirty="0" err="1"/>
              <a:t>example</a:t>
            </a:r>
            <a:r>
              <a:rPr lang="fr-FR" altLang="fr-FR" sz="2400" dirty="0"/>
              <a:t> - Éléonore </a:t>
            </a:r>
            <a:r>
              <a:rPr lang="fr-FR" altLang="fr-FR" sz="2400" dirty="0" smtClean="0"/>
              <a:t>Mine, </a:t>
            </a:r>
            <a:r>
              <a:rPr lang="fr-FR" altLang="fr-FR" sz="2400" dirty="0" err="1" smtClean="0"/>
              <a:t>Newmont</a:t>
            </a:r>
            <a:endParaRPr lang="fr-CA" sz="2400" dirty="0"/>
          </a:p>
        </p:txBody>
      </p:sp>
      <p:sp>
        <p:nvSpPr>
          <p:cNvPr id="7" name="Espace réservé du numéro de diapositive 6"/>
          <p:cNvSpPr>
            <a:spLocks noGrp="1"/>
          </p:cNvSpPr>
          <p:nvPr>
            <p:ph type="sldNum" sz="quarter" idx="12"/>
            <p:custDataLst>
              <p:tags r:id="rId2"/>
            </p:custDataLst>
          </p:nvPr>
        </p:nvSpPr>
        <p:spPr/>
        <p:txBody>
          <a:bodyPr/>
          <a:lstStyle/>
          <a:p>
            <a:pPr>
              <a:defRPr/>
            </a:pPr>
            <a:fld id="{B377862A-3FCE-48BF-89E1-2289CF69A058}" type="slidenum">
              <a:rPr lang="fr-CA" smtClean="0"/>
              <a:pPr>
                <a:defRPr/>
              </a:pPr>
              <a:t>20</a:t>
            </a:fld>
            <a:endParaRPr lang="fr-CA"/>
          </a:p>
        </p:txBody>
      </p:sp>
      <p:sp>
        <p:nvSpPr>
          <p:cNvPr id="9" name="Espace réservé du contenu 7"/>
          <p:cNvSpPr txBox="1">
            <a:spLocks/>
          </p:cNvSpPr>
          <p:nvPr>
            <p:custDataLst>
              <p:tags r:id="rId3"/>
            </p:custDataLst>
          </p:nvPr>
        </p:nvSpPr>
        <p:spPr>
          <a:xfrm>
            <a:off x="541128" y="1610672"/>
            <a:ext cx="3765423" cy="1835055"/>
          </a:xfrm>
          <a:prstGeom prst="rect">
            <a:avLst/>
          </a:prstGeom>
        </p:spPr>
        <p:txBody>
          <a:bodyPr/>
          <a:lstStyle>
            <a:lvl1pPr marL="168821" indent="-168821" algn="l" defTabSz="675284" rtl="0" eaLnBrk="1" latinLnBrk="0" hangingPunct="1">
              <a:lnSpc>
                <a:spcPct val="90000"/>
              </a:lnSpc>
              <a:spcBef>
                <a:spcPts val="739"/>
              </a:spcBef>
              <a:buFont typeface="Arial" panose="020B0604020202020204" pitchFamily="34" charset="0"/>
              <a:buChar char="•"/>
              <a:defRPr sz="2068" kern="1200">
                <a:solidFill>
                  <a:schemeClr val="tx1"/>
                </a:solidFill>
                <a:latin typeface="+mn-lt"/>
                <a:ea typeface="+mn-ea"/>
                <a:cs typeface="+mn-cs"/>
              </a:defRPr>
            </a:lvl1pPr>
            <a:lvl2pPr marL="506463" indent="-168821" algn="l" defTabSz="675284" rtl="0" eaLnBrk="1" latinLnBrk="0" hangingPunct="1">
              <a:lnSpc>
                <a:spcPct val="90000"/>
              </a:lnSpc>
              <a:spcBef>
                <a:spcPts val="369"/>
              </a:spcBef>
              <a:buFont typeface="Arial" panose="020B0604020202020204" pitchFamily="34" charset="0"/>
              <a:buChar char="•"/>
              <a:defRPr sz="1772" kern="1200">
                <a:solidFill>
                  <a:schemeClr val="tx1"/>
                </a:solidFill>
                <a:latin typeface="+mn-lt"/>
                <a:ea typeface="+mn-ea"/>
                <a:cs typeface="+mn-cs"/>
              </a:defRPr>
            </a:lvl2pPr>
            <a:lvl3pPr marL="844106" indent="-168821" algn="l" defTabSz="675284" rtl="0" eaLnBrk="1" latinLnBrk="0" hangingPunct="1">
              <a:lnSpc>
                <a:spcPct val="90000"/>
              </a:lnSpc>
              <a:spcBef>
                <a:spcPts val="369"/>
              </a:spcBef>
              <a:buFont typeface="Arial" panose="020B0604020202020204" pitchFamily="34" charset="0"/>
              <a:buChar char="•"/>
              <a:defRPr sz="1477" kern="1200">
                <a:solidFill>
                  <a:schemeClr val="tx1"/>
                </a:solidFill>
                <a:latin typeface="+mn-lt"/>
                <a:ea typeface="+mn-ea"/>
                <a:cs typeface="+mn-cs"/>
              </a:defRPr>
            </a:lvl3pPr>
            <a:lvl4pPr marL="1181748" indent="-168821" algn="l" defTabSz="675284"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4pPr>
            <a:lvl5pPr marL="1519390" indent="-168821" algn="l" defTabSz="675284"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5pPr>
            <a:lvl6pPr marL="1857032" indent="-168821" algn="l" defTabSz="675284"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6pPr>
            <a:lvl7pPr marL="2194674" indent="-168821" algn="l" defTabSz="675284"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7pPr>
            <a:lvl8pPr marL="2532317" indent="-168821" algn="l" defTabSz="675284"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8pPr>
            <a:lvl9pPr marL="2869959" indent="-168821" algn="l" defTabSz="675284"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9pPr>
          </a:lstStyle>
          <a:p>
            <a:pPr marL="0" indent="0">
              <a:buNone/>
            </a:pPr>
            <a:r>
              <a:rPr lang="en-CA" dirty="0" smtClean="0">
                <a:solidFill>
                  <a:prstClr val="black"/>
                </a:solidFill>
              </a:rPr>
              <a:t>The </a:t>
            </a:r>
            <a:r>
              <a:rPr lang="en-CA" dirty="0" err="1" smtClean="0">
                <a:solidFill>
                  <a:prstClr val="black"/>
                </a:solidFill>
              </a:rPr>
              <a:t>Éléonore</a:t>
            </a:r>
            <a:r>
              <a:rPr lang="en-CA" dirty="0" smtClean="0">
                <a:solidFill>
                  <a:prstClr val="black"/>
                </a:solidFill>
              </a:rPr>
              <a:t> project is a large-scale mining site:</a:t>
            </a:r>
          </a:p>
          <a:p>
            <a:r>
              <a:rPr lang="en-CA" dirty="0" smtClean="0">
                <a:solidFill>
                  <a:prstClr val="black"/>
                </a:solidFill>
              </a:rPr>
              <a:t>Team of around 800 employees</a:t>
            </a:r>
          </a:p>
          <a:p>
            <a:r>
              <a:rPr lang="en-CA" dirty="0">
                <a:solidFill>
                  <a:prstClr val="black"/>
                </a:solidFill>
              </a:rPr>
              <a:t>7000 t / </a:t>
            </a:r>
            <a:r>
              <a:rPr lang="en-CA" dirty="0" smtClean="0"/>
              <a:t>day production target</a:t>
            </a:r>
          </a:p>
          <a:p>
            <a:r>
              <a:rPr lang="en-CA" dirty="0" smtClean="0"/>
              <a:t>Located in James Bay (</a:t>
            </a:r>
            <a:r>
              <a:rPr lang="en-CA" dirty="0" smtClean="0">
                <a:solidFill>
                  <a:prstClr val="black"/>
                </a:solidFill>
              </a:rPr>
              <a:t>Quebec)</a:t>
            </a:r>
            <a:endParaRPr lang="en-CA" dirty="0">
              <a:solidFill>
                <a:prstClr val="black"/>
              </a:solidFill>
              <a:latin typeface="Calibri" panose="020F0502020204030204"/>
            </a:endParaRPr>
          </a:p>
        </p:txBody>
      </p:sp>
      <p:sp>
        <p:nvSpPr>
          <p:cNvPr id="10" name="Espace réservé du contenu 5"/>
          <p:cNvSpPr txBox="1">
            <a:spLocks/>
          </p:cNvSpPr>
          <p:nvPr>
            <p:custDataLst>
              <p:tags r:id="rId4"/>
            </p:custDataLst>
          </p:nvPr>
        </p:nvSpPr>
        <p:spPr bwMode="auto">
          <a:xfrm>
            <a:off x="271549" y="4190365"/>
            <a:ext cx="3812771" cy="208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5697B"/>
              </a:buClr>
              <a:buFont typeface="Wingdings" pitchFamily="2" charset="2"/>
              <a:buChar char="§"/>
              <a:defRPr sz="24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5697B"/>
              </a:buClr>
              <a:buFont typeface="Wingdings" pitchFamily="2" charset="2"/>
              <a:buChar char="§"/>
              <a:defRPr sz="20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5697B"/>
              </a:buClr>
              <a:buFont typeface="Wingdings" pitchFamily="2" charset="2"/>
              <a:buChar char="§"/>
              <a:defRPr sz="18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5697B"/>
              </a:buClr>
              <a:buFont typeface="Wingdings" pitchFamily="2" charset="2"/>
              <a:buChar char="§"/>
              <a:defRPr sz="16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5697B"/>
              </a:buClr>
              <a:buFont typeface="Wingdings" pitchFamily="2" charset="2"/>
              <a:buChar char="§"/>
              <a:defRPr sz="16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Wingdings" pitchFamily="2" charset="2"/>
              <a:buNone/>
            </a:pPr>
            <a:r>
              <a:rPr lang="fr-CA" sz="1200" dirty="0" smtClean="0">
                <a:solidFill>
                  <a:prstClr val="black"/>
                </a:solidFill>
                <a:latin typeface="Calibri" panose="020F0502020204030204"/>
              </a:rPr>
              <a:t>Notes :</a:t>
            </a:r>
          </a:p>
          <a:p>
            <a:pPr>
              <a:buFontTx/>
              <a:buChar char="-"/>
            </a:pPr>
            <a:r>
              <a:rPr lang="en-CA" sz="1200" dirty="0" smtClean="0">
                <a:latin typeface="Calibri" panose="020F0502020204030204"/>
              </a:rPr>
              <a:t>The energy consumption of the sources and loads in this example are estimated based on assumptions in order to simplify the analysis and to define approximate order of magnitude consumption values. These assumptions will have to be adequately confirmed prior to implementation of energy recovery techniques.</a:t>
            </a:r>
          </a:p>
          <a:p>
            <a:pPr>
              <a:buFontTx/>
              <a:buChar char="-"/>
            </a:pPr>
            <a:r>
              <a:rPr lang="en-CA" sz="1200" dirty="0" smtClean="0">
                <a:latin typeface="Calibri" panose="020F0502020204030204"/>
              </a:rPr>
              <a:t>Reference: </a:t>
            </a:r>
            <a:r>
              <a:rPr lang="en-CA" sz="1200" dirty="0" err="1" smtClean="0">
                <a:latin typeface="Calibri" panose="020F0502020204030204"/>
              </a:rPr>
              <a:t>Éléonore</a:t>
            </a:r>
            <a:r>
              <a:rPr lang="en-CA" sz="1200" dirty="0" smtClean="0">
                <a:latin typeface="Calibri" panose="020F0502020204030204"/>
              </a:rPr>
              <a:t> 2018</a:t>
            </a:r>
          </a:p>
          <a:p>
            <a:pPr marL="0" indent="0">
              <a:buNone/>
            </a:pPr>
            <a:endParaRPr lang="fr-CA" sz="1200" dirty="0">
              <a:solidFill>
                <a:prstClr val="black"/>
              </a:solidFill>
              <a:latin typeface="Calibri" panose="020F0502020204030204"/>
            </a:endParaRPr>
          </a:p>
        </p:txBody>
      </p:sp>
      <p:pic>
        <p:nvPicPr>
          <p:cNvPr id="12" name="Espace réservé du contenu 10"/>
          <p:cNvPicPr>
            <a:picLocks noGrp="1" noChangeAspect="1"/>
          </p:cNvPicPr>
          <p:nvPr>
            <p:ph sz="quarter" idx="4"/>
            <p:custDataLst>
              <p:tags r:id="rId5"/>
            </p:custDataLst>
          </p:nvPr>
        </p:nvPicPr>
        <p:blipFill rotWithShape="1">
          <a:blip r:embed="rId7">
            <a:extLst>
              <a:ext uri="{28A0092B-C50C-407E-A947-70E740481C1C}">
                <a14:useLocalDpi xmlns:a14="http://schemas.microsoft.com/office/drawing/2010/main" val="0"/>
              </a:ext>
            </a:extLst>
          </a:blip>
          <a:srcRect/>
          <a:stretch/>
        </p:blipFill>
        <p:spPr>
          <a:xfrm>
            <a:off x="4139738" y="1299117"/>
            <a:ext cx="8070331" cy="5284725"/>
          </a:xfrm>
          <a:prstGeom prst="rect">
            <a:avLst/>
          </a:prstGeom>
        </p:spPr>
      </p:pic>
    </p:spTree>
    <p:extLst>
      <p:ext uri="{BB962C8B-B14F-4D97-AF65-F5344CB8AC3E}">
        <p14:creationId xmlns:p14="http://schemas.microsoft.com/office/powerpoint/2010/main" val="413666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09600" y="331005"/>
            <a:ext cx="10972800" cy="1143000"/>
          </a:xfrm>
        </p:spPr>
        <p:txBody>
          <a:bodyPr/>
          <a:lstStyle/>
          <a:p>
            <a:r>
              <a:rPr lang="fr-FR" altLang="fr-FR" sz="2400" dirty="0" smtClean="0"/>
              <a:t>4. </a:t>
            </a:r>
            <a:r>
              <a:rPr lang="fr-FR" altLang="fr-FR" sz="2400" dirty="0"/>
              <a:t>Simulation </a:t>
            </a:r>
            <a:r>
              <a:rPr lang="fr-FR" altLang="fr-FR" sz="2400" dirty="0" err="1"/>
              <a:t>example</a:t>
            </a:r>
            <a:r>
              <a:rPr lang="fr-FR" altLang="fr-FR" sz="2400" dirty="0"/>
              <a:t/>
            </a:r>
            <a:br>
              <a:rPr lang="fr-FR" altLang="fr-FR" sz="2400" dirty="0"/>
            </a:br>
            <a:r>
              <a:rPr lang="fr-CA" altLang="fr-FR" sz="2400" dirty="0"/>
              <a:t>Site </a:t>
            </a:r>
            <a:r>
              <a:rPr lang="fr-CA" altLang="fr-FR" sz="2400" dirty="0" err="1"/>
              <a:t>weather</a:t>
            </a:r>
            <a:r>
              <a:rPr lang="fr-CA" altLang="fr-FR" sz="2400" dirty="0"/>
              <a:t> condition - Éléonore</a:t>
            </a:r>
            <a:endParaRPr lang="fr-CA" sz="2400" dirty="0"/>
          </a:p>
        </p:txBody>
      </p:sp>
      <p:sp>
        <p:nvSpPr>
          <p:cNvPr id="7" name="Espace réservé du numéro de diapositive 6"/>
          <p:cNvSpPr>
            <a:spLocks noGrp="1"/>
          </p:cNvSpPr>
          <p:nvPr>
            <p:ph type="sldNum" sz="quarter" idx="12"/>
            <p:custDataLst>
              <p:tags r:id="rId2"/>
            </p:custDataLst>
          </p:nvPr>
        </p:nvSpPr>
        <p:spPr/>
        <p:txBody>
          <a:bodyPr/>
          <a:lstStyle/>
          <a:p>
            <a:pPr>
              <a:defRPr/>
            </a:pPr>
            <a:fld id="{B377862A-3FCE-48BF-89E1-2289CF69A058}" type="slidenum">
              <a:rPr lang="fr-CA" smtClean="0"/>
              <a:pPr>
                <a:defRPr/>
              </a:pPr>
              <a:t>21</a:t>
            </a:fld>
            <a:endParaRPr lang="fr-CA"/>
          </a:p>
        </p:txBody>
      </p:sp>
      <p:pic>
        <p:nvPicPr>
          <p:cNvPr id="5" name="Espace réservé du contenu 4"/>
          <p:cNvPicPr>
            <a:picLocks noGrp="1" noChangeAspect="1"/>
          </p:cNvPicPr>
          <p:nvPr>
            <p:ph sz="quarter" idx="4"/>
          </p:nvPr>
        </p:nvPicPr>
        <p:blipFill>
          <a:blip r:embed="rId5"/>
          <a:stretch>
            <a:fillRect/>
          </a:stretch>
        </p:blipFill>
        <p:spPr>
          <a:xfrm>
            <a:off x="0" y="1304008"/>
            <a:ext cx="11961628" cy="5130974"/>
          </a:xfrm>
          <a:prstGeom prst="rect">
            <a:avLst/>
          </a:prstGeom>
        </p:spPr>
      </p:pic>
    </p:spTree>
    <p:extLst>
      <p:ext uri="{BB962C8B-B14F-4D97-AF65-F5344CB8AC3E}">
        <p14:creationId xmlns:p14="http://schemas.microsoft.com/office/powerpoint/2010/main" val="3946740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half" idx="2"/>
            <p:custDataLst>
              <p:tags r:id="rId1"/>
            </p:custDataLst>
          </p:nvPr>
        </p:nvPicPr>
        <p:blipFill rotWithShape="1">
          <a:blip r:embed="rId29">
            <a:extLst>
              <a:ext uri="{28A0092B-C50C-407E-A947-70E740481C1C}">
                <a14:useLocalDpi xmlns:a14="http://schemas.microsoft.com/office/drawing/2010/main" val="0"/>
              </a:ext>
            </a:extLst>
          </a:blip>
          <a:srcRect/>
          <a:stretch/>
        </p:blipFill>
        <p:spPr>
          <a:xfrm>
            <a:off x="428865" y="1235220"/>
            <a:ext cx="10981864" cy="5159232"/>
          </a:xfrm>
          <a:ln>
            <a:noFill/>
          </a:ln>
        </p:spPr>
      </p:pic>
      <p:sp>
        <p:nvSpPr>
          <p:cNvPr id="2" name="Titre 1"/>
          <p:cNvSpPr>
            <a:spLocks noGrp="1"/>
          </p:cNvSpPr>
          <p:nvPr>
            <p:ph type="title"/>
            <p:custDataLst>
              <p:tags r:id="rId2"/>
            </p:custDataLst>
          </p:nvPr>
        </p:nvSpPr>
        <p:spPr>
          <a:xfrm>
            <a:off x="353570" y="238155"/>
            <a:ext cx="10972800" cy="1143000"/>
          </a:xfrm>
        </p:spPr>
        <p:txBody>
          <a:bodyPr/>
          <a:lstStyle/>
          <a:p>
            <a:r>
              <a:rPr lang="fr-FR" altLang="fr-FR" sz="2400" dirty="0">
                <a:solidFill>
                  <a:srgbClr val="45697B"/>
                </a:solidFill>
              </a:rPr>
              <a:t>4</a:t>
            </a:r>
            <a:r>
              <a:rPr lang="fr-FR" altLang="fr-FR" sz="2400" dirty="0" smtClean="0">
                <a:solidFill>
                  <a:srgbClr val="45697B"/>
                </a:solidFill>
              </a:rPr>
              <a:t>. </a:t>
            </a:r>
            <a:r>
              <a:rPr lang="fr-FR" altLang="fr-FR" sz="2400" dirty="0">
                <a:solidFill>
                  <a:srgbClr val="45697B"/>
                </a:solidFill>
              </a:rPr>
              <a:t>Simulation </a:t>
            </a:r>
            <a:r>
              <a:rPr lang="fr-FR" altLang="fr-FR" sz="2400" dirty="0" err="1">
                <a:solidFill>
                  <a:srgbClr val="45697B"/>
                </a:solidFill>
              </a:rPr>
              <a:t>example</a:t>
            </a:r>
            <a:r>
              <a:rPr lang="fr-FR" altLang="fr-FR" sz="2400" dirty="0" smtClean="0">
                <a:solidFill>
                  <a:srgbClr val="45697B"/>
                </a:solidFill>
              </a:rPr>
              <a:t/>
            </a:r>
            <a:br>
              <a:rPr lang="fr-FR" altLang="fr-FR" sz="2400" dirty="0" smtClean="0">
                <a:solidFill>
                  <a:srgbClr val="45697B"/>
                </a:solidFill>
              </a:rPr>
            </a:br>
            <a:r>
              <a:rPr lang="en-CA" altLang="fr-FR" sz="2400" dirty="0">
                <a:solidFill>
                  <a:srgbClr val="45697B"/>
                </a:solidFill>
              </a:rPr>
              <a:t>Systems available at the mine site</a:t>
            </a:r>
            <a:endParaRPr lang="fr-CA" sz="2400" dirty="0"/>
          </a:p>
        </p:txBody>
      </p:sp>
      <p:sp>
        <p:nvSpPr>
          <p:cNvPr id="7" name="Espace réservé du numéro de diapositive 6"/>
          <p:cNvSpPr>
            <a:spLocks noGrp="1"/>
          </p:cNvSpPr>
          <p:nvPr>
            <p:ph type="sldNum" sz="quarter" idx="12"/>
            <p:custDataLst>
              <p:tags r:id="rId3"/>
            </p:custDataLst>
          </p:nvPr>
        </p:nvSpPr>
        <p:spPr/>
        <p:txBody>
          <a:bodyPr/>
          <a:lstStyle/>
          <a:p>
            <a:pPr>
              <a:defRPr/>
            </a:pPr>
            <a:fld id="{9077198E-AA1E-49BE-9293-1EADDC5DA5E8}" type="slidenum">
              <a:rPr lang="fr-CA" smtClean="0"/>
              <a:pPr>
                <a:defRPr/>
              </a:pPr>
              <a:t>22</a:t>
            </a:fld>
            <a:endParaRPr lang="fr-CA" dirty="0"/>
          </a:p>
        </p:txBody>
      </p:sp>
      <p:pic>
        <p:nvPicPr>
          <p:cNvPr id="17" name="Espace réservé du contenu 12"/>
          <p:cNvPicPr>
            <a:picLocks noGrp="1" noChangeAspect="1"/>
          </p:cNvPicPr>
          <p:nvPr>
            <p:ph sz="half" idx="2"/>
            <p:custDataLst>
              <p:tags r:id="rId4"/>
            </p:custDataLst>
          </p:nvPr>
        </p:nvPicPr>
        <p:blipFill rotWithShape="1">
          <a:blip r:embed="rId30">
            <a:extLst>
              <a:ext uri="{28A0092B-C50C-407E-A947-70E740481C1C}">
                <a14:useLocalDpi xmlns:a14="http://schemas.microsoft.com/office/drawing/2010/main" val="0"/>
              </a:ext>
            </a:extLst>
          </a:blip>
          <a:srcRect/>
          <a:stretch/>
        </p:blipFill>
        <p:spPr>
          <a:xfrm>
            <a:off x="8241024" y="4861781"/>
            <a:ext cx="1297280" cy="942304"/>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21" name="Espace réservé du contenu 12"/>
          <p:cNvPicPr>
            <a:picLocks noGrp="1" noChangeAspect="1"/>
          </p:cNvPicPr>
          <p:nvPr>
            <p:ph sz="half" idx="2"/>
            <p:custDataLst>
              <p:tags r:id="rId5"/>
            </p:custDataLst>
          </p:nvPr>
        </p:nvPicPr>
        <p:blipFill rotWithShape="1">
          <a:blip r:embed="rId31">
            <a:extLst>
              <a:ext uri="{28A0092B-C50C-407E-A947-70E740481C1C}">
                <a14:useLocalDpi xmlns:a14="http://schemas.microsoft.com/office/drawing/2010/main" val="0"/>
              </a:ext>
            </a:extLst>
          </a:blip>
          <a:srcRect/>
          <a:stretch/>
        </p:blipFill>
        <p:spPr>
          <a:xfrm>
            <a:off x="10257458" y="2095923"/>
            <a:ext cx="1499783" cy="123039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22" name="Espace réservé du contenu 1"/>
          <p:cNvPicPr>
            <a:picLocks noGrp="1" noChangeAspect="1"/>
          </p:cNvPicPr>
          <p:nvPr>
            <p:ph sz="half" idx="2"/>
            <p:custDataLst>
              <p:tags r:id="rId6"/>
            </p:custDataLst>
          </p:nvPr>
        </p:nvPicPr>
        <p:blipFill rotWithShape="1">
          <a:blip r:embed="rId32">
            <a:extLst>
              <a:ext uri="{28A0092B-C50C-407E-A947-70E740481C1C}">
                <a14:useLocalDpi xmlns:a14="http://schemas.microsoft.com/office/drawing/2010/main" val="0"/>
              </a:ext>
            </a:extLst>
          </a:blip>
          <a:srcRect/>
          <a:stretch/>
        </p:blipFill>
        <p:spPr>
          <a:xfrm>
            <a:off x="10161289" y="447441"/>
            <a:ext cx="1510966" cy="811849"/>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24" name="Espace réservé du contenu 12"/>
          <p:cNvPicPr>
            <a:picLocks noGrp="1" noChangeAspect="1"/>
          </p:cNvPicPr>
          <p:nvPr>
            <p:ph sz="half" idx="2"/>
            <p:custDataLst>
              <p:tags r:id="rId7"/>
            </p:custDataLst>
          </p:nvPr>
        </p:nvPicPr>
        <p:blipFill rotWithShape="1">
          <a:blip r:embed="rId33">
            <a:extLst>
              <a:ext uri="{28A0092B-C50C-407E-A947-70E740481C1C}">
                <a14:useLocalDpi xmlns:a14="http://schemas.microsoft.com/office/drawing/2010/main" val="0"/>
              </a:ext>
            </a:extLst>
          </a:blip>
          <a:srcRect/>
          <a:stretch/>
        </p:blipFill>
        <p:spPr>
          <a:xfrm>
            <a:off x="2504167" y="4931664"/>
            <a:ext cx="1496333" cy="883526"/>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20" name="Espace réservé du contenu 12"/>
          <p:cNvPicPr>
            <a:picLocks noGrp="1" noChangeAspect="1"/>
          </p:cNvPicPr>
          <p:nvPr>
            <p:ph sz="half" idx="2"/>
            <p:custDataLst>
              <p:tags r:id="rId8"/>
            </p:custDataLst>
          </p:nvPr>
        </p:nvPicPr>
        <p:blipFill rotWithShape="1">
          <a:blip r:embed="rId34">
            <a:extLst>
              <a:ext uri="{28A0092B-C50C-407E-A947-70E740481C1C}">
                <a14:useLocalDpi xmlns:a14="http://schemas.microsoft.com/office/drawing/2010/main" val="0"/>
              </a:ext>
            </a:extLst>
          </a:blip>
          <a:srcRect/>
          <a:stretch/>
        </p:blipFill>
        <p:spPr>
          <a:xfrm>
            <a:off x="711652" y="4307407"/>
            <a:ext cx="1213088" cy="716282"/>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25" name="Espace réservé du contenu 1"/>
          <p:cNvPicPr>
            <a:picLocks noGrp="1" noChangeAspect="1"/>
          </p:cNvPicPr>
          <p:nvPr>
            <p:ph sz="half" idx="2"/>
            <p:custDataLst>
              <p:tags r:id="rId9"/>
            </p:custDataLst>
          </p:nvPr>
        </p:nvPicPr>
        <p:blipFill rotWithShape="1">
          <a:blip r:embed="rId35">
            <a:extLst>
              <a:ext uri="{28A0092B-C50C-407E-A947-70E740481C1C}">
                <a14:useLocalDpi xmlns:a14="http://schemas.microsoft.com/office/drawing/2010/main" val="0"/>
              </a:ext>
            </a:extLst>
          </a:blip>
          <a:srcRect/>
          <a:stretch/>
        </p:blipFill>
        <p:spPr>
          <a:xfrm>
            <a:off x="467275" y="1277391"/>
            <a:ext cx="1456776" cy="789193"/>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cxnSp>
        <p:nvCxnSpPr>
          <p:cNvPr id="10" name="Connecteur droit avec flèche 9"/>
          <p:cNvCxnSpPr>
            <a:stCxn id="25" idx="3"/>
          </p:cNvCxnSpPr>
          <p:nvPr>
            <p:custDataLst>
              <p:tags r:id="rId10"/>
            </p:custDataLst>
          </p:nvPr>
        </p:nvCxnSpPr>
        <p:spPr>
          <a:xfrm>
            <a:off x="1924051" y="1671988"/>
            <a:ext cx="2822277" cy="1247920"/>
          </a:xfrm>
          <a:prstGeom prst="straightConnector1">
            <a:avLst/>
          </a:prstGeom>
          <a:ln w="76200">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28" name="Connecteur droit avec flèche 27"/>
          <p:cNvCxnSpPr>
            <a:stCxn id="22" idx="1"/>
          </p:cNvCxnSpPr>
          <p:nvPr>
            <p:custDataLst>
              <p:tags r:id="rId11"/>
            </p:custDataLst>
          </p:nvPr>
        </p:nvCxnSpPr>
        <p:spPr>
          <a:xfrm flipH="1">
            <a:off x="6000750" y="853366"/>
            <a:ext cx="4160539" cy="1242557"/>
          </a:xfrm>
          <a:prstGeom prst="straightConnector1">
            <a:avLst/>
          </a:prstGeom>
          <a:ln w="76200">
            <a:solidFill>
              <a:srgbClr val="FF0000"/>
            </a:solidFill>
            <a:tailEnd type="triangle"/>
          </a:ln>
        </p:spPr>
        <p:style>
          <a:lnRef idx="2">
            <a:schemeClr val="dk1"/>
          </a:lnRef>
          <a:fillRef idx="0">
            <a:schemeClr val="dk1"/>
          </a:fillRef>
          <a:effectRef idx="1">
            <a:schemeClr val="dk1"/>
          </a:effectRef>
          <a:fontRef idx="minor">
            <a:schemeClr val="tx1"/>
          </a:fontRef>
        </p:style>
      </p:cxnSp>
      <p:pic>
        <p:nvPicPr>
          <p:cNvPr id="34" name="Espace réservé du contenu 1"/>
          <p:cNvPicPr>
            <a:picLocks noGrp="1" noChangeAspect="1"/>
          </p:cNvPicPr>
          <p:nvPr>
            <p:ph sz="half" idx="2"/>
            <p:custDataLst>
              <p:tags r:id="rId12"/>
            </p:custDataLst>
          </p:nvPr>
        </p:nvPicPr>
        <p:blipFill rotWithShape="1">
          <a:blip r:embed="rId36">
            <a:extLst>
              <a:ext uri="{28A0092B-C50C-407E-A947-70E740481C1C}">
                <a14:useLocalDpi xmlns:a14="http://schemas.microsoft.com/office/drawing/2010/main" val="0"/>
              </a:ext>
            </a:extLst>
          </a:blip>
          <a:srcRect/>
          <a:stretch/>
        </p:blipFill>
        <p:spPr>
          <a:xfrm>
            <a:off x="669629" y="2747125"/>
            <a:ext cx="1558460" cy="83736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cxnSp>
        <p:nvCxnSpPr>
          <p:cNvPr id="35" name="Connecteur droit avec flèche 34"/>
          <p:cNvCxnSpPr>
            <a:stCxn id="34" idx="3"/>
          </p:cNvCxnSpPr>
          <p:nvPr>
            <p:custDataLst>
              <p:tags r:id="rId13"/>
            </p:custDataLst>
          </p:nvPr>
        </p:nvCxnSpPr>
        <p:spPr>
          <a:xfrm flipV="1">
            <a:off x="2228089" y="2758934"/>
            <a:ext cx="973292" cy="406875"/>
          </a:xfrm>
          <a:prstGeom prst="straightConnector1">
            <a:avLst/>
          </a:prstGeom>
          <a:ln w="76200">
            <a:solidFill>
              <a:srgbClr val="FF0000"/>
            </a:solidFill>
            <a:tailEnd type="triangle"/>
          </a:ln>
        </p:spPr>
        <p:style>
          <a:lnRef idx="2">
            <a:schemeClr val="dk1"/>
          </a:lnRef>
          <a:fillRef idx="0">
            <a:schemeClr val="dk1"/>
          </a:fillRef>
          <a:effectRef idx="1">
            <a:schemeClr val="dk1"/>
          </a:effectRef>
          <a:fontRef idx="minor">
            <a:schemeClr val="tx1"/>
          </a:fontRef>
        </p:style>
      </p:cxnSp>
      <p:pic>
        <p:nvPicPr>
          <p:cNvPr id="38" name="Espace réservé du contenu 1"/>
          <p:cNvPicPr>
            <a:picLocks noGrp="1" noChangeAspect="1"/>
          </p:cNvPicPr>
          <p:nvPr>
            <p:ph sz="half" idx="2"/>
            <p:custDataLst>
              <p:tags r:id="rId14"/>
            </p:custDataLst>
          </p:nvPr>
        </p:nvPicPr>
        <p:blipFill rotWithShape="1">
          <a:blip r:embed="rId37">
            <a:extLst>
              <a:ext uri="{28A0092B-C50C-407E-A947-70E740481C1C}">
                <a14:useLocalDpi xmlns:a14="http://schemas.microsoft.com/office/drawing/2010/main" val="0"/>
              </a:ext>
            </a:extLst>
          </a:blip>
          <a:srcRect/>
          <a:stretch/>
        </p:blipFill>
        <p:spPr>
          <a:xfrm>
            <a:off x="10364306" y="4129646"/>
            <a:ext cx="1392935" cy="1214529"/>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cxnSp>
        <p:nvCxnSpPr>
          <p:cNvPr id="39" name="Connecteur droit avec flèche 38"/>
          <p:cNvCxnSpPr>
            <a:stCxn id="38" idx="1"/>
          </p:cNvCxnSpPr>
          <p:nvPr>
            <p:custDataLst>
              <p:tags r:id="rId15"/>
            </p:custDataLst>
          </p:nvPr>
        </p:nvCxnSpPr>
        <p:spPr>
          <a:xfrm flipH="1" flipV="1">
            <a:off x="6783542" y="2531363"/>
            <a:ext cx="3580764" cy="2205548"/>
          </a:xfrm>
          <a:prstGeom prst="straightConnector1">
            <a:avLst/>
          </a:prstGeom>
          <a:ln w="76200">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49" name="Connecteur droit avec flèche 48"/>
          <p:cNvCxnSpPr>
            <a:stCxn id="21" idx="1"/>
          </p:cNvCxnSpPr>
          <p:nvPr>
            <p:custDataLst>
              <p:tags r:id="rId16"/>
            </p:custDataLst>
          </p:nvPr>
        </p:nvCxnSpPr>
        <p:spPr>
          <a:xfrm flipH="1">
            <a:off x="9045050" y="2711122"/>
            <a:ext cx="1212408" cy="416527"/>
          </a:xfrm>
          <a:prstGeom prst="straightConnector1">
            <a:avLst/>
          </a:prstGeom>
          <a:ln w="76200">
            <a:solidFill>
              <a:srgbClr val="0070C0"/>
            </a:solidFill>
            <a:tailEnd type="triangle"/>
          </a:ln>
        </p:spPr>
        <p:style>
          <a:lnRef idx="2">
            <a:schemeClr val="dk1"/>
          </a:lnRef>
          <a:fillRef idx="0">
            <a:schemeClr val="dk1"/>
          </a:fillRef>
          <a:effectRef idx="1">
            <a:schemeClr val="dk1"/>
          </a:effectRef>
          <a:fontRef idx="minor">
            <a:schemeClr val="tx1"/>
          </a:fontRef>
        </p:style>
      </p:cxnSp>
      <p:cxnSp>
        <p:nvCxnSpPr>
          <p:cNvPr id="53" name="Connecteur droit avec flèche 52"/>
          <p:cNvCxnSpPr>
            <a:stCxn id="20" idx="3"/>
          </p:cNvCxnSpPr>
          <p:nvPr>
            <p:custDataLst>
              <p:tags r:id="rId17"/>
            </p:custDataLst>
          </p:nvPr>
        </p:nvCxnSpPr>
        <p:spPr>
          <a:xfrm flipV="1">
            <a:off x="1924740" y="4307407"/>
            <a:ext cx="3783910" cy="358141"/>
          </a:xfrm>
          <a:prstGeom prst="straightConnector1">
            <a:avLst/>
          </a:prstGeom>
          <a:ln w="76200">
            <a:solidFill>
              <a:srgbClr val="0070C0"/>
            </a:solidFill>
            <a:tailEnd type="triangle"/>
          </a:ln>
        </p:spPr>
        <p:style>
          <a:lnRef idx="2">
            <a:schemeClr val="dk1"/>
          </a:lnRef>
          <a:fillRef idx="0">
            <a:schemeClr val="dk1"/>
          </a:fillRef>
          <a:effectRef idx="1">
            <a:schemeClr val="dk1"/>
          </a:effectRef>
          <a:fontRef idx="minor">
            <a:schemeClr val="tx1"/>
          </a:fontRef>
        </p:style>
      </p:cxnSp>
      <p:cxnSp>
        <p:nvCxnSpPr>
          <p:cNvPr id="58" name="Connecteur droit avec flèche 57"/>
          <p:cNvCxnSpPr>
            <a:stCxn id="24" idx="3"/>
          </p:cNvCxnSpPr>
          <p:nvPr>
            <p:custDataLst>
              <p:tags r:id="rId18"/>
            </p:custDataLst>
          </p:nvPr>
        </p:nvCxnSpPr>
        <p:spPr>
          <a:xfrm>
            <a:off x="4000500" y="5373427"/>
            <a:ext cx="1854200" cy="671773"/>
          </a:xfrm>
          <a:prstGeom prst="straightConnector1">
            <a:avLst/>
          </a:prstGeom>
          <a:ln w="76200">
            <a:solidFill>
              <a:srgbClr val="0070C0"/>
            </a:solidFill>
            <a:tailEnd type="triangle"/>
          </a:ln>
        </p:spPr>
        <p:style>
          <a:lnRef idx="2">
            <a:schemeClr val="dk1"/>
          </a:lnRef>
          <a:fillRef idx="0">
            <a:schemeClr val="dk1"/>
          </a:fillRef>
          <a:effectRef idx="1">
            <a:schemeClr val="dk1"/>
          </a:effectRef>
          <a:fontRef idx="minor">
            <a:schemeClr val="tx1"/>
          </a:fontRef>
        </p:style>
      </p:cxnSp>
      <p:cxnSp>
        <p:nvCxnSpPr>
          <p:cNvPr id="61" name="Connecteur droit avec flèche 60"/>
          <p:cNvCxnSpPr>
            <a:stCxn id="17" idx="0"/>
          </p:cNvCxnSpPr>
          <p:nvPr>
            <p:custDataLst>
              <p:tags r:id="rId19"/>
            </p:custDataLst>
          </p:nvPr>
        </p:nvCxnSpPr>
        <p:spPr>
          <a:xfrm flipH="1" flipV="1">
            <a:off x="7437329" y="4103462"/>
            <a:ext cx="1452335" cy="758319"/>
          </a:xfrm>
          <a:prstGeom prst="straightConnector1">
            <a:avLst/>
          </a:prstGeom>
          <a:ln w="76200">
            <a:solidFill>
              <a:srgbClr val="0070C0"/>
            </a:solidFill>
            <a:tailEnd type="triangle"/>
          </a:ln>
        </p:spPr>
        <p:style>
          <a:lnRef idx="2">
            <a:schemeClr val="dk1"/>
          </a:lnRef>
          <a:fillRef idx="0">
            <a:schemeClr val="dk1"/>
          </a:fillRef>
          <a:effectRef idx="1">
            <a:schemeClr val="dk1"/>
          </a:effectRef>
          <a:fontRef idx="minor">
            <a:schemeClr val="tx1"/>
          </a:fontRef>
        </p:style>
      </p:cxnSp>
      <p:sp>
        <p:nvSpPr>
          <p:cNvPr id="67" name="ZoneTexte 66"/>
          <p:cNvSpPr txBox="1"/>
          <p:nvPr>
            <p:custDataLst>
              <p:tags r:id="rId20"/>
            </p:custDataLst>
          </p:nvPr>
        </p:nvSpPr>
        <p:spPr>
          <a:xfrm>
            <a:off x="428865" y="2142058"/>
            <a:ext cx="1574347" cy="461665"/>
          </a:xfrm>
          <a:prstGeom prst="rect">
            <a:avLst/>
          </a:prstGeom>
          <a:solidFill>
            <a:schemeClr val="bg1"/>
          </a:solidFill>
        </p:spPr>
        <p:txBody>
          <a:bodyPr wrap="square" rtlCol="0">
            <a:spAutoFit/>
          </a:bodyPr>
          <a:lstStyle/>
          <a:p>
            <a:pPr algn="ctr"/>
            <a:r>
              <a:rPr lang="fr-CA" sz="1200" dirty="0"/>
              <a:t>Plant Filtration </a:t>
            </a:r>
            <a:r>
              <a:rPr lang="fr-CA" sz="1200" dirty="0" smtClean="0"/>
              <a:t>System - (Q</a:t>
            </a:r>
            <a:r>
              <a:rPr lang="fr-CA" sz="1200" baseline="-25000" dirty="0" smtClean="0"/>
              <a:t>S1_EP</a:t>
            </a:r>
            <a:r>
              <a:rPr lang="fr-CA" sz="1200" dirty="0" smtClean="0"/>
              <a:t>)</a:t>
            </a:r>
            <a:endParaRPr lang="fr-CA" sz="1200" baseline="-25000" dirty="0"/>
          </a:p>
        </p:txBody>
      </p:sp>
      <p:sp>
        <p:nvSpPr>
          <p:cNvPr id="76" name="ZoneTexte 75"/>
          <p:cNvSpPr txBox="1"/>
          <p:nvPr>
            <p:custDataLst>
              <p:tags r:id="rId21"/>
            </p:custDataLst>
          </p:nvPr>
        </p:nvSpPr>
        <p:spPr>
          <a:xfrm>
            <a:off x="493251" y="3673702"/>
            <a:ext cx="2075302" cy="461665"/>
          </a:xfrm>
          <a:prstGeom prst="rect">
            <a:avLst/>
          </a:prstGeom>
          <a:solidFill>
            <a:schemeClr val="bg1"/>
          </a:solidFill>
        </p:spPr>
        <p:txBody>
          <a:bodyPr wrap="square" rtlCol="0">
            <a:spAutoFit/>
          </a:bodyPr>
          <a:lstStyle/>
          <a:p>
            <a:pPr algn="ctr"/>
            <a:r>
              <a:rPr lang="fr-CA" sz="1200" dirty="0"/>
              <a:t>Filtration </a:t>
            </a:r>
            <a:r>
              <a:rPr lang="fr-CA" sz="1200" dirty="0" smtClean="0"/>
              <a:t>plant</a:t>
            </a:r>
          </a:p>
          <a:p>
            <a:pPr algn="ctr"/>
            <a:r>
              <a:rPr lang="fr-CA" sz="1200" dirty="0" smtClean="0"/>
              <a:t>Hot </a:t>
            </a:r>
            <a:r>
              <a:rPr lang="fr-CA" sz="1200" dirty="0"/>
              <a:t>air </a:t>
            </a:r>
            <a:r>
              <a:rPr lang="fr-CA" sz="1200" dirty="0" err="1"/>
              <a:t>exhaust</a:t>
            </a:r>
            <a:r>
              <a:rPr lang="fr-CA" sz="1200" dirty="0"/>
              <a:t> - </a:t>
            </a:r>
            <a:r>
              <a:rPr lang="fr-CA" sz="1200" dirty="0" smtClean="0"/>
              <a:t>(Q</a:t>
            </a:r>
            <a:r>
              <a:rPr lang="fr-CA" sz="1200" baseline="-25000" dirty="0" smtClean="0"/>
              <a:t>S2b</a:t>
            </a:r>
            <a:r>
              <a:rPr lang="fr-CA" sz="1200" dirty="0" smtClean="0"/>
              <a:t>)</a:t>
            </a:r>
            <a:endParaRPr lang="fr-CA" sz="1200" baseline="-25000" dirty="0"/>
          </a:p>
        </p:txBody>
      </p:sp>
      <p:sp>
        <p:nvSpPr>
          <p:cNvPr id="78" name="ZoneTexte 77"/>
          <p:cNvSpPr txBox="1"/>
          <p:nvPr>
            <p:custDataLst>
              <p:tags r:id="rId22"/>
            </p:custDataLst>
          </p:nvPr>
        </p:nvSpPr>
        <p:spPr>
          <a:xfrm>
            <a:off x="9943074" y="1354813"/>
            <a:ext cx="2050196" cy="461665"/>
          </a:xfrm>
          <a:prstGeom prst="rect">
            <a:avLst/>
          </a:prstGeom>
          <a:solidFill>
            <a:schemeClr val="bg1"/>
          </a:solidFill>
        </p:spPr>
        <p:txBody>
          <a:bodyPr wrap="square" rtlCol="0">
            <a:spAutoFit/>
          </a:bodyPr>
          <a:lstStyle/>
          <a:p>
            <a:pPr algn="ctr"/>
            <a:r>
              <a:rPr lang="fr-CA" sz="1200" dirty="0" err="1"/>
              <a:t>Processing</a:t>
            </a:r>
            <a:r>
              <a:rPr lang="fr-CA" sz="1200" dirty="0"/>
              <a:t> </a:t>
            </a:r>
            <a:r>
              <a:rPr lang="fr-CA" sz="1200" dirty="0" smtClean="0"/>
              <a:t>plant</a:t>
            </a:r>
          </a:p>
          <a:p>
            <a:pPr algn="ctr"/>
            <a:r>
              <a:rPr lang="fr-CA" sz="1200" dirty="0" smtClean="0"/>
              <a:t>Hot </a:t>
            </a:r>
            <a:r>
              <a:rPr lang="fr-CA" sz="1200" dirty="0"/>
              <a:t>air </a:t>
            </a:r>
            <a:r>
              <a:rPr lang="fr-CA" sz="1200" dirty="0" err="1"/>
              <a:t>exhaust</a:t>
            </a:r>
            <a:r>
              <a:rPr lang="fr-CA" sz="1200" dirty="0"/>
              <a:t> - </a:t>
            </a:r>
            <a:r>
              <a:rPr lang="fr-CA" sz="1200" dirty="0" smtClean="0"/>
              <a:t>(Q</a:t>
            </a:r>
            <a:r>
              <a:rPr lang="fr-CA" sz="1200" baseline="-25000" dirty="0" smtClean="0"/>
              <a:t>S2a</a:t>
            </a:r>
            <a:r>
              <a:rPr lang="fr-CA" sz="1200" dirty="0" smtClean="0"/>
              <a:t>)</a:t>
            </a:r>
          </a:p>
        </p:txBody>
      </p:sp>
      <p:sp>
        <p:nvSpPr>
          <p:cNvPr id="79" name="ZoneTexte 78"/>
          <p:cNvSpPr txBox="1"/>
          <p:nvPr>
            <p:custDataLst>
              <p:tags r:id="rId23"/>
            </p:custDataLst>
          </p:nvPr>
        </p:nvSpPr>
        <p:spPr>
          <a:xfrm>
            <a:off x="10160000" y="5412323"/>
            <a:ext cx="1951735" cy="461665"/>
          </a:xfrm>
          <a:prstGeom prst="rect">
            <a:avLst/>
          </a:prstGeom>
          <a:solidFill>
            <a:schemeClr val="bg1"/>
          </a:solidFill>
        </p:spPr>
        <p:txBody>
          <a:bodyPr wrap="square" rtlCol="0">
            <a:spAutoFit/>
          </a:bodyPr>
          <a:lstStyle/>
          <a:p>
            <a:pPr algn="ctr"/>
            <a:r>
              <a:rPr lang="fr-CA" sz="1200" dirty="0"/>
              <a:t>Electric </a:t>
            </a:r>
            <a:r>
              <a:rPr lang="fr-CA" sz="1200" dirty="0" smtClean="0"/>
              <a:t>room</a:t>
            </a:r>
          </a:p>
          <a:p>
            <a:pPr algn="ctr"/>
            <a:r>
              <a:rPr lang="fr-CA" sz="1200" dirty="0" smtClean="0"/>
              <a:t>Local </a:t>
            </a:r>
            <a:r>
              <a:rPr lang="fr-CA" sz="1200" dirty="0" err="1"/>
              <a:t>cooling</a:t>
            </a:r>
            <a:r>
              <a:rPr lang="fr-CA" sz="1200" dirty="0"/>
              <a:t> - </a:t>
            </a:r>
            <a:r>
              <a:rPr lang="fr-CA" sz="1200" dirty="0" smtClean="0"/>
              <a:t>(Q</a:t>
            </a:r>
            <a:r>
              <a:rPr lang="fr-CA" sz="1200" baseline="-25000" dirty="0" smtClean="0"/>
              <a:t>S3</a:t>
            </a:r>
            <a:r>
              <a:rPr lang="fr-CA" sz="1200" dirty="0" smtClean="0"/>
              <a:t>)</a:t>
            </a:r>
            <a:endParaRPr lang="fr-CA" sz="1200" baseline="-25000" dirty="0"/>
          </a:p>
        </p:txBody>
      </p:sp>
      <p:sp>
        <p:nvSpPr>
          <p:cNvPr id="80" name="ZoneTexte 79"/>
          <p:cNvSpPr txBox="1"/>
          <p:nvPr>
            <p:custDataLst>
              <p:tags r:id="rId24"/>
            </p:custDataLst>
          </p:nvPr>
        </p:nvSpPr>
        <p:spPr>
          <a:xfrm>
            <a:off x="10051190" y="3367535"/>
            <a:ext cx="2019165" cy="461665"/>
          </a:xfrm>
          <a:prstGeom prst="rect">
            <a:avLst/>
          </a:prstGeom>
          <a:solidFill>
            <a:schemeClr val="bg1"/>
          </a:solidFill>
        </p:spPr>
        <p:txBody>
          <a:bodyPr wrap="square" rtlCol="0">
            <a:spAutoFit/>
          </a:bodyPr>
          <a:lstStyle/>
          <a:p>
            <a:pPr algn="ctr"/>
            <a:r>
              <a:rPr lang="en-CA" sz="1200" dirty="0"/>
              <a:t>Surface </a:t>
            </a:r>
            <a:r>
              <a:rPr lang="en-CA" sz="1200" dirty="0" smtClean="0"/>
              <a:t>garage</a:t>
            </a:r>
          </a:p>
          <a:p>
            <a:pPr algn="ctr"/>
            <a:r>
              <a:rPr lang="en-CA" sz="1200" dirty="0" smtClean="0"/>
              <a:t>Heating </a:t>
            </a:r>
            <a:r>
              <a:rPr lang="en-CA" sz="1200" dirty="0"/>
              <a:t>of the building </a:t>
            </a:r>
            <a:r>
              <a:rPr lang="fr-CA" sz="1200" dirty="0" smtClean="0"/>
              <a:t>- (Q</a:t>
            </a:r>
            <a:r>
              <a:rPr lang="fr-CA" sz="1200" baseline="-25000" dirty="0" smtClean="0"/>
              <a:t>C1</a:t>
            </a:r>
            <a:r>
              <a:rPr lang="fr-CA" sz="1200" dirty="0" smtClean="0"/>
              <a:t>)</a:t>
            </a:r>
          </a:p>
        </p:txBody>
      </p:sp>
      <p:sp>
        <p:nvSpPr>
          <p:cNvPr id="81" name="ZoneTexte 80"/>
          <p:cNvSpPr txBox="1"/>
          <p:nvPr>
            <p:custDataLst>
              <p:tags r:id="rId25"/>
            </p:custDataLst>
          </p:nvPr>
        </p:nvSpPr>
        <p:spPr>
          <a:xfrm>
            <a:off x="461462" y="5130932"/>
            <a:ext cx="1779227" cy="461665"/>
          </a:xfrm>
          <a:prstGeom prst="rect">
            <a:avLst/>
          </a:prstGeom>
          <a:solidFill>
            <a:schemeClr val="bg1"/>
          </a:solidFill>
        </p:spPr>
        <p:txBody>
          <a:bodyPr wrap="square" rtlCol="0">
            <a:spAutoFit/>
          </a:bodyPr>
          <a:lstStyle/>
          <a:p>
            <a:pPr algn="ctr"/>
            <a:r>
              <a:rPr lang="fr-CA" sz="1200" dirty="0"/>
              <a:t>Mine air </a:t>
            </a:r>
            <a:r>
              <a:rPr lang="fr-CA" sz="1200" dirty="0" err="1" smtClean="0"/>
              <a:t>inlet</a:t>
            </a:r>
            <a:endParaRPr lang="fr-CA" sz="1200" dirty="0" smtClean="0"/>
          </a:p>
          <a:p>
            <a:pPr algn="ctr"/>
            <a:r>
              <a:rPr lang="fr-CA" sz="1200" dirty="0" smtClean="0"/>
              <a:t>Air </a:t>
            </a:r>
            <a:r>
              <a:rPr lang="fr-CA" sz="1200" dirty="0" err="1"/>
              <a:t>heating</a:t>
            </a:r>
            <a:r>
              <a:rPr lang="fr-CA" sz="1200" dirty="0"/>
              <a:t> - </a:t>
            </a:r>
            <a:r>
              <a:rPr lang="fr-CA" sz="1200" dirty="0" smtClean="0"/>
              <a:t>(Q</a:t>
            </a:r>
            <a:r>
              <a:rPr lang="fr-CA" sz="1200" baseline="-25000" dirty="0" smtClean="0"/>
              <a:t>C2A</a:t>
            </a:r>
            <a:r>
              <a:rPr lang="fr-CA" sz="1200" dirty="0" smtClean="0"/>
              <a:t>)</a:t>
            </a:r>
            <a:endParaRPr lang="fr-CA" sz="1200" baseline="-25000" dirty="0"/>
          </a:p>
        </p:txBody>
      </p:sp>
      <p:sp>
        <p:nvSpPr>
          <p:cNvPr id="82" name="ZoneTexte 81"/>
          <p:cNvSpPr txBox="1"/>
          <p:nvPr>
            <p:custDataLst>
              <p:tags r:id="rId26"/>
            </p:custDataLst>
          </p:nvPr>
        </p:nvSpPr>
        <p:spPr>
          <a:xfrm>
            <a:off x="2406026" y="5873988"/>
            <a:ext cx="1816723" cy="461665"/>
          </a:xfrm>
          <a:prstGeom prst="rect">
            <a:avLst/>
          </a:prstGeom>
          <a:solidFill>
            <a:schemeClr val="bg1"/>
          </a:solidFill>
        </p:spPr>
        <p:txBody>
          <a:bodyPr wrap="square" rtlCol="0">
            <a:spAutoFit/>
          </a:bodyPr>
          <a:lstStyle/>
          <a:p>
            <a:pPr algn="ctr"/>
            <a:r>
              <a:rPr lang="en-CA" sz="1200" dirty="0"/>
              <a:t>Mine air inlet  </a:t>
            </a:r>
            <a:endParaRPr lang="en-CA" sz="1200" dirty="0" smtClean="0"/>
          </a:p>
          <a:p>
            <a:pPr algn="ctr"/>
            <a:r>
              <a:rPr lang="en-CA" sz="1200" dirty="0" smtClean="0"/>
              <a:t>Air heating - </a:t>
            </a:r>
            <a:r>
              <a:rPr lang="fr-CA" sz="1200" dirty="0" smtClean="0"/>
              <a:t>(Q</a:t>
            </a:r>
            <a:r>
              <a:rPr lang="fr-CA" sz="1200" baseline="-25000" dirty="0" smtClean="0"/>
              <a:t>C2b</a:t>
            </a:r>
            <a:r>
              <a:rPr lang="fr-CA" sz="1200" dirty="0"/>
              <a:t>)</a:t>
            </a:r>
            <a:endParaRPr lang="fr-CA" sz="1200" baseline="-25000" dirty="0"/>
          </a:p>
        </p:txBody>
      </p:sp>
      <p:sp>
        <p:nvSpPr>
          <p:cNvPr id="83" name="ZoneTexte 82"/>
          <p:cNvSpPr txBox="1"/>
          <p:nvPr>
            <p:custDataLst>
              <p:tags r:id="rId27"/>
            </p:custDataLst>
          </p:nvPr>
        </p:nvSpPr>
        <p:spPr>
          <a:xfrm>
            <a:off x="7997941" y="5884337"/>
            <a:ext cx="1880269" cy="461665"/>
          </a:xfrm>
          <a:prstGeom prst="rect">
            <a:avLst/>
          </a:prstGeom>
          <a:solidFill>
            <a:schemeClr val="bg1"/>
          </a:solidFill>
        </p:spPr>
        <p:txBody>
          <a:bodyPr wrap="square" rtlCol="0">
            <a:spAutoFit/>
          </a:bodyPr>
          <a:lstStyle/>
          <a:p>
            <a:pPr algn="ctr"/>
            <a:r>
              <a:rPr lang="fr-CA" sz="1200" dirty="0" err="1"/>
              <a:t>Changing</a:t>
            </a:r>
            <a:r>
              <a:rPr lang="fr-CA" sz="1200" dirty="0"/>
              <a:t> </a:t>
            </a:r>
            <a:r>
              <a:rPr lang="fr-CA" sz="1200" dirty="0" smtClean="0"/>
              <a:t>room</a:t>
            </a:r>
          </a:p>
          <a:p>
            <a:pPr algn="ctr"/>
            <a:r>
              <a:rPr lang="fr-CA" sz="1200" dirty="0" smtClean="0"/>
              <a:t>Water </a:t>
            </a:r>
            <a:r>
              <a:rPr lang="fr-CA" sz="1200" dirty="0" err="1"/>
              <a:t>heating</a:t>
            </a:r>
            <a:r>
              <a:rPr lang="fr-CA" sz="1200" dirty="0"/>
              <a:t> - </a:t>
            </a:r>
            <a:r>
              <a:rPr lang="fr-CA" sz="1200" dirty="0" smtClean="0"/>
              <a:t>(Q</a:t>
            </a:r>
            <a:r>
              <a:rPr lang="fr-CA" sz="1200" baseline="-25000" dirty="0" smtClean="0"/>
              <a:t>C3</a:t>
            </a:r>
            <a:r>
              <a:rPr lang="fr-CA" sz="1200" dirty="0" smtClean="0"/>
              <a:t>)</a:t>
            </a:r>
          </a:p>
        </p:txBody>
      </p:sp>
    </p:spTree>
    <p:extLst>
      <p:ext uri="{BB962C8B-B14F-4D97-AF65-F5344CB8AC3E}">
        <p14:creationId xmlns:p14="http://schemas.microsoft.com/office/powerpoint/2010/main" val="1224068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half" idx="2"/>
            <p:custDataLst>
              <p:tags r:id="rId1"/>
            </p:custDataLst>
          </p:nvPr>
        </p:nvPicPr>
        <p:blipFill rotWithShape="1">
          <a:blip r:embed="rId29">
            <a:extLst>
              <a:ext uri="{28A0092B-C50C-407E-A947-70E740481C1C}">
                <a14:useLocalDpi xmlns:a14="http://schemas.microsoft.com/office/drawing/2010/main" val="0"/>
              </a:ext>
            </a:extLst>
          </a:blip>
          <a:srcRect/>
          <a:stretch/>
        </p:blipFill>
        <p:spPr>
          <a:xfrm>
            <a:off x="349038" y="1197119"/>
            <a:ext cx="10981864" cy="5159232"/>
          </a:xfrm>
          <a:ln>
            <a:noFill/>
          </a:ln>
        </p:spPr>
      </p:pic>
      <p:sp>
        <p:nvSpPr>
          <p:cNvPr id="2" name="Titre 1"/>
          <p:cNvSpPr>
            <a:spLocks noGrp="1"/>
          </p:cNvSpPr>
          <p:nvPr>
            <p:ph type="title"/>
            <p:custDataLst>
              <p:tags r:id="rId2"/>
            </p:custDataLst>
          </p:nvPr>
        </p:nvSpPr>
        <p:spPr>
          <a:xfrm>
            <a:off x="353570" y="238155"/>
            <a:ext cx="10972800" cy="1143000"/>
          </a:xfrm>
        </p:spPr>
        <p:txBody>
          <a:bodyPr/>
          <a:lstStyle/>
          <a:p>
            <a:r>
              <a:rPr lang="fr-FR" altLang="fr-FR" sz="2400" dirty="0">
                <a:solidFill>
                  <a:srgbClr val="45697B"/>
                </a:solidFill>
              </a:rPr>
              <a:t>4</a:t>
            </a:r>
            <a:r>
              <a:rPr lang="fr-FR" altLang="fr-FR" sz="2400" dirty="0" smtClean="0">
                <a:solidFill>
                  <a:srgbClr val="45697B"/>
                </a:solidFill>
              </a:rPr>
              <a:t>. </a:t>
            </a:r>
            <a:r>
              <a:rPr lang="fr-FR" altLang="fr-FR" sz="2400" dirty="0">
                <a:solidFill>
                  <a:srgbClr val="45697B"/>
                </a:solidFill>
              </a:rPr>
              <a:t>Simulation </a:t>
            </a:r>
            <a:r>
              <a:rPr lang="fr-FR" altLang="fr-FR" sz="2400" dirty="0" err="1">
                <a:solidFill>
                  <a:srgbClr val="45697B"/>
                </a:solidFill>
              </a:rPr>
              <a:t>example</a:t>
            </a:r>
            <a:r>
              <a:rPr lang="fr-FR" altLang="fr-FR" sz="2400" dirty="0" smtClean="0">
                <a:solidFill>
                  <a:srgbClr val="45697B"/>
                </a:solidFill>
              </a:rPr>
              <a:t/>
            </a:r>
            <a:br>
              <a:rPr lang="fr-FR" altLang="fr-FR" sz="2400" dirty="0" smtClean="0">
                <a:solidFill>
                  <a:srgbClr val="45697B"/>
                </a:solidFill>
              </a:rPr>
            </a:br>
            <a:r>
              <a:rPr lang="en-CA" altLang="fr-FR" sz="2400" dirty="0">
                <a:solidFill>
                  <a:srgbClr val="45697B"/>
                </a:solidFill>
              </a:rPr>
              <a:t>Energy available or consumed by the </a:t>
            </a:r>
            <a:r>
              <a:rPr lang="en-CA" altLang="fr-FR" sz="2400" dirty="0" smtClean="0">
                <a:solidFill>
                  <a:srgbClr val="45697B"/>
                </a:solidFill>
              </a:rPr>
              <a:t>existing systems</a:t>
            </a:r>
            <a:endParaRPr lang="fr-CA" sz="2400" dirty="0"/>
          </a:p>
        </p:txBody>
      </p:sp>
      <p:sp>
        <p:nvSpPr>
          <p:cNvPr id="7" name="Espace réservé du numéro de diapositive 6"/>
          <p:cNvSpPr>
            <a:spLocks noGrp="1"/>
          </p:cNvSpPr>
          <p:nvPr>
            <p:ph type="sldNum" sz="quarter" idx="12"/>
            <p:custDataLst>
              <p:tags r:id="rId3"/>
            </p:custDataLst>
          </p:nvPr>
        </p:nvSpPr>
        <p:spPr/>
        <p:txBody>
          <a:bodyPr/>
          <a:lstStyle/>
          <a:p>
            <a:pPr>
              <a:defRPr/>
            </a:pPr>
            <a:fld id="{9077198E-AA1E-49BE-9293-1EADDC5DA5E8}" type="slidenum">
              <a:rPr lang="fr-CA" smtClean="0"/>
              <a:pPr>
                <a:defRPr/>
              </a:pPr>
              <a:t>23</a:t>
            </a:fld>
            <a:endParaRPr lang="fr-CA" dirty="0"/>
          </a:p>
        </p:txBody>
      </p:sp>
      <p:pic>
        <p:nvPicPr>
          <p:cNvPr id="17" name="Espace réservé du contenu 12"/>
          <p:cNvPicPr>
            <a:picLocks noGrp="1" noChangeAspect="1"/>
          </p:cNvPicPr>
          <p:nvPr>
            <p:ph sz="half" idx="2"/>
            <p:custDataLst>
              <p:tags r:id="rId4"/>
            </p:custDataLst>
          </p:nvPr>
        </p:nvPicPr>
        <p:blipFill rotWithShape="1">
          <a:blip r:embed="rId30">
            <a:extLst>
              <a:ext uri="{28A0092B-C50C-407E-A947-70E740481C1C}">
                <a14:useLocalDpi xmlns:a14="http://schemas.microsoft.com/office/drawing/2010/main" val="0"/>
              </a:ext>
            </a:extLst>
          </a:blip>
          <a:srcRect/>
          <a:stretch/>
        </p:blipFill>
        <p:spPr>
          <a:xfrm>
            <a:off x="8241024" y="4861781"/>
            <a:ext cx="1297280" cy="942304"/>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21" name="Espace réservé du contenu 12"/>
          <p:cNvPicPr>
            <a:picLocks noGrp="1" noChangeAspect="1"/>
          </p:cNvPicPr>
          <p:nvPr>
            <p:ph sz="half" idx="2"/>
            <p:custDataLst>
              <p:tags r:id="rId5"/>
            </p:custDataLst>
          </p:nvPr>
        </p:nvPicPr>
        <p:blipFill rotWithShape="1">
          <a:blip r:embed="rId31">
            <a:extLst>
              <a:ext uri="{28A0092B-C50C-407E-A947-70E740481C1C}">
                <a14:useLocalDpi xmlns:a14="http://schemas.microsoft.com/office/drawing/2010/main" val="0"/>
              </a:ext>
            </a:extLst>
          </a:blip>
          <a:srcRect/>
          <a:stretch/>
        </p:blipFill>
        <p:spPr>
          <a:xfrm>
            <a:off x="10257458" y="2095923"/>
            <a:ext cx="1499783" cy="123039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22" name="Espace réservé du contenu 1"/>
          <p:cNvPicPr>
            <a:picLocks noGrp="1" noChangeAspect="1"/>
          </p:cNvPicPr>
          <p:nvPr>
            <p:ph sz="half" idx="2"/>
            <p:custDataLst>
              <p:tags r:id="rId6"/>
            </p:custDataLst>
          </p:nvPr>
        </p:nvPicPr>
        <p:blipFill rotWithShape="1">
          <a:blip r:embed="rId32">
            <a:extLst>
              <a:ext uri="{28A0092B-C50C-407E-A947-70E740481C1C}">
                <a14:useLocalDpi xmlns:a14="http://schemas.microsoft.com/office/drawing/2010/main" val="0"/>
              </a:ext>
            </a:extLst>
          </a:blip>
          <a:srcRect/>
          <a:stretch/>
        </p:blipFill>
        <p:spPr>
          <a:xfrm>
            <a:off x="10161289" y="447441"/>
            <a:ext cx="1510966" cy="811849"/>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24" name="Espace réservé du contenu 12"/>
          <p:cNvPicPr>
            <a:picLocks noGrp="1" noChangeAspect="1"/>
          </p:cNvPicPr>
          <p:nvPr>
            <p:ph sz="half" idx="2"/>
            <p:custDataLst>
              <p:tags r:id="rId7"/>
            </p:custDataLst>
          </p:nvPr>
        </p:nvPicPr>
        <p:blipFill rotWithShape="1">
          <a:blip r:embed="rId33">
            <a:extLst>
              <a:ext uri="{28A0092B-C50C-407E-A947-70E740481C1C}">
                <a14:useLocalDpi xmlns:a14="http://schemas.microsoft.com/office/drawing/2010/main" val="0"/>
              </a:ext>
            </a:extLst>
          </a:blip>
          <a:srcRect/>
          <a:stretch/>
        </p:blipFill>
        <p:spPr>
          <a:xfrm>
            <a:off x="2504167" y="4931664"/>
            <a:ext cx="1496333" cy="883526"/>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20" name="Espace réservé du contenu 12"/>
          <p:cNvPicPr>
            <a:picLocks noGrp="1" noChangeAspect="1"/>
          </p:cNvPicPr>
          <p:nvPr>
            <p:ph sz="half" idx="2"/>
            <p:custDataLst>
              <p:tags r:id="rId8"/>
            </p:custDataLst>
          </p:nvPr>
        </p:nvPicPr>
        <p:blipFill rotWithShape="1">
          <a:blip r:embed="rId34">
            <a:extLst>
              <a:ext uri="{28A0092B-C50C-407E-A947-70E740481C1C}">
                <a14:useLocalDpi xmlns:a14="http://schemas.microsoft.com/office/drawing/2010/main" val="0"/>
              </a:ext>
            </a:extLst>
          </a:blip>
          <a:srcRect/>
          <a:stretch/>
        </p:blipFill>
        <p:spPr>
          <a:xfrm>
            <a:off x="663161" y="4569946"/>
            <a:ext cx="1213088" cy="716282"/>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25" name="Espace réservé du contenu 1"/>
          <p:cNvPicPr>
            <a:picLocks noGrp="1" noChangeAspect="1"/>
          </p:cNvPicPr>
          <p:nvPr>
            <p:ph sz="half" idx="2"/>
            <p:custDataLst>
              <p:tags r:id="rId9"/>
            </p:custDataLst>
          </p:nvPr>
        </p:nvPicPr>
        <p:blipFill rotWithShape="1">
          <a:blip r:embed="rId35">
            <a:extLst>
              <a:ext uri="{28A0092B-C50C-407E-A947-70E740481C1C}">
                <a14:useLocalDpi xmlns:a14="http://schemas.microsoft.com/office/drawing/2010/main" val="0"/>
              </a:ext>
            </a:extLst>
          </a:blip>
          <a:srcRect/>
          <a:stretch/>
        </p:blipFill>
        <p:spPr>
          <a:xfrm>
            <a:off x="467275" y="1277391"/>
            <a:ext cx="1456776" cy="789193"/>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cxnSp>
        <p:nvCxnSpPr>
          <p:cNvPr id="10" name="Connecteur droit avec flèche 9"/>
          <p:cNvCxnSpPr>
            <a:stCxn id="25" idx="3"/>
          </p:cNvCxnSpPr>
          <p:nvPr>
            <p:custDataLst>
              <p:tags r:id="rId10"/>
            </p:custDataLst>
          </p:nvPr>
        </p:nvCxnSpPr>
        <p:spPr>
          <a:xfrm>
            <a:off x="1924051" y="1671988"/>
            <a:ext cx="2822277" cy="1247920"/>
          </a:xfrm>
          <a:prstGeom prst="straightConnector1">
            <a:avLst/>
          </a:prstGeom>
          <a:ln w="76200">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28" name="Connecteur droit avec flèche 27"/>
          <p:cNvCxnSpPr>
            <a:stCxn id="22" idx="1"/>
          </p:cNvCxnSpPr>
          <p:nvPr>
            <p:custDataLst>
              <p:tags r:id="rId11"/>
            </p:custDataLst>
          </p:nvPr>
        </p:nvCxnSpPr>
        <p:spPr>
          <a:xfrm flipH="1">
            <a:off x="6000750" y="853366"/>
            <a:ext cx="4160539" cy="1242557"/>
          </a:xfrm>
          <a:prstGeom prst="straightConnector1">
            <a:avLst/>
          </a:prstGeom>
          <a:ln w="76200">
            <a:solidFill>
              <a:srgbClr val="FF0000"/>
            </a:solidFill>
            <a:tailEnd type="triangle"/>
          </a:ln>
        </p:spPr>
        <p:style>
          <a:lnRef idx="2">
            <a:schemeClr val="dk1"/>
          </a:lnRef>
          <a:fillRef idx="0">
            <a:schemeClr val="dk1"/>
          </a:fillRef>
          <a:effectRef idx="1">
            <a:schemeClr val="dk1"/>
          </a:effectRef>
          <a:fontRef idx="minor">
            <a:schemeClr val="tx1"/>
          </a:fontRef>
        </p:style>
      </p:cxnSp>
      <p:pic>
        <p:nvPicPr>
          <p:cNvPr id="34" name="Espace réservé du contenu 1"/>
          <p:cNvPicPr>
            <a:picLocks noGrp="1" noChangeAspect="1"/>
          </p:cNvPicPr>
          <p:nvPr>
            <p:ph sz="half" idx="2"/>
            <p:custDataLst>
              <p:tags r:id="rId12"/>
            </p:custDataLst>
          </p:nvPr>
        </p:nvPicPr>
        <p:blipFill rotWithShape="1">
          <a:blip r:embed="rId36">
            <a:extLst>
              <a:ext uri="{28A0092B-C50C-407E-A947-70E740481C1C}">
                <a14:useLocalDpi xmlns:a14="http://schemas.microsoft.com/office/drawing/2010/main" val="0"/>
              </a:ext>
            </a:extLst>
          </a:blip>
          <a:srcRect/>
          <a:stretch/>
        </p:blipFill>
        <p:spPr>
          <a:xfrm>
            <a:off x="621138" y="3009664"/>
            <a:ext cx="1558460" cy="83736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cxnSp>
        <p:nvCxnSpPr>
          <p:cNvPr id="35" name="Connecteur droit avec flèche 34"/>
          <p:cNvCxnSpPr>
            <a:stCxn id="34" idx="3"/>
          </p:cNvCxnSpPr>
          <p:nvPr>
            <p:custDataLst>
              <p:tags r:id="rId13"/>
            </p:custDataLst>
          </p:nvPr>
        </p:nvCxnSpPr>
        <p:spPr>
          <a:xfrm flipV="1">
            <a:off x="2228089" y="2758934"/>
            <a:ext cx="973292" cy="406875"/>
          </a:xfrm>
          <a:prstGeom prst="straightConnector1">
            <a:avLst/>
          </a:prstGeom>
          <a:ln w="76200">
            <a:solidFill>
              <a:srgbClr val="FF0000"/>
            </a:solidFill>
            <a:tailEnd type="triangle"/>
          </a:ln>
        </p:spPr>
        <p:style>
          <a:lnRef idx="2">
            <a:schemeClr val="dk1"/>
          </a:lnRef>
          <a:fillRef idx="0">
            <a:schemeClr val="dk1"/>
          </a:fillRef>
          <a:effectRef idx="1">
            <a:schemeClr val="dk1"/>
          </a:effectRef>
          <a:fontRef idx="minor">
            <a:schemeClr val="tx1"/>
          </a:fontRef>
        </p:style>
      </p:cxnSp>
      <p:pic>
        <p:nvPicPr>
          <p:cNvPr id="38" name="Espace réservé du contenu 1"/>
          <p:cNvPicPr>
            <a:picLocks noGrp="1" noChangeAspect="1"/>
          </p:cNvPicPr>
          <p:nvPr>
            <p:ph sz="half" idx="2"/>
            <p:custDataLst>
              <p:tags r:id="rId14"/>
            </p:custDataLst>
          </p:nvPr>
        </p:nvPicPr>
        <p:blipFill rotWithShape="1">
          <a:blip r:embed="rId37">
            <a:extLst>
              <a:ext uri="{28A0092B-C50C-407E-A947-70E740481C1C}">
                <a14:useLocalDpi xmlns:a14="http://schemas.microsoft.com/office/drawing/2010/main" val="0"/>
              </a:ext>
            </a:extLst>
          </a:blip>
          <a:srcRect/>
          <a:stretch/>
        </p:blipFill>
        <p:spPr>
          <a:xfrm>
            <a:off x="10364306" y="4129646"/>
            <a:ext cx="1392935" cy="1214529"/>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cxnSp>
        <p:nvCxnSpPr>
          <p:cNvPr id="39" name="Connecteur droit avec flèche 38"/>
          <p:cNvCxnSpPr>
            <a:stCxn id="38" idx="1"/>
          </p:cNvCxnSpPr>
          <p:nvPr>
            <p:custDataLst>
              <p:tags r:id="rId15"/>
            </p:custDataLst>
          </p:nvPr>
        </p:nvCxnSpPr>
        <p:spPr>
          <a:xfrm flipH="1" flipV="1">
            <a:off x="6783542" y="2531363"/>
            <a:ext cx="3580764" cy="2205548"/>
          </a:xfrm>
          <a:prstGeom prst="straightConnector1">
            <a:avLst/>
          </a:prstGeom>
          <a:ln w="76200">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49" name="Connecteur droit avec flèche 48"/>
          <p:cNvCxnSpPr>
            <a:stCxn id="21" idx="1"/>
          </p:cNvCxnSpPr>
          <p:nvPr>
            <p:custDataLst>
              <p:tags r:id="rId16"/>
            </p:custDataLst>
          </p:nvPr>
        </p:nvCxnSpPr>
        <p:spPr>
          <a:xfrm flipH="1">
            <a:off x="9045050" y="2711122"/>
            <a:ext cx="1212408" cy="416527"/>
          </a:xfrm>
          <a:prstGeom prst="straightConnector1">
            <a:avLst/>
          </a:prstGeom>
          <a:ln w="76200">
            <a:solidFill>
              <a:srgbClr val="0070C0"/>
            </a:solidFill>
            <a:tailEnd type="triangle"/>
          </a:ln>
        </p:spPr>
        <p:style>
          <a:lnRef idx="2">
            <a:schemeClr val="dk1"/>
          </a:lnRef>
          <a:fillRef idx="0">
            <a:schemeClr val="dk1"/>
          </a:fillRef>
          <a:effectRef idx="1">
            <a:schemeClr val="dk1"/>
          </a:effectRef>
          <a:fontRef idx="minor">
            <a:schemeClr val="tx1"/>
          </a:fontRef>
        </p:style>
      </p:cxnSp>
      <p:cxnSp>
        <p:nvCxnSpPr>
          <p:cNvPr id="53" name="Connecteur droit avec flèche 52"/>
          <p:cNvCxnSpPr>
            <a:stCxn id="20" idx="3"/>
          </p:cNvCxnSpPr>
          <p:nvPr>
            <p:custDataLst>
              <p:tags r:id="rId17"/>
            </p:custDataLst>
          </p:nvPr>
        </p:nvCxnSpPr>
        <p:spPr>
          <a:xfrm flipV="1">
            <a:off x="1924740" y="4307407"/>
            <a:ext cx="3783910" cy="358141"/>
          </a:xfrm>
          <a:prstGeom prst="straightConnector1">
            <a:avLst/>
          </a:prstGeom>
          <a:ln w="76200">
            <a:solidFill>
              <a:srgbClr val="0070C0"/>
            </a:solidFill>
            <a:tailEnd type="triangle"/>
          </a:ln>
        </p:spPr>
        <p:style>
          <a:lnRef idx="2">
            <a:schemeClr val="dk1"/>
          </a:lnRef>
          <a:fillRef idx="0">
            <a:schemeClr val="dk1"/>
          </a:fillRef>
          <a:effectRef idx="1">
            <a:schemeClr val="dk1"/>
          </a:effectRef>
          <a:fontRef idx="minor">
            <a:schemeClr val="tx1"/>
          </a:fontRef>
        </p:style>
      </p:cxnSp>
      <p:cxnSp>
        <p:nvCxnSpPr>
          <p:cNvPr id="58" name="Connecteur droit avec flèche 57"/>
          <p:cNvCxnSpPr>
            <a:stCxn id="24" idx="3"/>
          </p:cNvCxnSpPr>
          <p:nvPr>
            <p:custDataLst>
              <p:tags r:id="rId18"/>
            </p:custDataLst>
          </p:nvPr>
        </p:nvCxnSpPr>
        <p:spPr>
          <a:xfrm>
            <a:off x="4000500" y="5373427"/>
            <a:ext cx="1854200" cy="671773"/>
          </a:xfrm>
          <a:prstGeom prst="straightConnector1">
            <a:avLst/>
          </a:prstGeom>
          <a:ln w="76200">
            <a:solidFill>
              <a:srgbClr val="0070C0"/>
            </a:solidFill>
            <a:tailEnd type="triangle"/>
          </a:ln>
        </p:spPr>
        <p:style>
          <a:lnRef idx="2">
            <a:schemeClr val="dk1"/>
          </a:lnRef>
          <a:fillRef idx="0">
            <a:schemeClr val="dk1"/>
          </a:fillRef>
          <a:effectRef idx="1">
            <a:schemeClr val="dk1"/>
          </a:effectRef>
          <a:fontRef idx="minor">
            <a:schemeClr val="tx1"/>
          </a:fontRef>
        </p:style>
      </p:cxnSp>
      <p:cxnSp>
        <p:nvCxnSpPr>
          <p:cNvPr id="61" name="Connecteur droit avec flèche 60"/>
          <p:cNvCxnSpPr>
            <a:stCxn id="17" idx="0"/>
          </p:cNvCxnSpPr>
          <p:nvPr>
            <p:custDataLst>
              <p:tags r:id="rId19"/>
            </p:custDataLst>
          </p:nvPr>
        </p:nvCxnSpPr>
        <p:spPr>
          <a:xfrm flipH="1" flipV="1">
            <a:off x="7437329" y="4103462"/>
            <a:ext cx="1452335" cy="758319"/>
          </a:xfrm>
          <a:prstGeom prst="straightConnector1">
            <a:avLst/>
          </a:prstGeom>
          <a:ln w="76200">
            <a:solidFill>
              <a:srgbClr val="0070C0"/>
            </a:solidFill>
            <a:tailEnd type="triangle"/>
          </a:ln>
        </p:spPr>
        <p:style>
          <a:lnRef idx="2">
            <a:schemeClr val="dk1"/>
          </a:lnRef>
          <a:fillRef idx="0">
            <a:schemeClr val="dk1"/>
          </a:fillRef>
          <a:effectRef idx="1">
            <a:schemeClr val="dk1"/>
          </a:effectRef>
          <a:fontRef idx="minor">
            <a:schemeClr val="tx1"/>
          </a:fontRef>
        </p:style>
      </p:cxnSp>
      <p:sp>
        <p:nvSpPr>
          <p:cNvPr id="67" name="ZoneTexte 66"/>
          <p:cNvSpPr txBox="1"/>
          <p:nvPr>
            <p:custDataLst>
              <p:tags r:id="rId20"/>
            </p:custDataLst>
          </p:nvPr>
        </p:nvSpPr>
        <p:spPr>
          <a:xfrm>
            <a:off x="334116" y="2129497"/>
            <a:ext cx="1750733" cy="677108"/>
          </a:xfrm>
          <a:prstGeom prst="rect">
            <a:avLst/>
          </a:prstGeom>
          <a:solidFill>
            <a:srgbClr val="FFFF00"/>
          </a:solidFill>
        </p:spPr>
        <p:txBody>
          <a:bodyPr wrap="square" rtlCol="0">
            <a:spAutoFit/>
          </a:bodyPr>
          <a:lstStyle/>
          <a:p>
            <a:pPr algn="ctr"/>
            <a:r>
              <a:rPr lang="fr-CA" sz="1200" dirty="0"/>
              <a:t>Plant Filtration </a:t>
            </a:r>
            <a:r>
              <a:rPr lang="fr-CA" sz="1200" dirty="0" smtClean="0"/>
              <a:t>System - (Q</a:t>
            </a:r>
            <a:r>
              <a:rPr lang="fr-CA" sz="1200" baseline="-25000" dirty="0" smtClean="0"/>
              <a:t>S1_EP</a:t>
            </a:r>
            <a:r>
              <a:rPr lang="fr-CA" sz="1200" dirty="0" smtClean="0"/>
              <a:t>)</a:t>
            </a:r>
          </a:p>
          <a:p>
            <a:pPr algn="ctr"/>
            <a:r>
              <a:rPr lang="fr-CA" sz="1400" b="1" dirty="0"/>
              <a:t>40 650 </a:t>
            </a:r>
            <a:r>
              <a:rPr lang="fr-CA" sz="1400" b="1" dirty="0" err="1"/>
              <a:t>MWh</a:t>
            </a:r>
            <a:r>
              <a:rPr lang="fr-CA" sz="1400" b="1" dirty="0"/>
              <a:t> / </a:t>
            </a:r>
            <a:r>
              <a:rPr lang="fr-CA" sz="1400" b="1" dirty="0" err="1" smtClean="0"/>
              <a:t>year</a:t>
            </a:r>
            <a:endParaRPr lang="fr-CA" sz="1400" b="1" dirty="0"/>
          </a:p>
        </p:txBody>
      </p:sp>
      <p:sp>
        <p:nvSpPr>
          <p:cNvPr id="76" name="ZoneTexte 75"/>
          <p:cNvSpPr txBox="1"/>
          <p:nvPr>
            <p:custDataLst>
              <p:tags r:id="rId21"/>
            </p:custDataLst>
          </p:nvPr>
        </p:nvSpPr>
        <p:spPr>
          <a:xfrm>
            <a:off x="412971" y="3905830"/>
            <a:ext cx="2075302" cy="677108"/>
          </a:xfrm>
          <a:prstGeom prst="rect">
            <a:avLst/>
          </a:prstGeom>
          <a:solidFill>
            <a:schemeClr val="bg1"/>
          </a:solidFill>
        </p:spPr>
        <p:txBody>
          <a:bodyPr wrap="square" rtlCol="0">
            <a:spAutoFit/>
          </a:bodyPr>
          <a:lstStyle/>
          <a:p>
            <a:pPr algn="ctr"/>
            <a:r>
              <a:rPr lang="fr-CA" sz="1200" dirty="0"/>
              <a:t>Filtration </a:t>
            </a:r>
            <a:r>
              <a:rPr lang="fr-CA" sz="1200" dirty="0" smtClean="0"/>
              <a:t>plant</a:t>
            </a:r>
          </a:p>
          <a:p>
            <a:pPr algn="ctr"/>
            <a:r>
              <a:rPr lang="fr-CA" sz="1200" dirty="0" smtClean="0"/>
              <a:t>Hot </a:t>
            </a:r>
            <a:r>
              <a:rPr lang="fr-CA" sz="1200" dirty="0"/>
              <a:t>air </a:t>
            </a:r>
            <a:r>
              <a:rPr lang="fr-CA" sz="1200" dirty="0" err="1"/>
              <a:t>exhaust</a:t>
            </a:r>
            <a:r>
              <a:rPr lang="fr-CA" sz="1200" dirty="0"/>
              <a:t> - </a:t>
            </a:r>
            <a:r>
              <a:rPr lang="fr-CA" sz="1200" dirty="0" smtClean="0"/>
              <a:t>(Q</a:t>
            </a:r>
            <a:r>
              <a:rPr lang="fr-CA" sz="1200" baseline="-25000" dirty="0" smtClean="0"/>
              <a:t>S2b</a:t>
            </a:r>
            <a:r>
              <a:rPr lang="fr-CA" sz="1200" dirty="0" smtClean="0"/>
              <a:t>)</a:t>
            </a:r>
          </a:p>
          <a:p>
            <a:pPr algn="ctr"/>
            <a:r>
              <a:rPr lang="fr-CA" sz="1400" b="1" dirty="0"/>
              <a:t>3 250 </a:t>
            </a:r>
            <a:r>
              <a:rPr lang="fr-CA" sz="1400" b="1" dirty="0" err="1"/>
              <a:t>MWh</a:t>
            </a:r>
            <a:r>
              <a:rPr lang="fr-CA" sz="1400" b="1" dirty="0"/>
              <a:t> / </a:t>
            </a:r>
            <a:r>
              <a:rPr lang="fr-CA" sz="1400" b="1" dirty="0" err="1" smtClean="0"/>
              <a:t>year</a:t>
            </a:r>
            <a:endParaRPr lang="fr-CA" sz="1400" b="1" dirty="0"/>
          </a:p>
        </p:txBody>
      </p:sp>
      <p:sp>
        <p:nvSpPr>
          <p:cNvPr id="78" name="ZoneTexte 77"/>
          <p:cNvSpPr txBox="1"/>
          <p:nvPr>
            <p:custDataLst>
              <p:tags r:id="rId22"/>
            </p:custDataLst>
          </p:nvPr>
        </p:nvSpPr>
        <p:spPr>
          <a:xfrm>
            <a:off x="9943074" y="1354813"/>
            <a:ext cx="2050196" cy="677108"/>
          </a:xfrm>
          <a:prstGeom prst="rect">
            <a:avLst/>
          </a:prstGeom>
          <a:solidFill>
            <a:schemeClr val="bg1"/>
          </a:solidFill>
        </p:spPr>
        <p:txBody>
          <a:bodyPr wrap="square" rtlCol="0">
            <a:spAutoFit/>
          </a:bodyPr>
          <a:lstStyle/>
          <a:p>
            <a:pPr algn="ctr"/>
            <a:r>
              <a:rPr lang="fr-CA" sz="1200" dirty="0" err="1"/>
              <a:t>Processing</a:t>
            </a:r>
            <a:r>
              <a:rPr lang="fr-CA" sz="1200" dirty="0"/>
              <a:t> </a:t>
            </a:r>
            <a:r>
              <a:rPr lang="fr-CA" sz="1200" dirty="0" smtClean="0"/>
              <a:t>plant</a:t>
            </a:r>
          </a:p>
          <a:p>
            <a:pPr algn="ctr"/>
            <a:r>
              <a:rPr lang="fr-CA" sz="1200" dirty="0" smtClean="0"/>
              <a:t>Hot </a:t>
            </a:r>
            <a:r>
              <a:rPr lang="fr-CA" sz="1200" dirty="0"/>
              <a:t>air </a:t>
            </a:r>
            <a:r>
              <a:rPr lang="fr-CA" sz="1200" dirty="0" err="1"/>
              <a:t>exhaust</a:t>
            </a:r>
            <a:r>
              <a:rPr lang="fr-CA" sz="1200" dirty="0"/>
              <a:t> - </a:t>
            </a:r>
            <a:r>
              <a:rPr lang="fr-CA" sz="1200" dirty="0" smtClean="0"/>
              <a:t>(Q</a:t>
            </a:r>
            <a:r>
              <a:rPr lang="fr-CA" sz="1200" baseline="-25000" dirty="0" smtClean="0"/>
              <a:t>S2a</a:t>
            </a:r>
            <a:r>
              <a:rPr lang="fr-CA" sz="1200" dirty="0" smtClean="0"/>
              <a:t>)</a:t>
            </a:r>
          </a:p>
          <a:p>
            <a:pPr algn="ctr"/>
            <a:r>
              <a:rPr lang="fr-CA" sz="1400" b="1" dirty="0"/>
              <a:t>2 710 MWH / </a:t>
            </a:r>
            <a:r>
              <a:rPr lang="fr-CA" sz="1400" b="1" dirty="0" err="1" smtClean="0"/>
              <a:t>year</a:t>
            </a:r>
            <a:endParaRPr lang="fr-CA" sz="1400" b="1" dirty="0"/>
          </a:p>
        </p:txBody>
      </p:sp>
      <p:sp>
        <p:nvSpPr>
          <p:cNvPr id="79" name="ZoneTexte 78"/>
          <p:cNvSpPr txBox="1"/>
          <p:nvPr>
            <p:custDataLst>
              <p:tags r:id="rId23"/>
            </p:custDataLst>
          </p:nvPr>
        </p:nvSpPr>
        <p:spPr>
          <a:xfrm>
            <a:off x="10160000" y="5412323"/>
            <a:ext cx="1951735" cy="677108"/>
          </a:xfrm>
          <a:prstGeom prst="rect">
            <a:avLst/>
          </a:prstGeom>
          <a:solidFill>
            <a:schemeClr val="bg1"/>
          </a:solidFill>
        </p:spPr>
        <p:txBody>
          <a:bodyPr wrap="square" rtlCol="0">
            <a:spAutoFit/>
          </a:bodyPr>
          <a:lstStyle/>
          <a:p>
            <a:pPr algn="ctr"/>
            <a:r>
              <a:rPr lang="fr-CA" sz="1200" dirty="0"/>
              <a:t>Electric </a:t>
            </a:r>
            <a:r>
              <a:rPr lang="fr-CA" sz="1200" dirty="0" smtClean="0"/>
              <a:t>room</a:t>
            </a:r>
          </a:p>
          <a:p>
            <a:pPr algn="ctr"/>
            <a:r>
              <a:rPr lang="fr-CA" sz="1200" dirty="0" smtClean="0"/>
              <a:t>Local </a:t>
            </a:r>
            <a:r>
              <a:rPr lang="fr-CA" sz="1200" dirty="0" err="1"/>
              <a:t>cooling</a:t>
            </a:r>
            <a:r>
              <a:rPr lang="fr-CA" sz="1200" dirty="0"/>
              <a:t> - </a:t>
            </a:r>
            <a:r>
              <a:rPr lang="fr-CA" sz="1200" dirty="0" smtClean="0"/>
              <a:t>(Q</a:t>
            </a:r>
            <a:r>
              <a:rPr lang="fr-CA" sz="1200" baseline="-25000" dirty="0" smtClean="0"/>
              <a:t>S3</a:t>
            </a:r>
            <a:r>
              <a:rPr lang="fr-CA" sz="1200" dirty="0" smtClean="0"/>
              <a:t>)</a:t>
            </a:r>
          </a:p>
          <a:p>
            <a:pPr algn="ctr"/>
            <a:r>
              <a:rPr lang="fr-CA" sz="1400" b="1" dirty="0"/>
              <a:t>5 820 MWH / </a:t>
            </a:r>
            <a:r>
              <a:rPr lang="fr-CA" sz="1400" b="1" dirty="0" err="1" smtClean="0"/>
              <a:t>year</a:t>
            </a:r>
            <a:endParaRPr lang="fr-CA" sz="1400" b="1" dirty="0"/>
          </a:p>
        </p:txBody>
      </p:sp>
      <p:sp>
        <p:nvSpPr>
          <p:cNvPr id="80" name="ZoneTexte 79"/>
          <p:cNvSpPr txBox="1"/>
          <p:nvPr>
            <p:custDataLst>
              <p:tags r:id="rId24"/>
            </p:custDataLst>
          </p:nvPr>
        </p:nvSpPr>
        <p:spPr>
          <a:xfrm>
            <a:off x="10051190" y="3367535"/>
            <a:ext cx="2019165" cy="677108"/>
          </a:xfrm>
          <a:prstGeom prst="rect">
            <a:avLst/>
          </a:prstGeom>
          <a:solidFill>
            <a:schemeClr val="bg1"/>
          </a:solidFill>
        </p:spPr>
        <p:txBody>
          <a:bodyPr wrap="square" rtlCol="0">
            <a:spAutoFit/>
          </a:bodyPr>
          <a:lstStyle/>
          <a:p>
            <a:pPr algn="ctr"/>
            <a:r>
              <a:rPr lang="en-CA" sz="1200" dirty="0"/>
              <a:t>Surface </a:t>
            </a:r>
            <a:r>
              <a:rPr lang="en-CA" sz="1200" dirty="0" smtClean="0"/>
              <a:t>garage</a:t>
            </a:r>
          </a:p>
          <a:p>
            <a:pPr algn="ctr"/>
            <a:r>
              <a:rPr lang="en-CA" sz="1200" dirty="0" smtClean="0"/>
              <a:t>Heating </a:t>
            </a:r>
            <a:r>
              <a:rPr lang="en-CA" sz="1200" dirty="0"/>
              <a:t>of the building </a:t>
            </a:r>
            <a:r>
              <a:rPr lang="fr-CA" sz="1200" dirty="0" smtClean="0"/>
              <a:t>- (Q</a:t>
            </a:r>
            <a:r>
              <a:rPr lang="fr-CA" sz="1200" baseline="-25000" dirty="0" smtClean="0"/>
              <a:t>C1</a:t>
            </a:r>
            <a:r>
              <a:rPr lang="fr-CA" sz="1200" dirty="0" smtClean="0"/>
              <a:t>)</a:t>
            </a:r>
          </a:p>
          <a:p>
            <a:pPr algn="ctr"/>
            <a:r>
              <a:rPr lang="fr-CA" sz="1400" b="1" dirty="0"/>
              <a:t>5 100 MWH / </a:t>
            </a:r>
            <a:r>
              <a:rPr lang="fr-CA" sz="1400" b="1" dirty="0" err="1" smtClean="0"/>
              <a:t>year</a:t>
            </a:r>
            <a:endParaRPr lang="fr-CA" sz="1400" b="1" dirty="0"/>
          </a:p>
        </p:txBody>
      </p:sp>
      <p:sp>
        <p:nvSpPr>
          <p:cNvPr id="81" name="ZoneTexte 80"/>
          <p:cNvSpPr txBox="1"/>
          <p:nvPr>
            <p:custDataLst>
              <p:tags r:id="rId25"/>
            </p:custDataLst>
          </p:nvPr>
        </p:nvSpPr>
        <p:spPr>
          <a:xfrm>
            <a:off x="428865" y="5306349"/>
            <a:ext cx="1779227" cy="677108"/>
          </a:xfrm>
          <a:prstGeom prst="rect">
            <a:avLst/>
          </a:prstGeom>
          <a:solidFill>
            <a:schemeClr val="bg1"/>
          </a:solidFill>
        </p:spPr>
        <p:txBody>
          <a:bodyPr wrap="square" rtlCol="0">
            <a:spAutoFit/>
          </a:bodyPr>
          <a:lstStyle/>
          <a:p>
            <a:pPr algn="ctr"/>
            <a:r>
              <a:rPr lang="fr-CA" sz="1200" dirty="0"/>
              <a:t>Mine air </a:t>
            </a:r>
            <a:r>
              <a:rPr lang="fr-CA" sz="1200" dirty="0" err="1" smtClean="0"/>
              <a:t>inlet</a:t>
            </a:r>
            <a:endParaRPr lang="fr-CA" sz="1200" dirty="0" smtClean="0"/>
          </a:p>
          <a:p>
            <a:pPr algn="ctr"/>
            <a:r>
              <a:rPr lang="fr-CA" sz="1200" dirty="0" smtClean="0"/>
              <a:t>Air </a:t>
            </a:r>
            <a:r>
              <a:rPr lang="fr-CA" sz="1200" dirty="0" err="1"/>
              <a:t>heating</a:t>
            </a:r>
            <a:r>
              <a:rPr lang="fr-CA" sz="1200" dirty="0"/>
              <a:t> - </a:t>
            </a:r>
            <a:r>
              <a:rPr lang="fr-CA" sz="1200" dirty="0" smtClean="0"/>
              <a:t>(Q</a:t>
            </a:r>
            <a:r>
              <a:rPr lang="fr-CA" sz="1200" baseline="-25000" dirty="0" smtClean="0"/>
              <a:t>C2A</a:t>
            </a:r>
            <a:r>
              <a:rPr lang="fr-CA" sz="1200" dirty="0" smtClean="0"/>
              <a:t>)</a:t>
            </a:r>
          </a:p>
          <a:p>
            <a:pPr algn="ctr"/>
            <a:r>
              <a:rPr lang="fr-CA" sz="1400" b="1" dirty="0"/>
              <a:t>13 560 </a:t>
            </a:r>
            <a:r>
              <a:rPr lang="fr-CA" sz="1400" b="1" dirty="0" err="1"/>
              <a:t>MWh</a:t>
            </a:r>
            <a:r>
              <a:rPr lang="fr-CA" sz="1400" b="1" dirty="0"/>
              <a:t> / </a:t>
            </a:r>
            <a:r>
              <a:rPr lang="fr-CA" sz="1400" b="1" dirty="0" err="1" smtClean="0"/>
              <a:t>year</a:t>
            </a:r>
            <a:endParaRPr lang="fr-CA" sz="1400" b="1" dirty="0"/>
          </a:p>
        </p:txBody>
      </p:sp>
      <p:sp>
        <p:nvSpPr>
          <p:cNvPr id="82" name="ZoneTexte 81"/>
          <p:cNvSpPr txBox="1"/>
          <p:nvPr>
            <p:custDataLst>
              <p:tags r:id="rId26"/>
            </p:custDataLst>
          </p:nvPr>
        </p:nvSpPr>
        <p:spPr>
          <a:xfrm>
            <a:off x="2391132" y="5836837"/>
            <a:ext cx="1816723" cy="677108"/>
          </a:xfrm>
          <a:prstGeom prst="rect">
            <a:avLst/>
          </a:prstGeom>
          <a:solidFill>
            <a:srgbClr val="FFFF00"/>
          </a:solidFill>
        </p:spPr>
        <p:txBody>
          <a:bodyPr wrap="square" rtlCol="0">
            <a:spAutoFit/>
          </a:bodyPr>
          <a:lstStyle/>
          <a:p>
            <a:pPr algn="ctr"/>
            <a:r>
              <a:rPr lang="en-CA" sz="1200" dirty="0"/>
              <a:t>Mine air inlet  </a:t>
            </a:r>
            <a:endParaRPr lang="en-CA" sz="1200" dirty="0" smtClean="0"/>
          </a:p>
          <a:p>
            <a:pPr algn="ctr"/>
            <a:r>
              <a:rPr lang="en-CA" sz="1200" dirty="0" smtClean="0"/>
              <a:t>Air heating - </a:t>
            </a:r>
            <a:r>
              <a:rPr lang="fr-CA" sz="1200" dirty="0" smtClean="0"/>
              <a:t>(Q</a:t>
            </a:r>
            <a:r>
              <a:rPr lang="fr-CA" sz="1200" baseline="-25000" dirty="0" smtClean="0"/>
              <a:t>C2b</a:t>
            </a:r>
            <a:r>
              <a:rPr lang="fr-CA" sz="1200" dirty="0" smtClean="0"/>
              <a:t>)</a:t>
            </a:r>
          </a:p>
          <a:p>
            <a:pPr algn="ctr"/>
            <a:r>
              <a:rPr lang="fr-CA" sz="1400" b="1" dirty="0"/>
              <a:t>22 450 </a:t>
            </a:r>
            <a:r>
              <a:rPr lang="fr-CA" sz="1400" b="1" dirty="0" err="1"/>
              <a:t>MWh</a:t>
            </a:r>
            <a:r>
              <a:rPr lang="fr-CA" sz="1400" b="1" dirty="0"/>
              <a:t> / </a:t>
            </a:r>
            <a:r>
              <a:rPr lang="fr-CA" sz="1400" b="1" dirty="0" err="1" smtClean="0"/>
              <a:t>year</a:t>
            </a:r>
            <a:endParaRPr lang="fr-CA" sz="1400" b="1" dirty="0"/>
          </a:p>
        </p:txBody>
      </p:sp>
      <p:sp>
        <p:nvSpPr>
          <p:cNvPr id="83" name="ZoneTexte 82"/>
          <p:cNvSpPr txBox="1"/>
          <p:nvPr>
            <p:custDataLst>
              <p:tags r:id="rId27"/>
            </p:custDataLst>
          </p:nvPr>
        </p:nvSpPr>
        <p:spPr>
          <a:xfrm>
            <a:off x="7949529" y="5829963"/>
            <a:ext cx="1880269" cy="677108"/>
          </a:xfrm>
          <a:prstGeom prst="rect">
            <a:avLst/>
          </a:prstGeom>
          <a:solidFill>
            <a:schemeClr val="bg1"/>
          </a:solidFill>
        </p:spPr>
        <p:txBody>
          <a:bodyPr wrap="square" rtlCol="0">
            <a:spAutoFit/>
          </a:bodyPr>
          <a:lstStyle/>
          <a:p>
            <a:pPr algn="ctr"/>
            <a:r>
              <a:rPr lang="fr-CA" sz="1200" dirty="0" err="1"/>
              <a:t>Changing</a:t>
            </a:r>
            <a:r>
              <a:rPr lang="fr-CA" sz="1200" dirty="0"/>
              <a:t> </a:t>
            </a:r>
            <a:r>
              <a:rPr lang="fr-CA" sz="1200" dirty="0" smtClean="0"/>
              <a:t>room</a:t>
            </a:r>
          </a:p>
          <a:p>
            <a:pPr algn="ctr"/>
            <a:r>
              <a:rPr lang="fr-CA" sz="1200" dirty="0" smtClean="0"/>
              <a:t>Water </a:t>
            </a:r>
            <a:r>
              <a:rPr lang="fr-CA" sz="1200" dirty="0" err="1"/>
              <a:t>heating</a:t>
            </a:r>
            <a:r>
              <a:rPr lang="fr-CA" sz="1200" dirty="0"/>
              <a:t> - </a:t>
            </a:r>
            <a:r>
              <a:rPr lang="fr-CA" sz="1200" dirty="0" smtClean="0"/>
              <a:t>(Q</a:t>
            </a:r>
            <a:r>
              <a:rPr lang="fr-CA" sz="1200" baseline="-25000" dirty="0" smtClean="0"/>
              <a:t>C3</a:t>
            </a:r>
            <a:r>
              <a:rPr lang="fr-CA" sz="1200" dirty="0" smtClean="0"/>
              <a:t>)</a:t>
            </a:r>
          </a:p>
          <a:p>
            <a:pPr algn="ctr"/>
            <a:r>
              <a:rPr lang="fr-CA" sz="1400" b="1" dirty="0"/>
              <a:t>230 </a:t>
            </a:r>
            <a:r>
              <a:rPr lang="fr-CA" sz="1400" b="1" dirty="0" err="1"/>
              <a:t>MWh</a:t>
            </a:r>
            <a:r>
              <a:rPr lang="fr-CA" sz="1400" b="1" dirty="0"/>
              <a:t> / </a:t>
            </a:r>
            <a:r>
              <a:rPr lang="fr-CA" sz="1400" b="1" dirty="0" err="1" smtClean="0"/>
              <a:t>year</a:t>
            </a:r>
            <a:endParaRPr lang="fr-CA" sz="1400" b="1" dirty="0"/>
          </a:p>
        </p:txBody>
      </p:sp>
    </p:spTree>
    <p:extLst>
      <p:ext uri="{BB962C8B-B14F-4D97-AF65-F5344CB8AC3E}">
        <p14:creationId xmlns:p14="http://schemas.microsoft.com/office/powerpoint/2010/main" val="3010560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38711" y="388372"/>
            <a:ext cx="11722512" cy="964371"/>
          </a:xfrm>
        </p:spPr>
        <p:txBody>
          <a:bodyPr/>
          <a:lstStyle/>
          <a:p>
            <a:r>
              <a:rPr lang="fr-FR" altLang="fr-FR" sz="2400" dirty="0" smtClean="0">
                <a:solidFill>
                  <a:srgbClr val="45697B"/>
                </a:solidFill>
              </a:rPr>
              <a:t>4. </a:t>
            </a:r>
            <a:r>
              <a:rPr lang="en-CA" altLang="fr-FR" sz="2400" dirty="0" smtClean="0">
                <a:solidFill>
                  <a:srgbClr val="45697B"/>
                </a:solidFill>
              </a:rPr>
              <a:t>Simulation example</a:t>
            </a:r>
            <a:br>
              <a:rPr lang="en-CA" altLang="fr-FR" sz="2400" dirty="0" smtClean="0">
                <a:solidFill>
                  <a:srgbClr val="45697B"/>
                </a:solidFill>
              </a:rPr>
            </a:br>
            <a:r>
              <a:rPr lang="en-CA" altLang="fr-FR" sz="1900" dirty="0" smtClean="0">
                <a:solidFill>
                  <a:srgbClr val="45697B"/>
                </a:solidFill>
              </a:rPr>
              <a:t>Energy </a:t>
            </a:r>
            <a:r>
              <a:rPr lang="en-CA" altLang="fr-FR" sz="1900" dirty="0">
                <a:solidFill>
                  <a:srgbClr val="45697B"/>
                </a:solidFill>
              </a:rPr>
              <a:t>transfer between the QS</a:t>
            </a:r>
            <a:r>
              <a:rPr lang="en-CA" altLang="fr-FR" sz="1900" baseline="-25000" dirty="0">
                <a:solidFill>
                  <a:srgbClr val="45697B"/>
                </a:solidFill>
              </a:rPr>
              <a:t>1_EP</a:t>
            </a:r>
            <a:r>
              <a:rPr lang="en-CA" altLang="fr-FR" sz="1900" dirty="0">
                <a:solidFill>
                  <a:srgbClr val="45697B"/>
                </a:solidFill>
              </a:rPr>
              <a:t> and QC</a:t>
            </a:r>
            <a:r>
              <a:rPr lang="en-CA" altLang="fr-FR" sz="1900" baseline="-25000" dirty="0">
                <a:solidFill>
                  <a:srgbClr val="45697B"/>
                </a:solidFill>
              </a:rPr>
              <a:t>2B</a:t>
            </a:r>
            <a:r>
              <a:rPr lang="en-CA" altLang="fr-FR" sz="1900" dirty="0">
                <a:solidFill>
                  <a:srgbClr val="45697B"/>
                </a:solidFill>
              </a:rPr>
              <a:t> systems and the effect of the "NTU" of the exchangers</a:t>
            </a:r>
            <a:r>
              <a:rPr lang="fr-FR" altLang="fr-FR" sz="2400" dirty="0" smtClean="0">
                <a:solidFill>
                  <a:srgbClr val="45697B"/>
                </a:solidFill>
              </a:rPr>
              <a:t/>
            </a:r>
            <a:br>
              <a:rPr lang="fr-FR" altLang="fr-FR" sz="2400" dirty="0" smtClean="0">
                <a:solidFill>
                  <a:srgbClr val="45697B"/>
                </a:solidFill>
              </a:rPr>
            </a:br>
            <a:endParaRPr lang="fr-CA" sz="2400" baseline="-25000" dirty="0"/>
          </a:p>
        </p:txBody>
      </p:sp>
      <p:sp>
        <p:nvSpPr>
          <p:cNvPr id="7" name="Espace réservé du numéro de diapositive 6"/>
          <p:cNvSpPr>
            <a:spLocks noGrp="1"/>
          </p:cNvSpPr>
          <p:nvPr>
            <p:ph type="sldNum" sz="quarter" idx="12"/>
            <p:custDataLst>
              <p:tags r:id="rId2"/>
            </p:custDataLst>
          </p:nvPr>
        </p:nvSpPr>
        <p:spPr/>
        <p:txBody>
          <a:bodyPr/>
          <a:lstStyle/>
          <a:p>
            <a:pPr>
              <a:defRPr/>
            </a:pPr>
            <a:fld id="{9077198E-AA1E-49BE-9293-1EADDC5DA5E8}" type="slidenum">
              <a:rPr lang="fr-CA" smtClean="0"/>
              <a:pPr>
                <a:defRPr/>
              </a:pPr>
              <a:t>24</a:t>
            </a:fld>
            <a:endParaRPr lang="fr-CA" dirty="0"/>
          </a:p>
        </p:txBody>
      </p:sp>
      <p:graphicFrame>
        <p:nvGraphicFramePr>
          <p:cNvPr id="13" name="Tableau 12"/>
          <p:cNvGraphicFramePr>
            <a:graphicFrameLocks noGrp="1"/>
          </p:cNvGraphicFramePr>
          <p:nvPr>
            <p:custDataLst>
              <p:tags r:id="rId3"/>
            </p:custDataLst>
            <p:extLst>
              <p:ext uri="{D42A27DB-BD31-4B8C-83A1-F6EECF244321}">
                <p14:modId xmlns:p14="http://schemas.microsoft.com/office/powerpoint/2010/main" val="1804331371"/>
              </p:ext>
            </p:extLst>
          </p:nvPr>
        </p:nvGraphicFramePr>
        <p:xfrm>
          <a:off x="6120626" y="3194349"/>
          <a:ext cx="5782320" cy="2937142"/>
        </p:xfrm>
        <a:graphic>
          <a:graphicData uri="http://schemas.openxmlformats.org/drawingml/2006/table">
            <a:tbl>
              <a:tblPr>
                <a:tableStyleId>{616DA210-FB5B-4158-B5E0-FEB733F419BA}</a:tableStyleId>
              </a:tblPr>
              <a:tblGrid>
                <a:gridCol w="2564976">
                  <a:extLst>
                    <a:ext uri="{9D8B030D-6E8A-4147-A177-3AD203B41FA5}">
                      <a16:colId xmlns:a16="http://schemas.microsoft.com/office/drawing/2014/main" val="3990112812"/>
                    </a:ext>
                  </a:extLst>
                </a:gridCol>
                <a:gridCol w="1072448">
                  <a:extLst>
                    <a:ext uri="{9D8B030D-6E8A-4147-A177-3AD203B41FA5}">
                      <a16:colId xmlns:a16="http://schemas.microsoft.com/office/drawing/2014/main" val="3710861971"/>
                    </a:ext>
                  </a:extLst>
                </a:gridCol>
                <a:gridCol w="1072448">
                  <a:extLst>
                    <a:ext uri="{9D8B030D-6E8A-4147-A177-3AD203B41FA5}">
                      <a16:colId xmlns:a16="http://schemas.microsoft.com/office/drawing/2014/main" val="212876016"/>
                    </a:ext>
                  </a:extLst>
                </a:gridCol>
                <a:gridCol w="1072448">
                  <a:extLst>
                    <a:ext uri="{9D8B030D-6E8A-4147-A177-3AD203B41FA5}">
                      <a16:colId xmlns:a16="http://schemas.microsoft.com/office/drawing/2014/main" val="3809289526"/>
                    </a:ext>
                  </a:extLst>
                </a:gridCol>
              </a:tblGrid>
              <a:tr h="455329">
                <a:tc>
                  <a:txBody>
                    <a:bodyPr/>
                    <a:lstStyle/>
                    <a:p>
                      <a:pPr algn="ctr" fontAlgn="b"/>
                      <a:r>
                        <a:rPr lang="en-CA" sz="1400" b="1" u="none" strike="noStrike" noProof="0" dirty="0" smtClean="0">
                          <a:effectLst/>
                        </a:rPr>
                        <a:t>Number of heat exchanger transfer units</a:t>
                      </a:r>
                      <a:endParaRPr lang="en-CA" sz="1400" b="1" i="0" u="none" strike="noStrike" noProof="0"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b"/>
                      <a:r>
                        <a:rPr lang="en-CA" sz="1400" b="1" u="none" strike="noStrike" noProof="0" dirty="0" smtClean="0">
                          <a:effectLst/>
                        </a:rPr>
                        <a:t>NTU = 1,25</a:t>
                      </a:r>
                      <a:endParaRPr lang="en-CA" sz="1400" b="1" i="0" u="none" strike="noStrike" noProof="0"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b"/>
                      <a:r>
                        <a:rPr lang="en-CA" sz="1400" b="1" u="none" strike="noStrike" noProof="0" dirty="0" smtClean="0">
                          <a:effectLst/>
                        </a:rPr>
                        <a:t>NTU = 0,5</a:t>
                      </a:r>
                      <a:endParaRPr lang="en-CA" sz="1400" b="1" i="0" u="none" strike="noStrike" noProof="0"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b"/>
                      <a:r>
                        <a:rPr lang="en-CA" sz="1400" b="1" u="none" strike="noStrike" noProof="0" dirty="0" smtClean="0">
                          <a:effectLst/>
                        </a:rPr>
                        <a:t>Difference</a:t>
                      </a:r>
                      <a:endParaRPr lang="en-CA" sz="1400" b="1" i="0" u="none" strike="noStrike" noProof="0"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2661319945"/>
                  </a:ext>
                </a:extLst>
              </a:tr>
              <a:tr h="682994">
                <a:tc>
                  <a:txBody>
                    <a:bodyPr/>
                    <a:lstStyle/>
                    <a:p>
                      <a:pPr algn="ctr" fontAlgn="b"/>
                      <a:r>
                        <a:rPr lang="en-CA" sz="1400" b="0" i="0" u="none" strike="noStrike" noProof="0" dirty="0" smtClean="0">
                          <a:solidFill>
                            <a:srgbClr val="000000"/>
                          </a:solidFill>
                          <a:effectLst/>
                          <a:latin typeface="Calibri" panose="020F0502020204030204" pitchFamily="34" charset="0"/>
                        </a:rPr>
                        <a:t>Energy transferred between systems(MWh / year)</a:t>
                      </a:r>
                      <a:endParaRPr lang="en-CA" sz="1400" b="0" i="0" u="none" strike="noStrike" noProof="0" dirty="0">
                        <a:solidFill>
                          <a:srgbClr val="000000"/>
                        </a:solidFill>
                        <a:effectLst/>
                        <a:latin typeface="Calibri" panose="020F0502020204030204" pitchFamily="34" charset="0"/>
                      </a:endParaRPr>
                    </a:p>
                  </a:txBody>
                  <a:tcPr marL="0" marR="0" marT="0" marB="0" anchor="ctr">
                    <a:solidFill>
                      <a:schemeClr val="bg1"/>
                    </a:solidFill>
                  </a:tcPr>
                </a:tc>
                <a:tc>
                  <a:txBody>
                    <a:bodyPr/>
                    <a:lstStyle/>
                    <a:p>
                      <a:pPr algn="ctr" fontAlgn="b"/>
                      <a:r>
                        <a:rPr lang="en-CA" sz="1400" b="1" i="0" u="none" strike="noStrike" noProof="0" dirty="0" smtClean="0">
                          <a:solidFill>
                            <a:schemeClr val="tx1"/>
                          </a:solidFill>
                          <a:effectLst/>
                          <a:latin typeface="Calibri" panose="020F0502020204030204" pitchFamily="34" charset="0"/>
                        </a:rPr>
                        <a:t>14 405</a:t>
                      </a:r>
                    </a:p>
                    <a:p>
                      <a:pPr algn="ctr" fontAlgn="b"/>
                      <a:r>
                        <a:rPr lang="en-CA" sz="1400" b="1" i="0" u="none" strike="noStrike" noProof="0" dirty="0" smtClean="0">
                          <a:solidFill>
                            <a:schemeClr val="tx1"/>
                          </a:solidFill>
                          <a:effectLst/>
                          <a:latin typeface="Calibri" panose="020F0502020204030204" pitchFamily="34" charset="0"/>
                        </a:rPr>
                        <a:t>( 64 % )</a:t>
                      </a:r>
                      <a:endParaRPr lang="en-CA" sz="1400" b="1" i="0" u="none" strike="noStrike" noProof="0" dirty="0">
                        <a:solidFill>
                          <a:schemeClr val="tx1"/>
                        </a:solidFill>
                        <a:effectLst/>
                        <a:latin typeface="Calibri" panose="020F0502020204030204" pitchFamily="34" charset="0"/>
                      </a:endParaRPr>
                    </a:p>
                  </a:txBody>
                  <a:tcPr marL="0" marR="0" marT="0" marB="0" anchor="ctr">
                    <a:solidFill>
                      <a:schemeClr val="bg1"/>
                    </a:solidFill>
                  </a:tcPr>
                </a:tc>
                <a:tc>
                  <a:txBody>
                    <a:bodyPr/>
                    <a:lstStyle/>
                    <a:p>
                      <a:pPr algn="ctr" fontAlgn="b"/>
                      <a:r>
                        <a:rPr lang="en-CA" sz="1400" b="1" i="0" u="none" strike="noStrike" noProof="0" dirty="0" smtClean="0">
                          <a:solidFill>
                            <a:schemeClr val="tx1"/>
                          </a:solidFill>
                          <a:effectLst/>
                          <a:latin typeface="Calibri" panose="020F0502020204030204" pitchFamily="34" charset="0"/>
                        </a:rPr>
                        <a:t>7 044</a:t>
                      </a:r>
                    </a:p>
                    <a:p>
                      <a:pPr marL="0" marR="0" lvl="0" indent="0" algn="ctr" defTabSz="457200" rtl="0" eaLnBrk="1" fontAlgn="b" latinLnBrk="0" hangingPunct="1">
                        <a:lnSpc>
                          <a:spcPct val="100000"/>
                        </a:lnSpc>
                        <a:spcBef>
                          <a:spcPts val="0"/>
                        </a:spcBef>
                        <a:spcAft>
                          <a:spcPts val="0"/>
                        </a:spcAft>
                        <a:buClrTx/>
                        <a:buSzTx/>
                        <a:buFontTx/>
                        <a:buNone/>
                        <a:tabLst/>
                        <a:defRPr/>
                      </a:pPr>
                      <a:r>
                        <a:rPr lang="en-CA" sz="1400" b="1" i="0" u="none" strike="noStrike" noProof="0" dirty="0" smtClean="0">
                          <a:solidFill>
                            <a:schemeClr val="tx1"/>
                          </a:solidFill>
                          <a:effectLst/>
                          <a:latin typeface="Calibri" panose="020F0502020204030204" pitchFamily="34" charset="0"/>
                        </a:rPr>
                        <a:t>( 31 % )</a:t>
                      </a:r>
                    </a:p>
                  </a:txBody>
                  <a:tcPr marL="0" marR="0" marT="0" marB="0" anchor="ctr">
                    <a:solidFill>
                      <a:schemeClr val="bg1"/>
                    </a:solidFill>
                  </a:tcPr>
                </a:tc>
                <a:tc>
                  <a:txBody>
                    <a:bodyPr/>
                    <a:lstStyle/>
                    <a:p>
                      <a:pPr algn="ctr" fontAlgn="b"/>
                      <a:r>
                        <a:rPr lang="en-CA" sz="1400" b="1" i="0" u="none" strike="noStrike" noProof="0" dirty="0" smtClean="0">
                          <a:solidFill>
                            <a:srgbClr val="000000"/>
                          </a:solidFill>
                          <a:effectLst/>
                          <a:latin typeface="Calibri" panose="020F0502020204030204" pitchFamily="34" charset="0"/>
                        </a:rPr>
                        <a:t>7 361</a:t>
                      </a:r>
                      <a:endParaRPr lang="en-CA" sz="1400" b="1" i="0" u="none" strike="noStrike" noProof="0"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3883986800"/>
                  </a:ext>
                </a:extLst>
              </a:tr>
              <a:tr h="432831">
                <a:tc>
                  <a:txBody>
                    <a:bodyPr/>
                    <a:lstStyle/>
                    <a:p>
                      <a:pPr algn="ctr" fontAlgn="b"/>
                      <a:r>
                        <a:rPr lang="en-CA" sz="1400" b="1" u="none" strike="noStrike" noProof="0" dirty="0" smtClean="0">
                          <a:effectLst/>
                        </a:rPr>
                        <a:t>Fuel type</a:t>
                      </a:r>
                      <a:endParaRPr lang="en-CA" sz="1400" b="1" i="0" u="none" strike="noStrike" noProof="0" dirty="0">
                        <a:solidFill>
                          <a:srgbClr val="000000"/>
                        </a:solidFill>
                        <a:effectLst/>
                        <a:latin typeface="Calibri" panose="020F0502020204030204" pitchFamily="34" charset="0"/>
                      </a:endParaRPr>
                    </a:p>
                  </a:txBody>
                  <a:tcPr marL="0" marR="0" marT="0" marB="0" anchor="ctr">
                    <a:solidFill>
                      <a:schemeClr val="bg1"/>
                    </a:solidFill>
                  </a:tcPr>
                </a:tc>
                <a:tc gridSpan="3">
                  <a:txBody>
                    <a:bodyPr/>
                    <a:lstStyle/>
                    <a:p>
                      <a:pPr algn="ctr" fontAlgn="b"/>
                      <a:r>
                        <a:rPr lang="en-CA" sz="1400" b="1" u="none" strike="noStrike" noProof="0" dirty="0" smtClean="0">
                          <a:effectLst/>
                        </a:rPr>
                        <a:t>Propane</a:t>
                      </a:r>
                      <a:endParaRPr lang="en-CA" sz="1400" b="1" i="0" u="none" strike="noStrike" noProof="0" dirty="0">
                        <a:solidFill>
                          <a:srgbClr val="000000"/>
                        </a:solidFill>
                        <a:effectLst/>
                        <a:latin typeface="Calibri" panose="020F0502020204030204" pitchFamily="34" charset="0"/>
                      </a:endParaRPr>
                    </a:p>
                  </a:txBody>
                  <a:tcPr marL="0" marR="0" marT="0" marB="0" anchor="ctr">
                    <a:solidFill>
                      <a:schemeClr val="bg1"/>
                    </a:solidFill>
                  </a:tcPr>
                </a:tc>
                <a:tc hMerge="1">
                  <a:txBody>
                    <a:bodyPr/>
                    <a:lstStyle/>
                    <a:p>
                      <a:endParaRPr lang="fr-CA"/>
                    </a:p>
                  </a:txBody>
                  <a:tcPr>
                    <a:solidFill>
                      <a:schemeClr val="bg1"/>
                    </a:solidFill>
                  </a:tcPr>
                </a:tc>
                <a:tc hMerge="1">
                  <a:txBody>
                    <a:bodyPr/>
                    <a:lstStyle/>
                    <a:p>
                      <a:endParaRPr lang="fr-CA"/>
                    </a:p>
                  </a:txBody>
                  <a:tcPr>
                    <a:solidFill>
                      <a:schemeClr val="bg1">
                        <a:lumMod val="85000"/>
                      </a:schemeClr>
                    </a:solidFill>
                  </a:tcPr>
                </a:tc>
                <a:extLst>
                  <a:ext uri="{0D108BD9-81ED-4DB2-BD59-A6C34878D82A}">
                    <a16:rowId xmlns:a16="http://schemas.microsoft.com/office/drawing/2014/main" val="3260373450"/>
                  </a:ext>
                </a:extLst>
              </a:tr>
              <a:tr h="682994">
                <a:tc>
                  <a:txBody>
                    <a:bodyPr/>
                    <a:lstStyle/>
                    <a:p>
                      <a:pPr algn="ctr" fontAlgn="b"/>
                      <a:r>
                        <a:rPr lang="en-CA" sz="1400" u="none" strike="noStrike" noProof="0" dirty="0" smtClean="0">
                          <a:effectLst/>
                        </a:rPr>
                        <a:t>Fuel saved per year (L / year)</a:t>
                      </a:r>
                      <a:endParaRPr lang="en-CA" sz="1400" b="0" i="0" u="none" strike="noStrike" noProof="0" dirty="0">
                        <a:solidFill>
                          <a:srgbClr val="000000"/>
                        </a:solidFill>
                        <a:effectLst/>
                        <a:latin typeface="Calibri" panose="020F0502020204030204" pitchFamily="34" charset="0"/>
                      </a:endParaRPr>
                    </a:p>
                  </a:txBody>
                  <a:tcPr marL="0" marR="0" marT="0" marB="0" anchor="ctr"/>
                </a:tc>
                <a:tc>
                  <a:txBody>
                    <a:bodyPr/>
                    <a:lstStyle/>
                    <a:p>
                      <a:pPr algn="ctr" fontAlgn="b"/>
                      <a:r>
                        <a:rPr lang="en-CA" sz="1400" u="none" strike="noStrike" noProof="0" dirty="0" smtClean="0">
                          <a:effectLst/>
                        </a:rPr>
                        <a:t>1 945 000</a:t>
                      </a:r>
                      <a:endParaRPr lang="en-CA" sz="1400" b="0" i="0" u="none" strike="noStrike" noProof="0" dirty="0">
                        <a:solidFill>
                          <a:srgbClr val="000000"/>
                        </a:solidFill>
                        <a:effectLst/>
                        <a:latin typeface="Calibri" panose="020F0502020204030204" pitchFamily="34" charset="0"/>
                      </a:endParaRPr>
                    </a:p>
                  </a:txBody>
                  <a:tcPr marL="0" marR="0" marT="0" marB="0" anchor="ctr"/>
                </a:tc>
                <a:tc>
                  <a:txBody>
                    <a:bodyPr/>
                    <a:lstStyle/>
                    <a:p>
                      <a:pPr algn="ctr" fontAlgn="b"/>
                      <a:r>
                        <a:rPr lang="en-CA" sz="1400" u="none" strike="noStrike" noProof="0" dirty="0" smtClean="0">
                          <a:effectLst/>
                        </a:rPr>
                        <a:t>951 500</a:t>
                      </a:r>
                      <a:endParaRPr lang="en-CA" sz="1400" b="0" i="0" u="none" strike="noStrike" noProof="0" dirty="0">
                        <a:solidFill>
                          <a:srgbClr val="000000"/>
                        </a:solidFill>
                        <a:effectLst/>
                        <a:latin typeface="Calibri" panose="020F0502020204030204" pitchFamily="34" charset="0"/>
                      </a:endParaRPr>
                    </a:p>
                  </a:txBody>
                  <a:tcPr marL="0" marR="0" marT="0" marB="0" anchor="ctr"/>
                </a:tc>
                <a:tc>
                  <a:txBody>
                    <a:bodyPr/>
                    <a:lstStyle/>
                    <a:p>
                      <a:pPr algn="ctr" fontAlgn="b"/>
                      <a:r>
                        <a:rPr lang="en-CA" sz="1400" b="1" u="none" strike="noStrike" noProof="0" dirty="0" smtClean="0">
                          <a:effectLst/>
                        </a:rPr>
                        <a:t>993 500</a:t>
                      </a:r>
                      <a:endParaRPr lang="en-CA" sz="1400" b="1" i="0" u="none" strike="noStrike" noProof="0"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857273517"/>
                  </a:ext>
                </a:extLst>
              </a:tr>
              <a:tr h="682994">
                <a:tc>
                  <a:txBody>
                    <a:bodyPr/>
                    <a:lstStyle/>
                    <a:p>
                      <a:pPr algn="ctr" fontAlgn="b"/>
                      <a:r>
                        <a:rPr lang="en-CA" sz="1400" u="none" strike="noStrike" noProof="0" dirty="0" smtClean="0">
                          <a:effectLst/>
                        </a:rPr>
                        <a:t>GHG reduction (tonnes / year)</a:t>
                      </a:r>
                      <a:endParaRPr lang="en-CA" sz="1400" b="0" i="0" u="none" strike="noStrike" noProof="0" dirty="0">
                        <a:solidFill>
                          <a:srgbClr val="000000"/>
                        </a:solidFill>
                        <a:effectLst/>
                        <a:latin typeface="Calibri" panose="020F0502020204030204" pitchFamily="34" charset="0"/>
                      </a:endParaRPr>
                    </a:p>
                  </a:txBody>
                  <a:tcPr marL="0" marR="0" marT="0" marB="0" anchor="ctr"/>
                </a:tc>
                <a:tc>
                  <a:txBody>
                    <a:bodyPr/>
                    <a:lstStyle/>
                    <a:p>
                      <a:pPr algn="ctr" fontAlgn="b"/>
                      <a:r>
                        <a:rPr lang="en-CA" sz="1400" u="none" strike="noStrike" noProof="0" dirty="0" smtClean="0">
                          <a:effectLst/>
                        </a:rPr>
                        <a:t>3 000</a:t>
                      </a:r>
                      <a:endParaRPr lang="en-CA" sz="1400" b="0" i="0" u="none" strike="noStrike" noProof="0" dirty="0">
                        <a:solidFill>
                          <a:srgbClr val="000000"/>
                        </a:solidFill>
                        <a:effectLst/>
                        <a:latin typeface="Calibri" panose="020F0502020204030204" pitchFamily="34" charset="0"/>
                      </a:endParaRPr>
                    </a:p>
                  </a:txBody>
                  <a:tcPr marL="0" marR="0" marT="0" marB="0" anchor="ctr"/>
                </a:tc>
                <a:tc>
                  <a:txBody>
                    <a:bodyPr/>
                    <a:lstStyle/>
                    <a:p>
                      <a:pPr algn="ctr" fontAlgn="b"/>
                      <a:r>
                        <a:rPr lang="en-CA" sz="1400" u="none" strike="noStrike" noProof="0" dirty="0" smtClean="0">
                          <a:effectLst/>
                        </a:rPr>
                        <a:t>1 470</a:t>
                      </a:r>
                      <a:endParaRPr lang="en-CA" sz="1400" b="0" i="0" u="none" strike="noStrike" noProof="0" dirty="0">
                        <a:solidFill>
                          <a:srgbClr val="000000"/>
                        </a:solidFill>
                        <a:effectLst/>
                        <a:latin typeface="Calibri" panose="020F0502020204030204" pitchFamily="34" charset="0"/>
                      </a:endParaRPr>
                    </a:p>
                  </a:txBody>
                  <a:tcPr marL="0" marR="0" marT="0" marB="0" anchor="ctr"/>
                </a:tc>
                <a:tc>
                  <a:txBody>
                    <a:bodyPr/>
                    <a:lstStyle/>
                    <a:p>
                      <a:pPr algn="ctr" fontAlgn="b"/>
                      <a:r>
                        <a:rPr lang="en-CA" sz="1400" b="1" u="none" strike="noStrike" noProof="0" dirty="0" smtClean="0">
                          <a:effectLst/>
                        </a:rPr>
                        <a:t>1 530</a:t>
                      </a:r>
                      <a:endParaRPr lang="en-CA" sz="1400" b="1" i="0" u="none" strike="noStrike" noProof="0"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360857719"/>
                  </a:ext>
                </a:extLst>
              </a:tr>
            </a:tbl>
          </a:graphicData>
        </a:graphic>
      </p:graphicFrame>
      <p:pic>
        <p:nvPicPr>
          <p:cNvPr id="10" name="Espace réservé du contenu 9"/>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t="8542" b="74925"/>
          <a:stretch/>
        </p:blipFill>
        <p:spPr>
          <a:xfrm>
            <a:off x="58454" y="1625324"/>
            <a:ext cx="12002285" cy="1283918"/>
          </a:xfrm>
        </p:spPr>
      </p:pic>
      <p:sp>
        <p:nvSpPr>
          <p:cNvPr id="14" name="ZoneTexte 13"/>
          <p:cNvSpPr txBox="1"/>
          <p:nvPr/>
        </p:nvSpPr>
        <p:spPr>
          <a:xfrm>
            <a:off x="1386212" y="1625324"/>
            <a:ext cx="845507" cy="369332"/>
          </a:xfrm>
          <a:prstGeom prst="rect">
            <a:avLst/>
          </a:prstGeom>
          <a:noFill/>
        </p:spPr>
        <p:txBody>
          <a:bodyPr wrap="square" rtlCol="0">
            <a:spAutoFit/>
          </a:bodyPr>
          <a:lstStyle/>
          <a:p>
            <a:r>
              <a:rPr lang="fr-CA" sz="900" dirty="0" err="1"/>
              <a:t>Mandatory</a:t>
            </a:r>
            <a:r>
              <a:rPr lang="fr-CA" sz="900" dirty="0"/>
              <a:t> </a:t>
            </a:r>
            <a:r>
              <a:rPr lang="fr-CA" sz="900" dirty="0" err="1"/>
              <a:t>equipment</a:t>
            </a:r>
            <a:endParaRPr lang="fr-CA" sz="900" dirty="0"/>
          </a:p>
        </p:txBody>
      </p:sp>
      <p:sp>
        <p:nvSpPr>
          <p:cNvPr id="15" name="ZoneTexte 14"/>
          <p:cNvSpPr txBox="1"/>
          <p:nvPr/>
        </p:nvSpPr>
        <p:spPr>
          <a:xfrm>
            <a:off x="10372028" y="1625324"/>
            <a:ext cx="845507" cy="369332"/>
          </a:xfrm>
          <a:prstGeom prst="rect">
            <a:avLst/>
          </a:prstGeom>
          <a:noFill/>
        </p:spPr>
        <p:txBody>
          <a:bodyPr wrap="square" rtlCol="0">
            <a:spAutoFit/>
          </a:bodyPr>
          <a:lstStyle/>
          <a:p>
            <a:r>
              <a:rPr lang="fr-CA" sz="900" dirty="0" err="1"/>
              <a:t>Mandatory</a:t>
            </a:r>
            <a:r>
              <a:rPr lang="fr-CA" sz="900" dirty="0"/>
              <a:t> </a:t>
            </a:r>
            <a:r>
              <a:rPr lang="fr-CA" sz="900" dirty="0" err="1"/>
              <a:t>equipment</a:t>
            </a:r>
            <a:endParaRPr lang="fr-CA" sz="900" dirty="0"/>
          </a:p>
        </p:txBody>
      </p:sp>
      <p:pic>
        <p:nvPicPr>
          <p:cNvPr id="16" name="Espace réservé du contenu 15"/>
          <p:cNvPicPr>
            <a:picLocks noGrp="1" noChangeAspect="1"/>
          </p:cNvPicPr>
          <p:nvPr>
            <p:ph sz="quarter" idx="4"/>
          </p:nvPr>
        </p:nvPicPr>
        <p:blipFill>
          <a:blip r:embed="rId6"/>
          <a:stretch>
            <a:fillRect/>
          </a:stretch>
        </p:blipFill>
        <p:spPr>
          <a:xfrm>
            <a:off x="430866" y="3131290"/>
            <a:ext cx="5389562" cy="3162565"/>
          </a:xfrm>
          <a:prstGeom prst="rect">
            <a:avLst/>
          </a:prstGeom>
        </p:spPr>
      </p:pic>
      <p:sp>
        <p:nvSpPr>
          <p:cNvPr id="8" name="Rectangle 7"/>
          <p:cNvSpPr/>
          <p:nvPr/>
        </p:nvSpPr>
        <p:spPr>
          <a:xfrm>
            <a:off x="1689997" y="3186322"/>
            <a:ext cx="2828658" cy="2851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smtClean="0">
                <a:solidFill>
                  <a:schemeClr val="bg1">
                    <a:lumMod val="50000"/>
                  </a:schemeClr>
                </a:solidFill>
              </a:rPr>
              <a:t>Energy transferred between systems</a:t>
            </a:r>
            <a:endParaRPr lang="en-CA" sz="1400" dirty="0">
              <a:solidFill>
                <a:schemeClr val="bg1">
                  <a:lumMod val="50000"/>
                </a:schemeClr>
              </a:solidFill>
            </a:endParaRPr>
          </a:p>
        </p:txBody>
      </p:sp>
      <p:sp>
        <p:nvSpPr>
          <p:cNvPr id="11" name="ZoneTexte 13"/>
          <p:cNvSpPr txBox="1"/>
          <p:nvPr/>
        </p:nvSpPr>
        <p:spPr>
          <a:xfrm>
            <a:off x="340835" y="1218610"/>
            <a:ext cx="1188161" cy="430887"/>
          </a:xfrm>
          <a:prstGeom prst="rect">
            <a:avLst/>
          </a:prstGeom>
          <a:noFill/>
        </p:spPr>
        <p:txBody>
          <a:bodyPr wrap="square" rtlCol="0">
            <a:spAutoFit/>
          </a:bodyPr>
          <a:lstStyle/>
          <a:p>
            <a:r>
              <a:rPr lang="fr-CA" sz="1100" dirty="0" smtClean="0"/>
              <a:t>Thermal </a:t>
            </a:r>
            <a:r>
              <a:rPr lang="fr-CA" sz="1100" dirty="0" err="1" smtClean="0"/>
              <a:t>loads</a:t>
            </a:r>
            <a:r>
              <a:rPr lang="fr-CA" sz="1100" dirty="0" smtClean="0"/>
              <a:t> (</a:t>
            </a:r>
            <a:r>
              <a:rPr lang="fr-CA" sz="1100" dirty="0" err="1" smtClean="0"/>
              <a:t>see</a:t>
            </a:r>
            <a:r>
              <a:rPr lang="fr-CA" sz="1100" dirty="0" smtClean="0"/>
              <a:t> </a:t>
            </a:r>
            <a:r>
              <a:rPr lang="fr-CA" sz="1100" dirty="0" err="1" smtClean="0"/>
              <a:t>loads</a:t>
            </a:r>
            <a:r>
              <a:rPr lang="fr-CA" sz="1100" dirty="0" smtClean="0"/>
              <a:t> tab)</a:t>
            </a:r>
            <a:endParaRPr lang="fr-CA" sz="1100" dirty="0"/>
          </a:p>
        </p:txBody>
      </p:sp>
      <p:sp>
        <p:nvSpPr>
          <p:cNvPr id="12" name="ZoneTexte 13"/>
          <p:cNvSpPr txBox="1"/>
          <p:nvPr/>
        </p:nvSpPr>
        <p:spPr>
          <a:xfrm>
            <a:off x="10988319" y="1217535"/>
            <a:ext cx="1188161" cy="430887"/>
          </a:xfrm>
          <a:prstGeom prst="rect">
            <a:avLst/>
          </a:prstGeom>
          <a:noFill/>
        </p:spPr>
        <p:txBody>
          <a:bodyPr wrap="square" rtlCol="0">
            <a:spAutoFit/>
          </a:bodyPr>
          <a:lstStyle/>
          <a:p>
            <a:r>
              <a:rPr lang="fr-CA" sz="1100" dirty="0" smtClean="0"/>
              <a:t>Thermal sources (</a:t>
            </a:r>
            <a:r>
              <a:rPr lang="fr-CA" sz="1100" dirty="0" err="1" smtClean="0"/>
              <a:t>see</a:t>
            </a:r>
            <a:r>
              <a:rPr lang="fr-CA" sz="1100" dirty="0" smtClean="0"/>
              <a:t> sources tab)</a:t>
            </a:r>
            <a:endParaRPr lang="fr-CA" sz="1100" dirty="0"/>
          </a:p>
        </p:txBody>
      </p:sp>
    </p:spTree>
    <p:extLst>
      <p:ext uri="{BB962C8B-B14F-4D97-AF65-F5344CB8AC3E}">
        <p14:creationId xmlns:p14="http://schemas.microsoft.com/office/powerpoint/2010/main" val="3887288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altLang="fr-FR" sz="2400" dirty="0" smtClean="0">
                <a:solidFill>
                  <a:srgbClr val="45697B"/>
                </a:solidFill>
              </a:rPr>
              <a:t>4. </a:t>
            </a:r>
            <a:r>
              <a:rPr lang="fr-FR" altLang="fr-FR" sz="2400" dirty="0">
                <a:solidFill>
                  <a:srgbClr val="45697B"/>
                </a:solidFill>
              </a:rPr>
              <a:t>Simulation </a:t>
            </a:r>
            <a:r>
              <a:rPr lang="fr-FR" altLang="fr-FR" sz="2400" dirty="0" err="1">
                <a:solidFill>
                  <a:srgbClr val="45697B"/>
                </a:solidFill>
              </a:rPr>
              <a:t>example</a:t>
            </a:r>
            <a:r>
              <a:rPr lang="fr-FR" altLang="fr-FR" sz="2400" dirty="0">
                <a:solidFill>
                  <a:srgbClr val="45697B"/>
                </a:solidFill>
              </a:rPr>
              <a:t/>
            </a:r>
            <a:br>
              <a:rPr lang="fr-FR" altLang="fr-FR" sz="2400" dirty="0">
                <a:solidFill>
                  <a:srgbClr val="45697B"/>
                </a:solidFill>
              </a:rPr>
            </a:br>
            <a:r>
              <a:rPr lang="en-CA" altLang="fr-FR" sz="2400" dirty="0">
                <a:solidFill>
                  <a:srgbClr val="45697B"/>
                </a:solidFill>
              </a:rPr>
              <a:t>Performance of the heat transfer network and </a:t>
            </a:r>
            <a:r>
              <a:rPr lang="en-CA" altLang="fr-FR" sz="2400" dirty="0" smtClean="0">
                <a:solidFill>
                  <a:srgbClr val="45697B"/>
                </a:solidFill>
              </a:rPr>
              <a:t>impact </a:t>
            </a:r>
            <a:r>
              <a:rPr lang="en-CA" altLang="fr-FR" sz="2400" dirty="0">
                <a:solidFill>
                  <a:srgbClr val="45697B"/>
                </a:solidFill>
              </a:rPr>
              <a:t>of the main </a:t>
            </a:r>
            <a:r>
              <a:rPr lang="en-CA" altLang="fr-FR" sz="2400" dirty="0" smtClean="0">
                <a:solidFill>
                  <a:srgbClr val="45697B"/>
                </a:solidFill>
              </a:rPr>
              <a:t>pipe size</a:t>
            </a:r>
            <a:endParaRPr lang="fr-CA" sz="2400" dirty="0"/>
          </a:p>
        </p:txBody>
      </p:sp>
      <p:sp>
        <p:nvSpPr>
          <p:cNvPr id="7" name="Espace réservé du numéro de diapositive 6"/>
          <p:cNvSpPr>
            <a:spLocks noGrp="1"/>
          </p:cNvSpPr>
          <p:nvPr>
            <p:ph type="sldNum" sz="quarter" idx="12"/>
            <p:custDataLst>
              <p:tags r:id="rId2"/>
            </p:custDataLst>
          </p:nvPr>
        </p:nvSpPr>
        <p:spPr/>
        <p:txBody>
          <a:bodyPr/>
          <a:lstStyle/>
          <a:p>
            <a:pPr>
              <a:defRPr/>
            </a:pPr>
            <a:fld id="{9077198E-AA1E-49BE-9293-1EADDC5DA5E8}" type="slidenum">
              <a:rPr lang="fr-CA" smtClean="0"/>
              <a:pPr>
                <a:defRPr/>
              </a:pPr>
              <a:t>25</a:t>
            </a:fld>
            <a:endParaRPr lang="fr-CA"/>
          </a:p>
        </p:txBody>
      </p:sp>
      <p:graphicFrame>
        <p:nvGraphicFramePr>
          <p:cNvPr id="3" name="Tableau 2"/>
          <p:cNvGraphicFramePr>
            <a:graphicFrameLocks noGrp="1"/>
          </p:cNvGraphicFramePr>
          <p:nvPr>
            <p:custDataLst>
              <p:tags r:id="rId3"/>
            </p:custDataLst>
            <p:extLst>
              <p:ext uri="{D42A27DB-BD31-4B8C-83A1-F6EECF244321}">
                <p14:modId xmlns:p14="http://schemas.microsoft.com/office/powerpoint/2010/main" val="440626554"/>
              </p:ext>
            </p:extLst>
          </p:nvPr>
        </p:nvGraphicFramePr>
        <p:xfrm>
          <a:off x="494675" y="1323825"/>
          <a:ext cx="5330391" cy="1931372"/>
        </p:xfrm>
        <a:graphic>
          <a:graphicData uri="http://schemas.openxmlformats.org/drawingml/2006/table">
            <a:tbl>
              <a:tblPr>
                <a:tableStyleId>{616DA210-FB5B-4158-B5E0-FEB733F419BA}</a:tableStyleId>
              </a:tblPr>
              <a:tblGrid>
                <a:gridCol w="3864491">
                  <a:extLst>
                    <a:ext uri="{9D8B030D-6E8A-4147-A177-3AD203B41FA5}">
                      <a16:colId xmlns:a16="http://schemas.microsoft.com/office/drawing/2014/main" val="2110732475"/>
                    </a:ext>
                  </a:extLst>
                </a:gridCol>
                <a:gridCol w="732950">
                  <a:extLst>
                    <a:ext uri="{9D8B030D-6E8A-4147-A177-3AD203B41FA5}">
                      <a16:colId xmlns:a16="http://schemas.microsoft.com/office/drawing/2014/main" val="2271442695"/>
                    </a:ext>
                  </a:extLst>
                </a:gridCol>
                <a:gridCol w="732950">
                  <a:extLst>
                    <a:ext uri="{9D8B030D-6E8A-4147-A177-3AD203B41FA5}">
                      <a16:colId xmlns:a16="http://schemas.microsoft.com/office/drawing/2014/main" val="3722619526"/>
                    </a:ext>
                  </a:extLst>
                </a:gridCol>
              </a:tblGrid>
              <a:tr h="270268">
                <a:tc gridSpan="3">
                  <a:txBody>
                    <a:bodyPr/>
                    <a:lstStyle/>
                    <a:p>
                      <a:pPr algn="ctr" fontAlgn="b"/>
                      <a:r>
                        <a:rPr lang="en-CA" sz="1400" u="none" strike="noStrike" dirty="0" smtClean="0">
                          <a:effectLst/>
                        </a:rPr>
                        <a:t>Heat transfer network information</a:t>
                      </a:r>
                      <a:endParaRPr lang="fr-CA" sz="1400" b="0"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hMerge="1">
                  <a:txBody>
                    <a:bodyPr/>
                    <a:lstStyle/>
                    <a:p>
                      <a:pPr algn="l" fontAlgn="b"/>
                      <a:endParaRPr lang="fr-CA" sz="1100" b="0" i="0" u="none" strike="noStrike">
                        <a:solidFill>
                          <a:srgbClr val="000000"/>
                        </a:solidFill>
                        <a:effectLst/>
                        <a:latin typeface="Calibri" panose="020F0502020204030204" pitchFamily="34" charset="0"/>
                      </a:endParaRPr>
                    </a:p>
                  </a:txBody>
                  <a:tcPr marL="0" marR="0" marT="0" marB="0" anchor="b"/>
                </a:tc>
                <a:tc hMerge="1">
                  <a:txBody>
                    <a:bodyPr/>
                    <a:lstStyle/>
                    <a:p>
                      <a:pPr algn="l" fontAlgn="b"/>
                      <a:endParaRPr lang="fr-CA"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36024436"/>
                  </a:ext>
                </a:extLst>
              </a:tr>
              <a:tr h="270268">
                <a:tc>
                  <a:txBody>
                    <a:bodyPr/>
                    <a:lstStyle/>
                    <a:p>
                      <a:pPr algn="ctr" fontAlgn="b"/>
                      <a:r>
                        <a:rPr lang="fr-CA" sz="1400" u="none" strike="noStrike" dirty="0" smtClean="0">
                          <a:effectLst/>
                        </a:rPr>
                        <a:t>Description</a:t>
                      </a:r>
                      <a:endParaRPr lang="fr-CA" sz="1400" b="0"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b"/>
                      <a:r>
                        <a:rPr lang="fr-CA" sz="1400" u="none" strike="noStrike">
                          <a:effectLst/>
                        </a:rPr>
                        <a:t>Variable</a:t>
                      </a:r>
                      <a:endParaRPr lang="fr-CA" sz="1400" b="0" i="0" u="none" strike="noStrike">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b"/>
                      <a:r>
                        <a:rPr lang="fr-CA" sz="1400" u="none" strike="noStrike" dirty="0" smtClean="0">
                          <a:effectLst/>
                        </a:rPr>
                        <a:t>Value</a:t>
                      </a:r>
                      <a:endParaRPr lang="fr-CA" sz="1400" b="0"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803965200"/>
                  </a:ext>
                </a:extLst>
              </a:tr>
              <a:tr h="316307">
                <a:tc>
                  <a:txBody>
                    <a:bodyPr/>
                    <a:lstStyle/>
                    <a:p>
                      <a:pPr algn="ctr" fontAlgn="b"/>
                      <a:r>
                        <a:rPr lang="fr-CA" sz="1400" u="none" strike="noStrike" dirty="0" smtClean="0">
                          <a:effectLst/>
                        </a:rPr>
                        <a:t>Glycol type (</a:t>
                      </a:r>
                      <a:r>
                        <a:rPr lang="fr-CA" sz="1400" u="none" strike="noStrike" dirty="0" err="1" smtClean="0">
                          <a:effectLst/>
                        </a:rPr>
                        <a:t>Ethylene</a:t>
                      </a:r>
                      <a:r>
                        <a:rPr lang="fr-CA" sz="1400" u="none" strike="noStrike" dirty="0" smtClean="0">
                          <a:effectLst/>
                        </a:rPr>
                        <a:t> / </a:t>
                      </a:r>
                      <a:r>
                        <a:rPr lang="fr-CA" sz="1400" u="none" strike="noStrike" dirty="0" err="1" smtClean="0">
                          <a:effectLst/>
                        </a:rPr>
                        <a:t>propylene</a:t>
                      </a:r>
                      <a:r>
                        <a:rPr lang="fr-CA" sz="1400" u="none" strike="noStrike" dirty="0" smtClean="0">
                          <a:effectLst/>
                        </a:rPr>
                        <a:t>)</a:t>
                      </a:r>
                      <a:endParaRPr lang="fr-CA" sz="1400" b="0" i="0" u="none" strike="noStrike" dirty="0">
                        <a:solidFill>
                          <a:srgbClr val="000000"/>
                        </a:solidFill>
                        <a:effectLst/>
                        <a:latin typeface="Calibri" panose="020F0502020204030204" pitchFamily="34" charset="0"/>
                      </a:endParaRPr>
                    </a:p>
                  </a:txBody>
                  <a:tcPr marL="0" marR="0" marT="0" marB="0" anchor="ctr">
                    <a:solidFill>
                      <a:schemeClr val="bg1"/>
                    </a:solidFill>
                  </a:tcPr>
                </a:tc>
                <a:tc>
                  <a:txBody>
                    <a:bodyPr/>
                    <a:lstStyle/>
                    <a:p>
                      <a:pPr algn="ctr" fontAlgn="b"/>
                      <a:r>
                        <a:rPr lang="fr-CA" sz="1400" u="none" strike="noStrike" dirty="0">
                          <a:effectLst/>
                        </a:rPr>
                        <a:t>K</a:t>
                      </a:r>
                      <a:endParaRPr lang="fr-CA" sz="1400" b="0" i="0" u="none" strike="noStrike" dirty="0">
                        <a:solidFill>
                          <a:srgbClr val="000000"/>
                        </a:solidFill>
                        <a:effectLst/>
                        <a:latin typeface="Calibri" panose="020F0502020204030204" pitchFamily="34" charset="0"/>
                      </a:endParaRPr>
                    </a:p>
                  </a:txBody>
                  <a:tcPr marL="0" marR="0" marT="0" marB="0" anchor="ctr">
                    <a:solidFill>
                      <a:schemeClr val="bg1"/>
                    </a:solidFill>
                  </a:tcPr>
                </a:tc>
                <a:tc>
                  <a:txBody>
                    <a:bodyPr/>
                    <a:lstStyle/>
                    <a:p>
                      <a:pPr algn="ctr" fontAlgn="b"/>
                      <a:r>
                        <a:rPr lang="fr-CA" sz="1400" u="none" strike="noStrike" dirty="0" err="1" smtClean="0">
                          <a:effectLst/>
                        </a:rPr>
                        <a:t>Ethylene</a:t>
                      </a:r>
                      <a:endParaRPr lang="fr-CA" sz="1400" b="0" i="0" u="none" strike="noStrike" dirty="0">
                        <a:solidFill>
                          <a:srgbClr val="000000"/>
                        </a:solidFill>
                        <a:effectLst/>
                        <a:latin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2070434529"/>
                  </a:ext>
                </a:extLst>
              </a:tr>
              <a:tr h="441915">
                <a:tc>
                  <a:txBody>
                    <a:bodyPr/>
                    <a:lstStyle/>
                    <a:p>
                      <a:pPr algn="ctr" fontAlgn="b"/>
                      <a:r>
                        <a:rPr lang="en-CA" sz="1400" u="none" strike="noStrike" dirty="0" smtClean="0">
                          <a:effectLst/>
                        </a:rPr>
                        <a:t>Safety factor for calculating pressure losses</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u="none" strike="noStrike" dirty="0">
                          <a:effectLst/>
                        </a:rPr>
                        <a:t>F.S.</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u="none" strike="noStrike" dirty="0" smtClean="0">
                          <a:effectLst/>
                        </a:rPr>
                        <a:t>25 %</a:t>
                      </a:r>
                      <a:endParaRPr lang="fr-CA"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265457936"/>
                  </a:ext>
                </a:extLst>
              </a:tr>
              <a:tr h="316307">
                <a:tc>
                  <a:txBody>
                    <a:bodyPr/>
                    <a:lstStyle/>
                    <a:p>
                      <a:pPr algn="ctr" fontAlgn="b"/>
                      <a:r>
                        <a:rPr lang="en-CA" sz="1400" u="none" strike="noStrike" dirty="0" smtClean="0">
                          <a:effectLst/>
                        </a:rPr>
                        <a:t>Efficiency of the glycol network pump</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u="none" strike="noStrike">
                          <a:effectLst/>
                        </a:rPr>
                        <a:t>Rpom</a:t>
                      </a:r>
                      <a:endParaRPr lang="fr-CA"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fr-CA" sz="1400" u="none" strike="noStrike" dirty="0" smtClean="0">
                          <a:effectLst/>
                        </a:rPr>
                        <a:t>75 %</a:t>
                      </a:r>
                      <a:endParaRPr lang="fr-CA"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12722872"/>
                  </a:ext>
                </a:extLst>
              </a:tr>
              <a:tr h="316307">
                <a:tc>
                  <a:txBody>
                    <a:bodyPr/>
                    <a:lstStyle/>
                    <a:p>
                      <a:pPr algn="ctr" fontAlgn="b"/>
                      <a:r>
                        <a:rPr lang="en-CA" sz="1400" u="none" strike="noStrike" dirty="0" smtClean="0">
                          <a:effectLst/>
                        </a:rPr>
                        <a:t>Distance between thermal source and load [m]</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u="none" strike="noStrike" dirty="0">
                          <a:effectLst/>
                        </a:rPr>
                        <a:t>DIS</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u="none" strike="noStrike" dirty="0">
                          <a:effectLst/>
                        </a:rPr>
                        <a:t>152</a:t>
                      </a:r>
                      <a:endParaRPr lang="fr-CA"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648411852"/>
                  </a:ext>
                </a:extLst>
              </a:tr>
            </a:tbl>
          </a:graphicData>
        </a:graphic>
      </p:graphicFrame>
      <p:graphicFrame>
        <p:nvGraphicFramePr>
          <p:cNvPr id="5" name="Tableau 4"/>
          <p:cNvGraphicFramePr>
            <a:graphicFrameLocks noGrp="1"/>
          </p:cNvGraphicFramePr>
          <p:nvPr>
            <p:custDataLst>
              <p:tags r:id="rId4"/>
            </p:custDataLst>
            <p:extLst>
              <p:ext uri="{D42A27DB-BD31-4B8C-83A1-F6EECF244321}">
                <p14:modId xmlns:p14="http://schemas.microsoft.com/office/powerpoint/2010/main" val="3456970486"/>
              </p:ext>
            </p:extLst>
          </p:nvPr>
        </p:nvGraphicFramePr>
        <p:xfrm>
          <a:off x="6028267" y="1323824"/>
          <a:ext cx="5821458" cy="1931374"/>
        </p:xfrm>
        <a:graphic>
          <a:graphicData uri="http://schemas.openxmlformats.org/drawingml/2006/table">
            <a:tbl>
              <a:tblPr>
                <a:tableStyleId>{616DA210-FB5B-4158-B5E0-FEB733F419BA}</a:tableStyleId>
              </a:tblPr>
              <a:tblGrid>
                <a:gridCol w="3456093">
                  <a:extLst>
                    <a:ext uri="{9D8B030D-6E8A-4147-A177-3AD203B41FA5}">
                      <a16:colId xmlns:a16="http://schemas.microsoft.com/office/drawing/2014/main" val="2282201080"/>
                    </a:ext>
                  </a:extLst>
                </a:gridCol>
                <a:gridCol w="788455">
                  <a:extLst>
                    <a:ext uri="{9D8B030D-6E8A-4147-A177-3AD203B41FA5}">
                      <a16:colId xmlns:a16="http://schemas.microsoft.com/office/drawing/2014/main" val="396268769"/>
                    </a:ext>
                  </a:extLst>
                </a:gridCol>
                <a:gridCol w="788455">
                  <a:extLst>
                    <a:ext uri="{9D8B030D-6E8A-4147-A177-3AD203B41FA5}">
                      <a16:colId xmlns:a16="http://schemas.microsoft.com/office/drawing/2014/main" val="1231552201"/>
                    </a:ext>
                  </a:extLst>
                </a:gridCol>
                <a:gridCol w="788455">
                  <a:extLst>
                    <a:ext uri="{9D8B030D-6E8A-4147-A177-3AD203B41FA5}">
                      <a16:colId xmlns:a16="http://schemas.microsoft.com/office/drawing/2014/main" val="3119633911"/>
                    </a:ext>
                  </a:extLst>
                </a:gridCol>
              </a:tblGrid>
              <a:tr h="52496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CA" sz="1400" u="none" strike="noStrike" dirty="0" smtClean="0">
                          <a:solidFill>
                            <a:srgbClr val="FF0000"/>
                          </a:solidFill>
                          <a:effectLst/>
                        </a:rPr>
                        <a:t>Minimum diameter of main pipe </a:t>
                      </a:r>
                    </a:p>
                    <a:p>
                      <a:pPr marL="0" marR="0" lvl="0" indent="0" algn="ctr" defTabSz="457200" rtl="0" eaLnBrk="1" fontAlgn="b" latinLnBrk="0" hangingPunct="1">
                        <a:lnSpc>
                          <a:spcPct val="100000"/>
                        </a:lnSpc>
                        <a:spcBef>
                          <a:spcPts val="0"/>
                        </a:spcBef>
                        <a:spcAft>
                          <a:spcPts val="0"/>
                        </a:spcAft>
                        <a:buClrTx/>
                        <a:buSzTx/>
                        <a:buFontTx/>
                        <a:buNone/>
                        <a:tabLst/>
                        <a:defRPr/>
                      </a:pPr>
                      <a:r>
                        <a:rPr lang="en-CA" sz="1400" u="none" strike="noStrike" dirty="0" smtClean="0">
                          <a:solidFill>
                            <a:srgbClr val="FF0000"/>
                          </a:solidFill>
                          <a:effectLst/>
                        </a:rPr>
                        <a:t>value calculated by the simulator (mm)</a:t>
                      </a:r>
                      <a:endParaRPr lang="fr-CA" sz="1400" b="0" i="0" u="none" strike="noStrike" dirty="0" smtClean="0">
                        <a:solidFill>
                          <a:srgbClr val="FF0000"/>
                        </a:solidFill>
                        <a:effectLst/>
                        <a:latin typeface="Calibri" panose="020F0502020204030204" pitchFamily="34" charset="0"/>
                      </a:endParaRPr>
                    </a:p>
                  </a:txBody>
                  <a:tcPr marL="0" marR="0" marT="0" marB="0" anchor="ctr">
                    <a:solidFill>
                      <a:schemeClr val="bg1">
                        <a:lumMod val="85000"/>
                      </a:schemeClr>
                    </a:solidFill>
                  </a:tcPr>
                </a:tc>
                <a:tc gridSpan="3">
                  <a:txBody>
                    <a:bodyPr/>
                    <a:lstStyle/>
                    <a:p>
                      <a:pPr algn="ctr" fontAlgn="b"/>
                      <a:r>
                        <a:rPr lang="fr-CA" sz="1400" b="0" i="1" u="none" strike="noStrike" dirty="0" smtClean="0">
                          <a:solidFill>
                            <a:srgbClr val="FF0000"/>
                          </a:solidFill>
                          <a:effectLst/>
                          <a:latin typeface="Calibri" panose="020F0502020204030204" pitchFamily="34" charset="0"/>
                        </a:rPr>
                        <a:t>150 mm</a:t>
                      </a:r>
                      <a:endParaRPr lang="fr-CA" sz="1400" b="0" i="1" u="none" strike="noStrike" dirty="0">
                        <a:solidFill>
                          <a:srgbClr val="FF0000"/>
                        </a:solidFill>
                        <a:effectLst/>
                        <a:latin typeface="Calibri" panose="020F0502020204030204" pitchFamily="34" charset="0"/>
                      </a:endParaRPr>
                    </a:p>
                  </a:txBody>
                  <a:tcPr marL="0" marR="0" marT="0" marB="0" anchor="ctr">
                    <a:solidFill>
                      <a:schemeClr val="bg1">
                        <a:lumMod val="85000"/>
                      </a:schemeClr>
                    </a:solidFill>
                  </a:tcPr>
                </a:tc>
                <a:tc hMerge="1">
                  <a:txBody>
                    <a:bodyPr/>
                    <a:lstStyle/>
                    <a:p>
                      <a:pPr algn="ctr" fontAlgn="b"/>
                      <a:endParaRPr lang="fr-CA" sz="1200" b="0" i="1"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hMerge="1">
                  <a:txBody>
                    <a:bodyPr/>
                    <a:lstStyle/>
                    <a:p>
                      <a:pPr algn="ctr" fontAlgn="b"/>
                      <a:endParaRPr lang="fr-CA" sz="1200" b="0" i="1"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2287981112"/>
                  </a:ext>
                </a:extLst>
              </a:tr>
              <a:tr h="468802">
                <a:tc>
                  <a:txBody>
                    <a:bodyPr/>
                    <a:lstStyle/>
                    <a:p>
                      <a:pPr algn="ctr" fontAlgn="b"/>
                      <a:r>
                        <a:rPr lang="fr-CA" sz="1400" b="1" u="none" strike="noStrike" dirty="0" err="1" smtClean="0">
                          <a:effectLst/>
                        </a:rPr>
                        <a:t>Selected</a:t>
                      </a:r>
                      <a:r>
                        <a:rPr lang="fr-CA" sz="1400" b="1" u="none" strike="noStrike" dirty="0" smtClean="0">
                          <a:effectLst/>
                        </a:rPr>
                        <a:t> line</a:t>
                      </a:r>
                      <a:endParaRPr lang="fr-CA" sz="1400" b="1" i="1"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b"/>
                      <a:r>
                        <a:rPr lang="fr-CA" sz="1400" b="1" u="none" strike="noStrike" dirty="0" smtClean="0">
                          <a:effectLst/>
                        </a:rPr>
                        <a:t>150 </a:t>
                      </a:r>
                    </a:p>
                    <a:p>
                      <a:pPr algn="ctr" fontAlgn="b"/>
                      <a:r>
                        <a:rPr lang="fr-CA" sz="1400" b="1" u="none" strike="noStrike" dirty="0" smtClean="0">
                          <a:effectLst/>
                        </a:rPr>
                        <a:t>mm</a:t>
                      </a:r>
                      <a:endParaRPr lang="fr-CA" sz="1400" b="1" i="1"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b"/>
                      <a:r>
                        <a:rPr lang="fr-CA" sz="1400" b="1" u="none" strike="noStrike" dirty="0" smtClean="0">
                          <a:effectLst/>
                        </a:rPr>
                        <a:t>200 </a:t>
                      </a:r>
                    </a:p>
                    <a:p>
                      <a:pPr algn="ctr" fontAlgn="b"/>
                      <a:r>
                        <a:rPr lang="fr-CA" sz="1400" b="1" u="none" strike="noStrike" dirty="0" smtClean="0">
                          <a:effectLst/>
                        </a:rPr>
                        <a:t>mm</a:t>
                      </a:r>
                      <a:endParaRPr lang="fr-CA" sz="1400" b="1" i="1"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b"/>
                      <a:r>
                        <a:rPr lang="fr-CA" sz="1400" b="1" u="none" strike="noStrike" dirty="0" err="1" smtClean="0">
                          <a:effectLst/>
                        </a:rPr>
                        <a:t>Difference</a:t>
                      </a:r>
                      <a:endParaRPr lang="fr-CA" sz="1400" b="1" i="1"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2137911232"/>
                  </a:ext>
                </a:extLst>
              </a:tr>
              <a:tr h="468802">
                <a:tc>
                  <a:txBody>
                    <a:bodyPr/>
                    <a:lstStyle/>
                    <a:p>
                      <a:pPr algn="ctr" fontAlgn="b"/>
                      <a:r>
                        <a:rPr lang="fr-CA" sz="1400" u="none" strike="noStrike" dirty="0" smtClean="0">
                          <a:effectLst/>
                        </a:rPr>
                        <a:t>Maximum </a:t>
                      </a:r>
                      <a:r>
                        <a:rPr lang="fr-CA" sz="1400" u="none" strike="noStrike" dirty="0" err="1" smtClean="0">
                          <a:effectLst/>
                        </a:rPr>
                        <a:t>pump</a:t>
                      </a:r>
                      <a:r>
                        <a:rPr lang="fr-CA" sz="1400" u="none" strike="noStrike" dirty="0" smtClean="0">
                          <a:effectLst/>
                        </a:rPr>
                        <a:t> power [kW]</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u="none" strike="noStrike" dirty="0" smtClean="0">
                          <a:effectLst/>
                        </a:rPr>
                        <a:t>135</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u="none" strike="noStrike" dirty="0">
                          <a:effectLst/>
                        </a:rPr>
                        <a:t>45</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b="1" u="none" strike="noStrike" dirty="0" smtClean="0">
                          <a:effectLst/>
                        </a:rPr>
                        <a:t>90</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583751118"/>
                  </a:ext>
                </a:extLst>
              </a:tr>
              <a:tr h="468802">
                <a:tc>
                  <a:txBody>
                    <a:bodyPr/>
                    <a:lstStyle/>
                    <a:p>
                      <a:pPr algn="ctr" fontAlgn="b"/>
                      <a:r>
                        <a:rPr lang="en-CA" sz="1400" u="none" strike="noStrike" dirty="0" smtClean="0">
                          <a:effectLst/>
                        </a:rPr>
                        <a:t>Annual energy consumed by the pump (MWh)</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u="none" strike="noStrike" dirty="0" smtClean="0">
                          <a:effectLst/>
                        </a:rPr>
                        <a:t>385</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u="none" strike="noStrike" dirty="0" smtClean="0">
                          <a:effectLst/>
                        </a:rPr>
                        <a:t>135</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b="1" u="none" strike="noStrike" dirty="0" smtClean="0">
                          <a:effectLst/>
                        </a:rPr>
                        <a:t>250</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139824026"/>
                  </a:ext>
                </a:extLst>
              </a:tr>
            </a:tbl>
          </a:graphicData>
        </a:graphic>
      </p:graphicFrame>
      <p:pic>
        <p:nvPicPr>
          <p:cNvPr id="21" name="Espace réservé du contenu 20"/>
          <p:cNvPicPr>
            <a:picLocks noGrp="1" noChangeAspect="1"/>
          </p:cNvPicPr>
          <p:nvPr>
            <p:ph sz="quarter" idx="4"/>
          </p:nvPr>
        </p:nvPicPr>
        <p:blipFill>
          <a:blip r:embed="rId6"/>
          <a:stretch>
            <a:fillRect/>
          </a:stretch>
        </p:blipFill>
        <p:spPr>
          <a:xfrm>
            <a:off x="5979896" y="3313083"/>
            <a:ext cx="6042248" cy="3043267"/>
          </a:xfrm>
          <a:prstGeom prst="rect">
            <a:avLst/>
          </a:prstGeom>
        </p:spPr>
      </p:pic>
      <p:pic>
        <p:nvPicPr>
          <p:cNvPr id="23" name="Espace réservé du contenu 22"/>
          <p:cNvPicPr>
            <a:picLocks noGrp="1" noChangeAspect="1"/>
          </p:cNvPicPr>
          <p:nvPr>
            <p:ph sz="half" idx="2"/>
          </p:nvPr>
        </p:nvPicPr>
        <p:blipFill>
          <a:blip r:embed="rId7"/>
          <a:stretch>
            <a:fillRect/>
          </a:stretch>
        </p:blipFill>
        <p:spPr>
          <a:xfrm>
            <a:off x="301594" y="3369282"/>
            <a:ext cx="5523472" cy="3169304"/>
          </a:xfrm>
          <a:prstGeom prst="rect">
            <a:avLst/>
          </a:prstGeom>
        </p:spPr>
      </p:pic>
      <p:sp>
        <p:nvSpPr>
          <p:cNvPr id="4" name="TextBox 3"/>
          <p:cNvSpPr txBox="1"/>
          <p:nvPr/>
        </p:nvSpPr>
        <p:spPr>
          <a:xfrm rot="16200000">
            <a:off x="5556645" y="4976822"/>
            <a:ext cx="1363731" cy="276999"/>
          </a:xfrm>
          <a:prstGeom prst="rect">
            <a:avLst/>
          </a:prstGeom>
          <a:solidFill>
            <a:schemeClr val="bg1"/>
          </a:solidFill>
        </p:spPr>
        <p:txBody>
          <a:bodyPr wrap="square" rtlCol="0">
            <a:spAutoFit/>
          </a:bodyPr>
          <a:lstStyle/>
          <a:p>
            <a:r>
              <a:rPr lang="en-CA" sz="1200" dirty="0" smtClean="0">
                <a:solidFill>
                  <a:srgbClr val="45697B"/>
                </a:solidFill>
              </a:rPr>
              <a:t>Temperature (</a:t>
            </a:r>
            <a:r>
              <a:rPr lang="es-CL" sz="1200" dirty="0" smtClean="0">
                <a:solidFill>
                  <a:srgbClr val="45697B"/>
                </a:solidFill>
              </a:rPr>
              <a:t>°C</a:t>
            </a:r>
            <a:r>
              <a:rPr lang="en-CA" sz="1200" dirty="0" smtClean="0">
                <a:solidFill>
                  <a:srgbClr val="45697B"/>
                </a:solidFill>
              </a:rPr>
              <a:t>)</a:t>
            </a:r>
            <a:endParaRPr lang="en-CA" sz="1200" dirty="0">
              <a:solidFill>
                <a:srgbClr val="45697B"/>
              </a:solidFill>
            </a:endParaRPr>
          </a:p>
        </p:txBody>
      </p:sp>
    </p:spTree>
    <p:extLst>
      <p:ext uri="{BB962C8B-B14F-4D97-AF65-F5344CB8AC3E}">
        <p14:creationId xmlns:p14="http://schemas.microsoft.com/office/powerpoint/2010/main" val="910952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du contenu 14"/>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t="39990" b="28023"/>
          <a:stretch/>
        </p:blipFill>
        <p:spPr>
          <a:xfrm>
            <a:off x="172002" y="1301553"/>
            <a:ext cx="11622065" cy="2405413"/>
          </a:xfrm>
        </p:spPr>
      </p:pic>
      <p:sp>
        <p:nvSpPr>
          <p:cNvPr id="2" name="Titre 1"/>
          <p:cNvSpPr>
            <a:spLocks noGrp="1"/>
          </p:cNvSpPr>
          <p:nvPr>
            <p:ph type="title"/>
            <p:custDataLst>
              <p:tags r:id="rId1"/>
            </p:custDataLst>
          </p:nvPr>
        </p:nvSpPr>
        <p:spPr/>
        <p:txBody>
          <a:bodyPr/>
          <a:lstStyle/>
          <a:p>
            <a:r>
              <a:rPr lang="fr-FR" altLang="fr-FR" sz="2400" dirty="0" smtClean="0">
                <a:solidFill>
                  <a:srgbClr val="45697B"/>
                </a:solidFill>
              </a:rPr>
              <a:t>4. </a:t>
            </a:r>
            <a:r>
              <a:rPr lang="fr-FR" altLang="fr-FR" sz="2400" dirty="0">
                <a:solidFill>
                  <a:srgbClr val="45697B"/>
                </a:solidFill>
              </a:rPr>
              <a:t>Simulation </a:t>
            </a:r>
            <a:r>
              <a:rPr lang="fr-FR" altLang="fr-FR" sz="2400" dirty="0" err="1">
                <a:solidFill>
                  <a:srgbClr val="45697B"/>
                </a:solidFill>
              </a:rPr>
              <a:t>example</a:t>
            </a:r>
            <a:r>
              <a:rPr lang="fr-FR" altLang="fr-FR" sz="2400" dirty="0" smtClean="0">
                <a:solidFill>
                  <a:srgbClr val="45697B"/>
                </a:solidFill>
              </a:rPr>
              <a:t/>
            </a:r>
            <a:br>
              <a:rPr lang="fr-FR" altLang="fr-FR" sz="2400" dirty="0" smtClean="0">
                <a:solidFill>
                  <a:srgbClr val="45697B"/>
                </a:solidFill>
              </a:rPr>
            </a:br>
            <a:r>
              <a:rPr lang="en-CA" altLang="fr-FR" sz="2200" dirty="0">
                <a:solidFill>
                  <a:srgbClr val="45697B"/>
                </a:solidFill>
              </a:rPr>
              <a:t>Addition of the "load" system (QC3) and </a:t>
            </a:r>
            <a:r>
              <a:rPr lang="en-CA" altLang="fr-FR" sz="2200" dirty="0" smtClean="0">
                <a:solidFill>
                  <a:srgbClr val="45697B"/>
                </a:solidFill>
              </a:rPr>
              <a:t>impact </a:t>
            </a:r>
            <a:r>
              <a:rPr lang="en-CA" altLang="fr-FR" sz="2200" dirty="0">
                <a:solidFill>
                  <a:srgbClr val="45697B"/>
                </a:solidFill>
              </a:rPr>
              <a:t>of the heat pump</a:t>
            </a:r>
            <a:r>
              <a:rPr lang="fr-FR" altLang="fr-FR" sz="2400" dirty="0" smtClean="0">
                <a:solidFill>
                  <a:srgbClr val="45697B"/>
                </a:solidFill>
              </a:rPr>
              <a:t/>
            </a:r>
            <a:br>
              <a:rPr lang="fr-FR" altLang="fr-FR" sz="2400" dirty="0" smtClean="0">
                <a:solidFill>
                  <a:srgbClr val="45697B"/>
                </a:solidFill>
              </a:rPr>
            </a:br>
            <a:endParaRPr lang="fr-CA" sz="2400" baseline="-25000" dirty="0"/>
          </a:p>
        </p:txBody>
      </p:sp>
      <p:sp>
        <p:nvSpPr>
          <p:cNvPr id="7" name="Espace réservé du numéro de diapositive 6"/>
          <p:cNvSpPr>
            <a:spLocks noGrp="1"/>
          </p:cNvSpPr>
          <p:nvPr>
            <p:ph type="sldNum" sz="quarter" idx="12"/>
            <p:custDataLst>
              <p:tags r:id="rId2"/>
            </p:custDataLst>
          </p:nvPr>
        </p:nvSpPr>
        <p:spPr/>
        <p:txBody>
          <a:bodyPr/>
          <a:lstStyle/>
          <a:p>
            <a:pPr>
              <a:defRPr/>
            </a:pPr>
            <a:fld id="{9077198E-AA1E-49BE-9293-1EADDC5DA5E8}" type="slidenum">
              <a:rPr lang="fr-CA" smtClean="0"/>
              <a:pPr>
                <a:defRPr/>
              </a:pPr>
              <a:t>26</a:t>
            </a:fld>
            <a:endParaRPr lang="fr-CA" dirty="0"/>
          </a:p>
        </p:txBody>
      </p:sp>
      <p:graphicFrame>
        <p:nvGraphicFramePr>
          <p:cNvPr id="12" name="Tableau 11"/>
          <p:cNvGraphicFramePr>
            <a:graphicFrameLocks noGrp="1"/>
          </p:cNvGraphicFramePr>
          <p:nvPr>
            <p:custDataLst>
              <p:tags r:id="rId3"/>
            </p:custDataLst>
            <p:extLst>
              <p:ext uri="{D42A27DB-BD31-4B8C-83A1-F6EECF244321}">
                <p14:modId xmlns:p14="http://schemas.microsoft.com/office/powerpoint/2010/main" val="4192634707"/>
              </p:ext>
            </p:extLst>
          </p:nvPr>
        </p:nvGraphicFramePr>
        <p:xfrm>
          <a:off x="302712" y="3709826"/>
          <a:ext cx="5886105" cy="2476977"/>
        </p:xfrm>
        <a:graphic>
          <a:graphicData uri="http://schemas.openxmlformats.org/drawingml/2006/table">
            <a:tbl>
              <a:tblPr>
                <a:tableStyleId>{616DA210-FB5B-4158-B5E0-FEB733F419BA}</a:tableStyleId>
              </a:tblPr>
              <a:tblGrid>
                <a:gridCol w="2426511">
                  <a:extLst>
                    <a:ext uri="{9D8B030D-6E8A-4147-A177-3AD203B41FA5}">
                      <a16:colId xmlns:a16="http://schemas.microsoft.com/office/drawing/2014/main" val="2709074794"/>
                    </a:ext>
                  </a:extLst>
                </a:gridCol>
                <a:gridCol w="1289413">
                  <a:extLst>
                    <a:ext uri="{9D8B030D-6E8A-4147-A177-3AD203B41FA5}">
                      <a16:colId xmlns:a16="http://schemas.microsoft.com/office/drawing/2014/main" val="2725790091"/>
                    </a:ext>
                  </a:extLst>
                </a:gridCol>
                <a:gridCol w="1095328">
                  <a:extLst>
                    <a:ext uri="{9D8B030D-6E8A-4147-A177-3AD203B41FA5}">
                      <a16:colId xmlns:a16="http://schemas.microsoft.com/office/drawing/2014/main" val="1577234577"/>
                    </a:ext>
                  </a:extLst>
                </a:gridCol>
                <a:gridCol w="1074853">
                  <a:extLst>
                    <a:ext uri="{9D8B030D-6E8A-4147-A177-3AD203B41FA5}">
                      <a16:colId xmlns:a16="http://schemas.microsoft.com/office/drawing/2014/main" val="3092137569"/>
                    </a:ext>
                  </a:extLst>
                </a:gridCol>
              </a:tblGrid>
              <a:tr h="271099">
                <a:tc gridSpan="4">
                  <a:txBody>
                    <a:bodyPr/>
                    <a:lstStyle/>
                    <a:p>
                      <a:pPr algn="ctr" fontAlgn="b"/>
                      <a:r>
                        <a:rPr lang="en-CA" sz="1400" b="1" i="0" u="none" strike="noStrike" dirty="0" smtClean="0">
                          <a:solidFill>
                            <a:srgbClr val="000000"/>
                          </a:solidFill>
                          <a:effectLst/>
                          <a:latin typeface="Calibri" panose="020F0502020204030204" pitchFamily="34" charset="0"/>
                        </a:rPr>
                        <a:t>Analysis of energy transfer to the QC3 "load" system</a:t>
                      </a:r>
                      <a:endParaRPr lang="fr-CA" sz="1400" b="1" i="0" u="none" strike="noStrike" baseline="-25000"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hMerge="1">
                  <a:txBody>
                    <a:bodyPr/>
                    <a:lstStyle/>
                    <a:p>
                      <a:pPr algn="ctr" fontAlgn="b"/>
                      <a:endParaRPr lang="fr-CA" sz="1400" b="0"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232487275"/>
                  </a:ext>
                </a:extLst>
              </a:tr>
              <a:tr h="374639">
                <a:tc>
                  <a:txBody>
                    <a:bodyPr/>
                    <a:lstStyle/>
                    <a:p>
                      <a:pPr algn="ctr" fontAlgn="b"/>
                      <a:r>
                        <a:rPr lang="en-CA" sz="1400" b="1" u="none" strike="noStrike" dirty="0" smtClean="0">
                          <a:effectLst/>
                        </a:rPr>
                        <a:t>Equipment used to transfer energy</a:t>
                      </a:r>
                      <a:endParaRPr lang="fr-CA" sz="1400" b="1"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fontAlgn="b"/>
                      <a:r>
                        <a:rPr lang="fr-CA" sz="1400" b="1" u="none" strike="noStrike" dirty="0" err="1" smtClean="0">
                          <a:effectLst/>
                        </a:rPr>
                        <a:t>Heat</a:t>
                      </a:r>
                      <a:r>
                        <a:rPr lang="fr-CA" sz="1400" b="1" u="none" strike="noStrike" dirty="0" smtClean="0">
                          <a:effectLst/>
                        </a:rPr>
                        <a:t> </a:t>
                      </a:r>
                      <a:r>
                        <a:rPr lang="fr-CA" sz="1400" b="1" u="none" strike="noStrike" dirty="0" err="1" smtClean="0">
                          <a:effectLst/>
                        </a:rPr>
                        <a:t>pump</a:t>
                      </a:r>
                      <a:r>
                        <a:rPr lang="fr-CA" sz="1400" b="1" u="none" strike="noStrike" dirty="0" smtClean="0">
                          <a:effectLst/>
                        </a:rPr>
                        <a:t> (TP)</a:t>
                      </a:r>
                    </a:p>
                  </a:txBody>
                  <a:tcPr marL="6350" marR="6350" marT="6350" marB="0" anchor="ctr">
                    <a:solidFill>
                      <a:schemeClr val="bg1">
                        <a:lumMod val="85000"/>
                      </a:schemeClr>
                    </a:solidFill>
                  </a:tcPr>
                </a:tc>
                <a:tc>
                  <a:txBody>
                    <a:bodyPr/>
                    <a:lstStyle/>
                    <a:p>
                      <a:pPr algn="ctr" fontAlgn="b"/>
                      <a:r>
                        <a:rPr lang="fr-CA" sz="1400" b="1" u="none" strike="noStrike" dirty="0" err="1" smtClean="0">
                          <a:effectLst/>
                        </a:rPr>
                        <a:t>Exchanger</a:t>
                      </a:r>
                      <a:r>
                        <a:rPr lang="fr-CA" sz="1400" b="1" u="none" strike="noStrike" dirty="0" smtClean="0">
                          <a:effectLst/>
                        </a:rPr>
                        <a:t> </a:t>
                      </a:r>
                    </a:p>
                    <a:p>
                      <a:pPr algn="ctr" fontAlgn="b"/>
                      <a:r>
                        <a:rPr lang="fr-CA" sz="1400" b="1" u="none" strike="noStrike" dirty="0" smtClean="0">
                          <a:effectLst/>
                        </a:rPr>
                        <a:t>NTU </a:t>
                      </a:r>
                      <a:r>
                        <a:rPr lang="fr-CA" sz="1400" b="1" u="none" strike="noStrike" dirty="0">
                          <a:effectLst/>
                        </a:rPr>
                        <a:t>= 1</a:t>
                      </a:r>
                      <a:endParaRPr lang="fr-CA" sz="1400" b="1"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fontAlgn="b"/>
                      <a:r>
                        <a:rPr lang="fr-CA" sz="1400" b="1" u="none" strike="noStrike" dirty="0" err="1" smtClean="0">
                          <a:effectLst/>
                        </a:rPr>
                        <a:t>Difference</a:t>
                      </a:r>
                      <a:endParaRPr lang="fr-CA" sz="1400" b="1"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371126156"/>
                  </a:ext>
                </a:extLst>
              </a:tr>
              <a:tr h="365572">
                <a:tc>
                  <a:txBody>
                    <a:bodyPr/>
                    <a:lstStyle/>
                    <a:p>
                      <a:pPr algn="ctr" fontAlgn="b"/>
                      <a:r>
                        <a:rPr lang="fr-CA" sz="1200" b="0" u="none" strike="noStrike" dirty="0" err="1" smtClean="0">
                          <a:effectLst/>
                        </a:rPr>
                        <a:t>Energy</a:t>
                      </a:r>
                      <a:r>
                        <a:rPr lang="fr-CA" sz="1200" b="0" u="none" strike="noStrike" dirty="0" smtClean="0">
                          <a:effectLst/>
                        </a:rPr>
                        <a:t> </a:t>
                      </a:r>
                      <a:r>
                        <a:rPr lang="fr-CA" sz="1200" b="0" u="none" strike="noStrike" dirty="0" err="1" smtClean="0">
                          <a:effectLst/>
                        </a:rPr>
                        <a:t>saved</a:t>
                      </a:r>
                      <a:r>
                        <a:rPr lang="fr-CA" sz="1200" b="0" u="none" strike="noStrike" dirty="0" smtClean="0">
                          <a:effectLst/>
                        </a:rPr>
                        <a:t> (</a:t>
                      </a:r>
                      <a:r>
                        <a:rPr lang="fr-CA" sz="1200" b="0" u="none" strike="noStrike" dirty="0" err="1" smtClean="0">
                          <a:effectLst/>
                        </a:rPr>
                        <a:t>MWh</a:t>
                      </a:r>
                      <a:r>
                        <a:rPr lang="fr-CA" sz="1200" b="0" u="none" strike="noStrike" dirty="0" smtClean="0">
                          <a:effectLst/>
                        </a:rPr>
                        <a:t> / </a:t>
                      </a:r>
                      <a:r>
                        <a:rPr lang="fr-CA" sz="1200" b="0" u="none" strike="noStrike" dirty="0" err="1" smtClean="0">
                          <a:effectLst/>
                        </a:rPr>
                        <a:t>year</a:t>
                      </a:r>
                      <a:r>
                        <a:rPr lang="fr-CA" sz="1200" b="0" u="none" strike="noStrike" dirty="0" smtClean="0">
                          <a:effectLst/>
                        </a:rPr>
                        <a:t>)</a:t>
                      </a:r>
                      <a:endParaRPr lang="fr-CA"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fr-CA" sz="1200" b="0" u="none" strike="noStrike" dirty="0" smtClean="0">
                          <a:solidFill>
                            <a:schemeClr val="tx1"/>
                          </a:solidFill>
                          <a:effectLst/>
                        </a:rPr>
                        <a:t>181</a:t>
                      </a:r>
                    </a:p>
                    <a:p>
                      <a:pPr algn="ctr" fontAlgn="b"/>
                      <a:r>
                        <a:rPr lang="fr-CA" sz="1200" b="0" u="none" strike="noStrike" dirty="0" smtClean="0">
                          <a:solidFill>
                            <a:schemeClr val="tx1"/>
                          </a:solidFill>
                          <a:effectLst/>
                        </a:rPr>
                        <a:t>( 79 % )</a:t>
                      </a:r>
                    </a:p>
                  </a:txBody>
                  <a:tcPr marL="6350" marR="6350" marT="6350" marB="0" anchor="ctr"/>
                </a:tc>
                <a:tc>
                  <a:txBody>
                    <a:bodyPr/>
                    <a:lstStyle/>
                    <a:p>
                      <a:pPr algn="ctr" fontAlgn="b"/>
                      <a:r>
                        <a:rPr lang="fr-CA" sz="1200" b="0" u="none" strike="noStrike" dirty="0" smtClean="0">
                          <a:solidFill>
                            <a:schemeClr val="tx1"/>
                          </a:solidFill>
                          <a:effectLst/>
                        </a:rPr>
                        <a:t>45</a:t>
                      </a:r>
                    </a:p>
                    <a:p>
                      <a:pPr algn="ctr" fontAlgn="b"/>
                      <a:r>
                        <a:rPr lang="fr-CA" sz="1200" b="0" u="none" strike="noStrike" dirty="0" smtClean="0">
                          <a:solidFill>
                            <a:schemeClr val="tx1"/>
                          </a:solidFill>
                          <a:effectLst/>
                        </a:rPr>
                        <a:t>( 19 % )</a:t>
                      </a:r>
                    </a:p>
                  </a:txBody>
                  <a:tcPr marL="6350" marR="6350" marT="6350" marB="0" anchor="ctr"/>
                </a:tc>
                <a:tc>
                  <a:txBody>
                    <a:bodyPr/>
                    <a:lstStyle/>
                    <a:p>
                      <a:pPr algn="ctr" fontAlgn="b"/>
                      <a:r>
                        <a:rPr lang="fr-CA" sz="1200" b="0" u="none" strike="noStrike" dirty="0" smtClean="0">
                          <a:solidFill>
                            <a:schemeClr val="tx1"/>
                          </a:solidFill>
                          <a:effectLst/>
                        </a:rPr>
                        <a:t>136</a:t>
                      </a:r>
                    </a:p>
                  </a:txBody>
                  <a:tcPr marL="6350" marR="6350" marT="6350" marB="0" anchor="ctr">
                    <a:solidFill>
                      <a:schemeClr val="bg1">
                        <a:lumMod val="85000"/>
                      </a:schemeClr>
                    </a:solidFill>
                  </a:tcPr>
                </a:tc>
                <a:extLst>
                  <a:ext uri="{0D108BD9-81ED-4DB2-BD59-A6C34878D82A}">
                    <a16:rowId xmlns:a16="http://schemas.microsoft.com/office/drawing/2014/main" val="3296327484"/>
                  </a:ext>
                </a:extLst>
              </a:tr>
              <a:tr h="365572">
                <a:tc>
                  <a:txBody>
                    <a:bodyPr/>
                    <a:lstStyle/>
                    <a:p>
                      <a:pPr algn="ctr" fontAlgn="b"/>
                      <a:r>
                        <a:rPr lang="fr-CA" sz="1200" b="0" i="0" u="none" strike="noStrike" dirty="0" err="1" smtClean="0">
                          <a:solidFill>
                            <a:srgbClr val="000000"/>
                          </a:solidFill>
                          <a:effectLst/>
                          <a:latin typeface="Calibri" panose="020F0502020204030204" pitchFamily="34" charset="0"/>
                        </a:rPr>
                        <a:t>Energy</a:t>
                      </a:r>
                      <a:r>
                        <a:rPr lang="fr-CA" sz="1200" b="0" i="0" u="none" strike="noStrike" dirty="0" smtClean="0">
                          <a:solidFill>
                            <a:srgbClr val="000000"/>
                          </a:solidFill>
                          <a:effectLst/>
                          <a:latin typeface="Calibri" panose="020F0502020204030204" pitchFamily="34" charset="0"/>
                        </a:rPr>
                        <a:t> </a:t>
                      </a:r>
                      <a:r>
                        <a:rPr lang="fr-CA" sz="1200" b="0" i="0" u="none" strike="noStrike" dirty="0" err="1" smtClean="0">
                          <a:solidFill>
                            <a:srgbClr val="000000"/>
                          </a:solidFill>
                          <a:effectLst/>
                          <a:latin typeface="Calibri" panose="020F0502020204030204" pitchFamily="34" charset="0"/>
                        </a:rPr>
                        <a:t>consumption</a:t>
                      </a:r>
                      <a:r>
                        <a:rPr lang="fr-CA" sz="1200" b="0" i="0" u="none" strike="noStrike" dirty="0" smtClean="0">
                          <a:solidFill>
                            <a:srgbClr val="000000"/>
                          </a:solidFill>
                          <a:effectLst/>
                          <a:latin typeface="Calibri" panose="020F0502020204030204" pitchFamily="34" charset="0"/>
                        </a:rPr>
                        <a:t> (</a:t>
                      </a:r>
                      <a:r>
                        <a:rPr lang="fr-CA" sz="1200" b="0" i="0" u="none" strike="noStrike" dirty="0" err="1" smtClean="0">
                          <a:solidFill>
                            <a:srgbClr val="000000"/>
                          </a:solidFill>
                          <a:effectLst/>
                          <a:latin typeface="Calibri" panose="020F0502020204030204" pitchFamily="34" charset="0"/>
                        </a:rPr>
                        <a:t>MWh</a:t>
                      </a:r>
                      <a:r>
                        <a:rPr lang="fr-CA" sz="1200" b="0" i="0" u="none" strike="noStrike" dirty="0" smtClean="0">
                          <a:solidFill>
                            <a:srgbClr val="000000"/>
                          </a:solidFill>
                          <a:effectLst/>
                          <a:latin typeface="Calibri" panose="020F0502020204030204" pitchFamily="34" charset="0"/>
                        </a:rPr>
                        <a:t> / </a:t>
                      </a:r>
                      <a:r>
                        <a:rPr lang="fr-CA" sz="1200" b="0" i="0" u="none" strike="noStrike" dirty="0" err="1" smtClean="0">
                          <a:solidFill>
                            <a:srgbClr val="000000"/>
                          </a:solidFill>
                          <a:effectLst/>
                          <a:latin typeface="Calibri" panose="020F0502020204030204" pitchFamily="34" charset="0"/>
                        </a:rPr>
                        <a:t>year</a:t>
                      </a:r>
                      <a:r>
                        <a:rPr lang="fr-CA" sz="1200" b="0" i="0" u="none" strike="noStrike" dirty="0" smtClean="0">
                          <a:solidFill>
                            <a:srgbClr val="000000"/>
                          </a:solidFill>
                          <a:effectLst/>
                          <a:latin typeface="Calibri" panose="020F0502020204030204" pitchFamily="34" charset="0"/>
                        </a:rPr>
                        <a:t>)</a:t>
                      </a:r>
                      <a:endParaRPr lang="fr-CA"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fr-CA" sz="1200" b="0" u="none" strike="noStrike" dirty="0" smtClean="0">
                          <a:solidFill>
                            <a:schemeClr val="tx1"/>
                          </a:solidFill>
                          <a:effectLst/>
                        </a:rPr>
                        <a:t>33</a:t>
                      </a:r>
                    </a:p>
                    <a:p>
                      <a:pPr algn="ctr" fontAlgn="b"/>
                      <a:r>
                        <a:rPr lang="fr-CA" sz="1200" b="0" u="none" strike="noStrike" dirty="0" smtClean="0">
                          <a:solidFill>
                            <a:schemeClr val="tx1"/>
                          </a:solidFill>
                          <a:effectLst/>
                        </a:rPr>
                        <a:t>( + 14</a:t>
                      </a:r>
                      <a:r>
                        <a:rPr lang="fr-CA" sz="1200" b="0" u="none" strike="noStrike" baseline="0" dirty="0" smtClean="0">
                          <a:solidFill>
                            <a:schemeClr val="tx1"/>
                          </a:solidFill>
                          <a:effectLst/>
                        </a:rPr>
                        <a:t> % )</a:t>
                      </a:r>
                      <a:endParaRPr lang="fr-CA" sz="1200" b="0" u="none" strike="noStrike" dirty="0" smtClean="0">
                        <a:solidFill>
                          <a:schemeClr val="tx1"/>
                        </a:solidFill>
                        <a:effectLst/>
                      </a:endParaRPr>
                    </a:p>
                  </a:txBody>
                  <a:tcPr marL="6350" marR="6350" marT="635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CA" sz="1200" b="0" u="none" strike="noStrike" dirty="0" smtClean="0">
                          <a:solidFill>
                            <a:schemeClr val="tx1"/>
                          </a:solidFill>
                          <a:effectLst/>
                        </a:rPr>
                        <a:t>0</a:t>
                      </a:r>
                    </a:p>
                  </a:txBody>
                  <a:tcPr marL="6350" marR="6350" marT="6350" marB="0" anchor="ctr"/>
                </a:tc>
                <a:tc>
                  <a:txBody>
                    <a:bodyPr/>
                    <a:lstStyle/>
                    <a:p>
                      <a:pPr algn="ctr" fontAlgn="b"/>
                      <a:r>
                        <a:rPr lang="fr-CA" sz="1200" b="0" u="none" strike="noStrike" dirty="0" smtClean="0">
                          <a:solidFill>
                            <a:schemeClr val="tx1"/>
                          </a:solidFill>
                          <a:effectLst/>
                        </a:rPr>
                        <a:t>-33</a:t>
                      </a:r>
                    </a:p>
                  </a:txBody>
                  <a:tcPr marL="6350" marR="6350" marT="6350" marB="0" anchor="ctr">
                    <a:solidFill>
                      <a:schemeClr val="bg1">
                        <a:lumMod val="85000"/>
                      </a:schemeClr>
                    </a:solidFill>
                  </a:tcPr>
                </a:tc>
                <a:extLst>
                  <a:ext uri="{0D108BD9-81ED-4DB2-BD59-A6C34878D82A}">
                    <a16:rowId xmlns:a16="http://schemas.microsoft.com/office/drawing/2014/main" val="964252850"/>
                  </a:ext>
                </a:extLst>
              </a:tr>
              <a:tr h="297444">
                <a:tc>
                  <a:txBody>
                    <a:bodyPr/>
                    <a:lstStyle/>
                    <a:p>
                      <a:pPr algn="ctr" fontAlgn="b"/>
                      <a:r>
                        <a:rPr lang="fr-CA" sz="1400" b="1" u="none" strike="noStrike" dirty="0" smtClean="0">
                          <a:effectLst/>
                        </a:rPr>
                        <a:t>Fuel type</a:t>
                      </a:r>
                      <a:endParaRPr lang="fr-CA" sz="1400" b="1" i="0" u="none" strike="noStrike" dirty="0">
                        <a:solidFill>
                          <a:srgbClr val="000000"/>
                        </a:solidFill>
                        <a:effectLst/>
                        <a:latin typeface="Calibri" panose="020F0502020204030204" pitchFamily="34" charset="0"/>
                      </a:endParaRPr>
                    </a:p>
                  </a:txBody>
                  <a:tcPr marL="6350" marR="6350" marT="6350" marB="0" anchor="ctr"/>
                </a:tc>
                <a:tc gridSpan="3">
                  <a:txBody>
                    <a:bodyPr/>
                    <a:lstStyle/>
                    <a:p>
                      <a:pPr algn="ctr" fontAlgn="b"/>
                      <a:r>
                        <a:rPr lang="fr-CA" sz="1400" b="1" u="none" strike="noStrike" dirty="0">
                          <a:effectLst/>
                        </a:rPr>
                        <a:t>Propane</a:t>
                      </a:r>
                      <a:endParaRPr lang="fr-CA" sz="1400" b="1" i="0" u="none" strike="noStrike" dirty="0">
                        <a:solidFill>
                          <a:srgbClr val="000000"/>
                        </a:solidFill>
                        <a:effectLst/>
                        <a:latin typeface="Calibri" panose="020F0502020204030204" pitchFamily="34" charset="0"/>
                      </a:endParaRPr>
                    </a:p>
                  </a:txBody>
                  <a:tcPr marL="6350" marR="6350" marT="6350" marB="0" anchor="ctr"/>
                </a:tc>
                <a:tc hMerge="1">
                  <a:txBody>
                    <a:bodyPr/>
                    <a:lstStyle/>
                    <a:p>
                      <a:endParaRPr lang="fr-CA"/>
                    </a:p>
                  </a:txBody>
                  <a:tcPr/>
                </a:tc>
                <a:tc hMerge="1">
                  <a:txBody>
                    <a:bodyPr/>
                    <a:lstStyle/>
                    <a:p>
                      <a:endParaRPr lang="fr-CA"/>
                    </a:p>
                  </a:txBody>
                  <a:tcPr>
                    <a:solidFill>
                      <a:schemeClr val="bg1">
                        <a:lumMod val="85000"/>
                      </a:schemeClr>
                    </a:solidFill>
                  </a:tcPr>
                </a:tc>
                <a:extLst>
                  <a:ext uri="{0D108BD9-81ED-4DB2-BD59-A6C34878D82A}">
                    <a16:rowId xmlns:a16="http://schemas.microsoft.com/office/drawing/2014/main" val="3510589485"/>
                  </a:ext>
                </a:extLst>
              </a:tr>
              <a:tr h="365572">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CA" sz="1200" b="0" u="none" strike="noStrike" dirty="0" smtClean="0">
                          <a:effectLst/>
                        </a:rPr>
                        <a:t>Fuel </a:t>
                      </a:r>
                      <a:r>
                        <a:rPr lang="fr-CA" sz="1200" b="0" u="none" strike="noStrike" dirty="0" err="1" smtClean="0">
                          <a:effectLst/>
                        </a:rPr>
                        <a:t>saved</a:t>
                      </a:r>
                      <a:r>
                        <a:rPr lang="fr-CA" sz="1200" b="0" u="none" strike="noStrike" dirty="0" smtClean="0">
                          <a:effectLst/>
                        </a:rPr>
                        <a:t> (L / </a:t>
                      </a:r>
                      <a:r>
                        <a:rPr lang="fr-CA" sz="1200" b="0" u="none" strike="noStrike" dirty="0" err="1" smtClean="0">
                          <a:effectLst/>
                        </a:rPr>
                        <a:t>year</a:t>
                      </a:r>
                      <a:r>
                        <a:rPr lang="fr-CA" sz="1200" b="0" u="none" strike="noStrike" dirty="0" smtClean="0">
                          <a:effectLst/>
                        </a:rPr>
                        <a:t>)</a:t>
                      </a:r>
                      <a:endParaRPr lang="fr-CA" sz="1200" b="0" i="0" u="none" strike="noStrike" dirty="0" smtClean="0">
                        <a:solidFill>
                          <a:srgbClr val="000000"/>
                        </a:solidFill>
                        <a:effectLst/>
                        <a:latin typeface="Calibri" panose="020F0502020204030204" pitchFamily="34" charset="0"/>
                      </a:endParaRPr>
                    </a:p>
                  </a:txBody>
                  <a:tcPr marL="6350" marR="6350" marT="6350" marB="0" anchor="ctr"/>
                </a:tc>
                <a:tc>
                  <a:txBody>
                    <a:bodyPr/>
                    <a:lstStyle/>
                    <a:p>
                      <a:pPr algn="ctr" fontAlgn="b"/>
                      <a:r>
                        <a:rPr lang="fr-CA" sz="1200" b="0" u="none" strike="noStrike" dirty="0" smtClean="0">
                          <a:solidFill>
                            <a:schemeClr val="tx1"/>
                          </a:solidFill>
                          <a:effectLst/>
                        </a:rPr>
                        <a:t>24 400</a:t>
                      </a:r>
                    </a:p>
                  </a:txBody>
                  <a:tcPr marL="6350" marR="6350" marT="635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CA" sz="1200" b="0" u="none" strike="noStrike" dirty="0" smtClean="0">
                          <a:solidFill>
                            <a:schemeClr val="tx1"/>
                          </a:solidFill>
                          <a:effectLst/>
                        </a:rPr>
                        <a:t>6 000</a:t>
                      </a:r>
                    </a:p>
                  </a:txBody>
                  <a:tcPr marL="6350" marR="6350" marT="6350" marB="0" anchor="ctr"/>
                </a:tc>
                <a:tc>
                  <a:txBody>
                    <a:bodyPr/>
                    <a:lstStyle/>
                    <a:p>
                      <a:pPr algn="ctr" fontAlgn="b"/>
                      <a:r>
                        <a:rPr lang="fr-CA" sz="1200" b="0" u="none" strike="noStrike" dirty="0" smtClean="0">
                          <a:solidFill>
                            <a:schemeClr val="tx1"/>
                          </a:solidFill>
                          <a:effectLst/>
                        </a:rPr>
                        <a:t>18 400</a:t>
                      </a:r>
                    </a:p>
                  </a:txBody>
                  <a:tcPr marL="6350" marR="6350" marT="6350" marB="0" anchor="ctr">
                    <a:solidFill>
                      <a:schemeClr val="bg1">
                        <a:lumMod val="85000"/>
                      </a:schemeClr>
                    </a:solidFill>
                  </a:tcPr>
                </a:tc>
                <a:extLst>
                  <a:ext uri="{0D108BD9-81ED-4DB2-BD59-A6C34878D82A}">
                    <a16:rowId xmlns:a16="http://schemas.microsoft.com/office/drawing/2014/main" val="543203011"/>
                  </a:ext>
                </a:extLst>
              </a:tr>
              <a:tr h="365572">
                <a:tc>
                  <a:txBody>
                    <a:bodyPr/>
                    <a:lstStyle/>
                    <a:p>
                      <a:pPr algn="ctr" fontAlgn="b"/>
                      <a:r>
                        <a:rPr lang="fr-CA" sz="1200" b="0" u="none" strike="noStrike" dirty="0" smtClean="0">
                          <a:effectLst/>
                        </a:rPr>
                        <a:t>GHG </a:t>
                      </a:r>
                      <a:r>
                        <a:rPr lang="fr-CA" sz="1200" b="0" u="none" strike="noStrike" dirty="0" err="1" smtClean="0">
                          <a:effectLst/>
                        </a:rPr>
                        <a:t>reduction</a:t>
                      </a:r>
                      <a:r>
                        <a:rPr lang="fr-CA" sz="1200" b="0" u="none" strike="noStrike" dirty="0" smtClean="0">
                          <a:effectLst/>
                        </a:rPr>
                        <a:t> (tonnes / </a:t>
                      </a:r>
                      <a:r>
                        <a:rPr lang="fr-CA" sz="1200" b="0" u="none" strike="noStrike" dirty="0" err="1" smtClean="0">
                          <a:effectLst/>
                        </a:rPr>
                        <a:t>year</a:t>
                      </a:r>
                      <a:r>
                        <a:rPr lang="fr-CA" sz="1200" b="0" u="none" strike="noStrike" dirty="0" smtClean="0">
                          <a:effectLst/>
                        </a:rPr>
                        <a:t>)</a:t>
                      </a:r>
                      <a:endParaRPr lang="fr-CA"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fr-CA" sz="1200" b="0" u="none" strike="noStrike" dirty="0">
                          <a:solidFill>
                            <a:schemeClr val="tx1"/>
                          </a:solidFill>
                          <a:effectLst/>
                        </a:rPr>
                        <a:t>40</a:t>
                      </a:r>
                      <a:endParaRPr lang="fr-CA" sz="1200" b="0" i="0" u="none" strike="noStrike" dirty="0">
                        <a:solidFill>
                          <a:schemeClr val="tx1"/>
                        </a:solidFill>
                        <a:effectLst/>
                        <a:latin typeface="Calibri" panose="020F0502020204030204" pitchFamily="34" charset="0"/>
                      </a:endParaRPr>
                    </a:p>
                  </a:txBody>
                  <a:tcPr marL="6350" marR="6350" marT="6350" marB="0" anchor="ctr"/>
                </a:tc>
                <a:tc>
                  <a:txBody>
                    <a:bodyPr/>
                    <a:lstStyle/>
                    <a:p>
                      <a:pPr algn="ctr" fontAlgn="b"/>
                      <a:r>
                        <a:rPr lang="fr-CA" sz="1200" b="0" u="none" strike="noStrike" dirty="0">
                          <a:solidFill>
                            <a:schemeClr val="tx1"/>
                          </a:solidFill>
                          <a:effectLst/>
                        </a:rPr>
                        <a:t>10</a:t>
                      </a:r>
                      <a:endParaRPr lang="fr-CA" sz="1200" b="0" i="0" u="none" strike="noStrike" dirty="0">
                        <a:solidFill>
                          <a:schemeClr val="tx1"/>
                        </a:solidFill>
                        <a:effectLst/>
                        <a:latin typeface="Calibri" panose="020F0502020204030204" pitchFamily="34" charset="0"/>
                      </a:endParaRPr>
                    </a:p>
                  </a:txBody>
                  <a:tcPr marL="6350" marR="6350" marT="6350" marB="0" anchor="ctr"/>
                </a:tc>
                <a:tc>
                  <a:txBody>
                    <a:bodyPr/>
                    <a:lstStyle/>
                    <a:p>
                      <a:pPr algn="ctr" fontAlgn="b"/>
                      <a:r>
                        <a:rPr lang="fr-CA" sz="1200" b="0" u="none" strike="noStrike" dirty="0">
                          <a:solidFill>
                            <a:schemeClr val="tx1"/>
                          </a:solidFill>
                          <a:effectLst/>
                        </a:rPr>
                        <a:t>30</a:t>
                      </a:r>
                      <a:endParaRPr lang="fr-CA" sz="1200" b="0"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1495990776"/>
                  </a:ext>
                </a:extLst>
              </a:tr>
            </a:tbl>
          </a:graphicData>
        </a:graphic>
      </p:graphicFrame>
      <p:sp>
        <p:nvSpPr>
          <p:cNvPr id="16" name="ZoneTexte 15"/>
          <p:cNvSpPr txBox="1"/>
          <p:nvPr/>
        </p:nvSpPr>
        <p:spPr>
          <a:xfrm>
            <a:off x="1397693" y="1271134"/>
            <a:ext cx="736949" cy="369332"/>
          </a:xfrm>
          <a:prstGeom prst="rect">
            <a:avLst/>
          </a:prstGeom>
          <a:noFill/>
        </p:spPr>
        <p:txBody>
          <a:bodyPr wrap="square" rtlCol="0">
            <a:spAutoFit/>
          </a:bodyPr>
          <a:lstStyle/>
          <a:p>
            <a:r>
              <a:rPr lang="fr-CA" sz="900" dirty="0" err="1"/>
              <a:t>Mandatory</a:t>
            </a:r>
            <a:r>
              <a:rPr lang="fr-CA" sz="900" dirty="0"/>
              <a:t> </a:t>
            </a:r>
            <a:r>
              <a:rPr lang="fr-CA" sz="900" dirty="0" err="1"/>
              <a:t>equipment</a:t>
            </a:r>
            <a:endParaRPr lang="fr-CA" sz="900" dirty="0"/>
          </a:p>
        </p:txBody>
      </p:sp>
      <p:sp>
        <p:nvSpPr>
          <p:cNvPr id="17" name="ZoneTexte 16"/>
          <p:cNvSpPr txBox="1"/>
          <p:nvPr/>
        </p:nvSpPr>
        <p:spPr>
          <a:xfrm>
            <a:off x="10096295" y="1268274"/>
            <a:ext cx="845507" cy="369332"/>
          </a:xfrm>
          <a:prstGeom prst="rect">
            <a:avLst/>
          </a:prstGeom>
          <a:noFill/>
        </p:spPr>
        <p:txBody>
          <a:bodyPr wrap="square" rtlCol="0">
            <a:spAutoFit/>
          </a:bodyPr>
          <a:lstStyle/>
          <a:p>
            <a:r>
              <a:rPr lang="fr-CA" sz="900" dirty="0" err="1"/>
              <a:t>Mandatory</a:t>
            </a:r>
            <a:r>
              <a:rPr lang="fr-CA" sz="900" dirty="0"/>
              <a:t> </a:t>
            </a:r>
            <a:r>
              <a:rPr lang="fr-CA" sz="900" dirty="0" err="1"/>
              <a:t>equipment</a:t>
            </a:r>
            <a:endParaRPr lang="fr-CA" sz="900" dirty="0"/>
          </a:p>
        </p:txBody>
      </p:sp>
      <p:sp>
        <p:nvSpPr>
          <p:cNvPr id="18" name="ZoneTexte 17"/>
          <p:cNvSpPr txBox="1"/>
          <p:nvPr/>
        </p:nvSpPr>
        <p:spPr>
          <a:xfrm>
            <a:off x="2284955" y="1102793"/>
            <a:ext cx="736949" cy="369332"/>
          </a:xfrm>
          <a:prstGeom prst="rect">
            <a:avLst/>
          </a:prstGeom>
          <a:noFill/>
        </p:spPr>
        <p:txBody>
          <a:bodyPr wrap="square" rtlCol="0">
            <a:spAutoFit/>
          </a:bodyPr>
          <a:lstStyle/>
          <a:p>
            <a:r>
              <a:rPr lang="fr-CA" sz="900" dirty="0" err="1"/>
              <a:t>Optional</a:t>
            </a:r>
            <a:r>
              <a:rPr lang="fr-CA" sz="900" dirty="0"/>
              <a:t> </a:t>
            </a:r>
            <a:r>
              <a:rPr lang="fr-CA" sz="900" dirty="0" err="1"/>
              <a:t>equipment</a:t>
            </a:r>
            <a:endParaRPr lang="fr-CA" sz="900" dirty="0"/>
          </a:p>
        </p:txBody>
      </p:sp>
      <p:pic>
        <p:nvPicPr>
          <p:cNvPr id="5" name="Espace réservé du contenu 4"/>
          <p:cNvPicPr>
            <a:picLocks noGrp="1" noChangeAspect="1"/>
          </p:cNvPicPr>
          <p:nvPr>
            <p:ph sz="quarter" idx="4"/>
          </p:nvPr>
        </p:nvPicPr>
        <p:blipFill>
          <a:blip r:embed="rId6"/>
          <a:stretch>
            <a:fillRect/>
          </a:stretch>
        </p:blipFill>
        <p:spPr>
          <a:xfrm>
            <a:off x="6319527" y="2342427"/>
            <a:ext cx="5389562" cy="3889127"/>
          </a:xfrm>
          <a:prstGeom prst="rect">
            <a:avLst/>
          </a:prstGeom>
        </p:spPr>
      </p:pic>
    </p:spTree>
    <p:extLst>
      <p:ext uri="{BB962C8B-B14F-4D97-AF65-F5344CB8AC3E}">
        <p14:creationId xmlns:p14="http://schemas.microsoft.com/office/powerpoint/2010/main" val="4144251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p:cNvPicPr>
            <a:picLocks noGrp="1" noChangeAspect="1"/>
          </p:cNvPicPr>
          <p:nvPr>
            <p:ph idx="1"/>
          </p:nvPr>
        </p:nvPicPr>
        <p:blipFill rotWithShape="1">
          <a:blip r:embed="rId6">
            <a:extLst>
              <a:ext uri="{28A0092B-C50C-407E-A947-70E740481C1C}">
                <a14:useLocalDpi xmlns:a14="http://schemas.microsoft.com/office/drawing/2010/main" val="0"/>
              </a:ext>
            </a:extLst>
          </a:blip>
          <a:srcRect l="725" t="7957" r="1" b="24652"/>
          <a:stretch/>
        </p:blipFill>
        <p:spPr>
          <a:xfrm>
            <a:off x="152400" y="1190201"/>
            <a:ext cx="11761938" cy="5166150"/>
          </a:xfrm>
        </p:spPr>
      </p:pic>
      <p:sp>
        <p:nvSpPr>
          <p:cNvPr id="8" name="Titre 7"/>
          <p:cNvSpPr>
            <a:spLocks noGrp="1"/>
          </p:cNvSpPr>
          <p:nvPr>
            <p:ph type="title"/>
            <p:custDataLst>
              <p:tags r:id="rId1"/>
            </p:custDataLst>
          </p:nvPr>
        </p:nvSpPr>
        <p:spPr>
          <a:xfrm>
            <a:off x="609600" y="270436"/>
            <a:ext cx="10972800" cy="1143000"/>
          </a:xfrm>
        </p:spPr>
        <p:txBody>
          <a:bodyPr/>
          <a:lstStyle/>
          <a:p>
            <a:r>
              <a:rPr lang="en-CA" altLang="fr-FR" sz="2400" dirty="0" smtClean="0">
                <a:solidFill>
                  <a:srgbClr val="45697B"/>
                </a:solidFill>
              </a:rPr>
              <a:t>4. Simulation example</a:t>
            </a:r>
            <a:br>
              <a:rPr lang="en-CA" altLang="fr-FR" sz="2400" dirty="0" smtClean="0">
                <a:solidFill>
                  <a:srgbClr val="45697B"/>
                </a:solidFill>
              </a:rPr>
            </a:br>
            <a:r>
              <a:rPr lang="en-CA" altLang="fr-FR" sz="2400" dirty="0" smtClean="0">
                <a:solidFill>
                  <a:srgbClr val="45697B"/>
                </a:solidFill>
              </a:rPr>
              <a:t>Systems available for associations</a:t>
            </a:r>
            <a:endParaRPr lang="en-CA" sz="2400" dirty="0"/>
          </a:p>
        </p:txBody>
      </p:sp>
      <p:sp>
        <p:nvSpPr>
          <p:cNvPr id="7" name="Espace réservé du numéro de diapositive 6"/>
          <p:cNvSpPr>
            <a:spLocks noGrp="1"/>
          </p:cNvSpPr>
          <p:nvPr>
            <p:ph type="sldNum" sz="quarter" idx="12"/>
            <p:custDataLst>
              <p:tags r:id="rId2"/>
            </p:custDataLst>
          </p:nvPr>
        </p:nvSpPr>
        <p:spPr/>
        <p:txBody>
          <a:bodyPr/>
          <a:lstStyle/>
          <a:p>
            <a:pPr>
              <a:defRPr/>
            </a:pPr>
            <a:fld id="{9077198E-AA1E-49BE-9293-1EADDC5DA5E8}" type="slidenum">
              <a:rPr lang="fr-CA" smtClean="0"/>
              <a:pPr>
                <a:defRPr/>
              </a:pPr>
              <a:t>27</a:t>
            </a:fld>
            <a:endParaRPr lang="fr-CA"/>
          </a:p>
        </p:txBody>
      </p:sp>
      <p:sp>
        <p:nvSpPr>
          <p:cNvPr id="9" name="Espace réservé du texte 4"/>
          <p:cNvSpPr txBox="1">
            <a:spLocks/>
          </p:cNvSpPr>
          <p:nvPr>
            <p:custDataLst>
              <p:tags r:id="rId3"/>
            </p:custDataLst>
          </p:nvPr>
        </p:nvSpPr>
        <p:spPr>
          <a:xfrm>
            <a:off x="3462101" y="5218939"/>
            <a:ext cx="4231789" cy="989356"/>
          </a:xfrm>
          <a:prstGeom prst="rect">
            <a:avLst/>
          </a:prstGeom>
        </p:spPr>
        <p:txBody>
          <a:bodyPr/>
          <a:lstStyle>
            <a:lvl1pPr marL="342900" indent="-342900" algn="l" defTabSz="457200" rtl="0" eaLnBrk="0" fontAlgn="base" hangingPunct="0">
              <a:spcBef>
                <a:spcPct val="20000"/>
              </a:spcBef>
              <a:spcAft>
                <a:spcPct val="0"/>
              </a:spcAft>
              <a:buClr>
                <a:srgbClr val="486879"/>
              </a:buClr>
              <a:buFont typeface="Wingdings" pitchFamily="2" charset="2"/>
              <a:buChar char="§"/>
              <a:defRPr sz="32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8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sz="1200" dirty="0" smtClean="0"/>
              <a:t>T</a:t>
            </a:r>
            <a:r>
              <a:rPr lang="en-CA" sz="1200" baseline="-25000" dirty="0" smtClean="0"/>
              <a:t>FC</a:t>
            </a:r>
            <a:r>
              <a:rPr lang="en-CA" sz="1200" dirty="0" smtClean="0"/>
              <a:t> : Hot network temperature (°C)</a:t>
            </a:r>
          </a:p>
          <a:p>
            <a:r>
              <a:rPr lang="en-CA" sz="1200" dirty="0" smtClean="0"/>
              <a:t>T</a:t>
            </a:r>
            <a:r>
              <a:rPr lang="en-CA" sz="1200" baseline="-25000" dirty="0" smtClean="0"/>
              <a:t>FF</a:t>
            </a:r>
            <a:r>
              <a:rPr lang="en-CA" sz="1200" dirty="0" smtClean="0"/>
              <a:t> : Cold network temperature (°C)</a:t>
            </a:r>
          </a:p>
          <a:p>
            <a:r>
              <a:rPr lang="en-CA" sz="1200" dirty="0" smtClean="0"/>
              <a:t>C : Flow capacity on the network side (kW / °C)</a:t>
            </a:r>
          </a:p>
          <a:p>
            <a:r>
              <a:rPr lang="fr-CA" sz="1200" dirty="0"/>
              <a:t>NTU : </a:t>
            </a:r>
            <a:r>
              <a:rPr lang="en-CA" sz="1200" dirty="0"/>
              <a:t>Number of transfer units for heat exchanger </a:t>
            </a:r>
            <a:endParaRPr lang="en-CA" sz="1200" dirty="0" smtClean="0"/>
          </a:p>
        </p:txBody>
      </p:sp>
      <p:graphicFrame>
        <p:nvGraphicFramePr>
          <p:cNvPr id="10" name="Espace réservé du contenu 8"/>
          <p:cNvGraphicFramePr>
            <a:graphicFrameLocks/>
          </p:cNvGraphicFramePr>
          <p:nvPr>
            <p:custDataLst>
              <p:tags r:id="rId4"/>
            </p:custDataLst>
            <p:extLst>
              <p:ext uri="{D42A27DB-BD31-4B8C-83A1-F6EECF244321}">
                <p14:modId xmlns:p14="http://schemas.microsoft.com/office/powerpoint/2010/main" val="2949389798"/>
              </p:ext>
            </p:extLst>
          </p:nvPr>
        </p:nvGraphicFramePr>
        <p:xfrm>
          <a:off x="3462102" y="2758772"/>
          <a:ext cx="6119381" cy="2270442"/>
        </p:xfrm>
        <a:graphic>
          <a:graphicData uri="http://schemas.openxmlformats.org/drawingml/2006/table">
            <a:tbl>
              <a:tblPr firstRow="1" firstCol="1" bandRow="1">
                <a:tableStyleId>{5940675A-B579-460E-94D1-54222C63F5DA}</a:tableStyleId>
              </a:tblPr>
              <a:tblGrid>
                <a:gridCol w="817158">
                  <a:extLst>
                    <a:ext uri="{9D8B030D-6E8A-4147-A177-3AD203B41FA5}">
                      <a16:colId xmlns:a16="http://schemas.microsoft.com/office/drawing/2014/main" val="3057608344"/>
                    </a:ext>
                  </a:extLst>
                </a:gridCol>
                <a:gridCol w="2121500">
                  <a:extLst>
                    <a:ext uri="{9D8B030D-6E8A-4147-A177-3AD203B41FA5}">
                      <a16:colId xmlns:a16="http://schemas.microsoft.com/office/drawing/2014/main" val="2629839648"/>
                    </a:ext>
                  </a:extLst>
                </a:gridCol>
                <a:gridCol w="193651">
                  <a:extLst>
                    <a:ext uri="{9D8B030D-6E8A-4147-A177-3AD203B41FA5}">
                      <a16:colId xmlns:a16="http://schemas.microsoft.com/office/drawing/2014/main" val="925016959"/>
                    </a:ext>
                  </a:extLst>
                </a:gridCol>
                <a:gridCol w="827860">
                  <a:extLst>
                    <a:ext uri="{9D8B030D-6E8A-4147-A177-3AD203B41FA5}">
                      <a16:colId xmlns:a16="http://schemas.microsoft.com/office/drawing/2014/main" val="1780674443"/>
                    </a:ext>
                  </a:extLst>
                </a:gridCol>
                <a:gridCol w="2159212">
                  <a:extLst>
                    <a:ext uri="{9D8B030D-6E8A-4147-A177-3AD203B41FA5}">
                      <a16:colId xmlns:a16="http://schemas.microsoft.com/office/drawing/2014/main" val="3066793821"/>
                    </a:ext>
                  </a:extLst>
                </a:gridCol>
              </a:tblGrid>
              <a:tr h="407920">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CA" sz="1200" noProof="0" dirty="0" smtClean="0">
                          <a:effectLst/>
                        </a:rPr>
                        <a:t>"Loads" systems</a:t>
                      </a: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CA" sz="1200" noProof="0" dirty="0" smtClean="0">
                          <a:effectLst/>
                        </a:rPr>
                        <a:t>Description</a:t>
                      </a:r>
                      <a:endParaRPr lang="en-CA" sz="1200" noProof="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endParaRPr lang="fr-CA" sz="120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CA" sz="1200" noProof="0" dirty="0" smtClean="0">
                          <a:effectLst/>
                        </a:rPr>
                        <a:t>"Source" systems</a:t>
                      </a:r>
                      <a:endParaRPr lang="en-CA" sz="1200" noProof="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CA" sz="1200" noProof="0" dirty="0" smtClean="0">
                          <a:effectLst/>
                        </a:rPr>
                        <a:t>Description</a:t>
                      </a:r>
                      <a:endParaRPr lang="en-CA" sz="1200" noProof="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32650411"/>
                  </a:ext>
                </a:extLst>
              </a:tr>
              <a:tr h="587946">
                <a:tc>
                  <a:txBody>
                    <a:bodyPr/>
                    <a:lstStyle/>
                    <a:p>
                      <a:pPr algn="ctr">
                        <a:lnSpc>
                          <a:spcPct val="115000"/>
                        </a:lnSpc>
                        <a:spcAft>
                          <a:spcPts val="0"/>
                        </a:spcAft>
                      </a:pPr>
                      <a:r>
                        <a:rPr lang="en-CA" sz="1200" noProof="0" dirty="0" smtClean="0">
                          <a:effectLst/>
                        </a:rPr>
                        <a:t>Q</a:t>
                      </a:r>
                      <a:r>
                        <a:rPr lang="en-CA" sz="1200" baseline="-25000" noProof="0" dirty="0" smtClean="0">
                          <a:effectLst/>
                        </a:rPr>
                        <a:t>C2b</a:t>
                      </a:r>
                      <a:endParaRPr lang="en-CA" sz="1200" b="0" noProof="0" dirty="0">
                        <a:effectLst/>
                        <a:latin typeface="Calibri" panose="020F0502020204030204" pitchFamily="34" charset="0"/>
                        <a:ea typeface="Batang"/>
                        <a:cs typeface="Times New Roman" panose="02020603050405020304" pitchFamily="18" charset="0"/>
                      </a:endParaRPr>
                    </a:p>
                  </a:txBody>
                  <a:tcPr marL="62210" marR="62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200" noProof="0" dirty="0" smtClean="0">
                          <a:effectLst/>
                        </a:rPr>
                        <a:t>Mine ventilation system service shaft</a:t>
                      </a:r>
                      <a:endParaRPr lang="en-CA" sz="1200" noProof="0" dirty="0">
                        <a:effectLst/>
                        <a:latin typeface="Calibri" panose="020F0502020204030204" pitchFamily="34" charset="0"/>
                        <a:ea typeface="Batang"/>
                        <a:cs typeface="Times New Roman" panose="02020603050405020304" pitchFamily="18" charset="0"/>
                      </a:endParaRPr>
                    </a:p>
                  </a:txBody>
                  <a:tcPr marL="62210" marR="62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fr-CA" sz="1200" b="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CA" sz="1200" noProof="0" dirty="0" smtClean="0">
                          <a:effectLst/>
                        </a:rPr>
                        <a:t>Q</a:t>
                      </a:r>
                      <a:r>
                        <a:rPr lang="en-CA" sz="1200" baseline="-25000" noProof="0" dirty="0" smtClean="0">
                          <a:effectLst/>
                        </a:rPr>
                        <a:t>S1_EP</a:t>
                      </a:r>
                      <a:endParaRPr lang="en-CA" sz="1200" b="0" noProof="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200" noProof="0" dirty="0" smtClean="0">
                          <a:solidFill>
                            <a:schemeClr val="tx1"/>
                          </a:solidFill>
                          <a:effectLst/>
                        </a:rPr>
                        <a:t>Filtration system at the outlet of the treatment plant</a:t>
                      </a:r>
                      <a:endParaRPr lang="en-CA" sz="1200" noProof="0" dirty="0">
                        <a:solidFill>
                          <a:schemeClr val="tx1"/>
                        </a:solidFill>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3855098"/>
                  </a:ext>
                </a:extLst>
              </a:tr>
              <a:tr h="407920">
                <a:tc>
                  <a:txBody>
                    <a:bodyPr/>
                    <a:lstStyle/>
                    <a:p>
                      <a:pPr algn="ctr">
                        <a:lnSpc>
                          <a:spcPct val="115000"/>
                        </a:lnSpc>
                        <a:spcAft>
                          <a:spcPts val="0"/>
                        </a:spcAft>
                      </a:pPr>
                      <a:r>
                        <a:rPr lang="en-CA" sz="1200" noProof="0" dirty="0" smtClean="0">
                          <a:effectLst/>
                        </a:rPr>
                        <a:t>Q</a:t>
                      </a:r>
                      <a:r>
                        <a:rPr lang="en-CA" sz="1200" baseline="-25000" noProof="0" dirty="0" smtClean="0">
                          <a:effectLst/>
                        </a:rPr>
                        <a:t>C3</a:t>
                      </a:r>
                      <a:endParaRPr lang="en-CA" sz="1200" b="0" noProof="0" dirty="0">
                        <a:effectLst/>
                        <a:latin typeface="Calibri" panose="020F0502020204030204" pitchFamily="34" charset="0"/>
                        <a:ea typeface="Batang"/>
                        <a:cs typeface="Times New Roman" panose="02020603050405020304" pitchFamily="18" charset="0"/>
                      </a:endParaRPr>
                    </a:p>
                  </a:txBody>
                  <a:tcPr marL="62210" marR="62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200" noProof="0" dirty="0" smtClean="0">
                          <a:effectLst/>
                        </a:rPr>
                        <a:t>Changing room water heating system</a:t>
                      </a:r>
                      <a:endParaRPr lang="en-CA" sz="1200" noProof="0" dirty="0">
                        <a:effectLst/>
                        <a:latin typeface="Calibri" panose="020F0502020204030204" pitchFamily="34" charset="0"/>
                        <a:ea typeface="Batang"/>
                        <a:cs typeface="Times New Roman" panose="02020603050405020304" pitchFamily="18" charset="0"/>
                      </a:endParaRPr>
                    </a:p>
                  </a:txBody>
                  <a:tcPr marL="62210" marR="62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fr-CA" sz="1200" b="0" baseline="-2500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CA" sz="1200" noProof="0" dirty="0" smtClean="0">
                          <a:effectLst/>
                        </a:rPr>
                        <a:t>Q</a:t>
                      </a:r>
                      <a:r>
                        <a:rPr lang="en-CA" sz="1200" baseline="-25000" noProof="0" dirty="0" smtClean="0">
                          <a:effectLst/>
                        </a:rPr>
                        <a:t>S2a</a:t>
                      </a:r>
                      <a:endParaRPr lang="en-CA" sz="1200" b="0" baseline="-25000" noProof="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200" noProof="0" dirty="0" smtClean="0">
                          <a:solidFill>
                            <a:schemeClr val="tx1"/>
                          </a:solidFill>
                          <a:effectLst/>
                        </a:rPr>
                        <a:t>Treatment plant air exhaust system</a:t>
                      </a:r>
                      <a:endParaRPr lang="en-CA" sz="1200" noProof="0" dirty="0">
                        <a:solidFill>
                          <a:schemeClr val="tx1"/>
                        </a:solidFill>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0396292"/>
                  </a:ext>
                </a:extLst>
              </a:tr>
              <a:tr h="407920">
                <a:tc>
                  <a:txBody>
                    <a:bodyPr/>
                    <a:lstStyle/>
                    <a:p>
                      <a:pPr algn="ctr">
                        <a:lnSpc>
                          <a:spcPct val="115000"/>
                        </a:lnSpc>
                        <a:spcAft>
                          <a:spcPts val="0"/>
                        </a:spcAft>
                      </a:pPr>
                      <a:r>
                        <a:rPr lang="en-CA" sz="1200" noProof="0" dirty="0" smtClean="0">
                          <a:effectLst/>
                        </a:rPr>
                        <a:t>Q</a:t>
                      </a:r>
                      <a:r>
                        <a:rPr lang="en-CA" sz="1200" baseline="-25000" noProof="0" dirty="0" smtClean="0">
                          <a:effectLst/>
                        </a:rPr>
                        <a:t>C2a</a:t>
                      </a:r>
                      <a:endParaRPr lang="en-CA" sz="1200" b="0" noProof="0" dirty="0">
                        <a:effectLst/>
                        <a:latin typeface="Calibri" panose="020F0502020204030204" pitchFamily="34" charset="0"/>
                        <a:ea typeface="Batang"/>
                        <a:cs typeface="Times New Roman" panose="02020603050405020304" pitchFamily="18" charset="0"/>
                      </a:endParaRPr>
                    </a:p>
                  </a:txBody>
                  <a:tcPr marL="62210" marR="62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200" noProof="0" dirty="0" smtClean="0">
                          <a:effectLst/>
                        </a:rPr>
                        <a:t>Mine ventilation system production shaft</a:t>
                      </a:r>
                      <a:endParaRPr lang="en-CA" sz="1200" noProof="0" dirty="0">
                        <a:effectLst/>
                        <a:latin typeface="Calibri" panose="020F0502020204030204" pitchFamily="34" charset="0"/>
                        <a:ea typeface="Batang"/>
                        <a:cs typeface="Times New Roman" panose="02020603050405020304" pitchFamily="18" charset="0"/>
                      </a:endParaRPr>
                    </a:p>
                  </a:txBody>
                  <a:tcPr marL="62210" marR="62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fr-CA" sz="1200" b="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CA" sz="1200" noProof="0" dirty="0" smtClean="0">
                          <a:effectLst/>
                        </a:rPr>
                        <a:t>Q</a:t>
                      </a:r>
                      <a:r>
                        <a:rPr lang="en-CA" sz="1200" baseline="-25000" noProof="0" dirty="0" smtClean="0">
                          <a:effectLst/>
                        </a:rPr>
                        <a:t>S2b</a:t>
                      </a:r>
                      <a:endParaRPr lang="en-CA" sz="1200" b="0" noProof="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200" noProof="0" dirty="0" smtClean="0">
                          <a:solidFill>
                            <a:schemeClr val="tx1"/>
                          </a:solidFill>
                          <a:effectLst/>
                        </a:rPr>
                        <a:t>Filtration plant air exhaust system</a:t>
                      </a:r>
                      <a:endParaRPr lang="en-CA" sz="1200" noProof="0" dirty="0">
                        <a:solidFill>
                          <a:schemeClr val="tx1"/>
                        </a:solidFill>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7944437"/>
                  </a:ext>
                </a:extLst>
              </a:tr>
              <a:tr h="407920">
                <a:tc>
                  <a:txBody>
                    <a:bodyPr/>
                    <a:lstStyle/>
                    <a:p>
                      <a:pPr algn="ctr">
                        <a:lnSpc>
                          <a:spcPct val="115000"/>
                        </a:lnSpc>
                        <a:spcAft>
                          <a:spcPts val="0"/>
                        </a:spcAft>
                      </a:pPr>
                      <a:r>
                        <a:rPr lang="en-CA" sz="1200" noProof="0" dirty="0" smtClean="0">
                          <a:effectLst/>
                        </a:rPr>
                        <a:t>Q</a:t>
                      </a:r>
                      <a:r>
                        <a:rPr lang="en-CA" sz="1200" baseline="-25000" noProof="0" dirty="0" smtClean="0">
                          <a:effectLst/>
                        </a:rPr>
                        <a:t>C1</a:t>
                      </a:r>
                      <a:endParaRPr lang="en-CA" sz="1200" b="0" noProof="0" dirty="0">
                        <a:effectLst/>
                        <a:latin typeface="Calibri" panose="020F0502020204030204" pitchFamily="34" charset="0"/>
                        <a:ea typeface="Batang"/>
                        <a:cs typeface="Times New Roman" panose="02020603050405020304" pitchFamily="18" charset="0"/>
                      </a:endParaRPr>
                    </a:p>
                  </a:txBody>
                  <a:tcPr marL="62210" marR="62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200" noProof="0" dirty="0" smtClean="0">
                          <a:effectLst/>
                        </a:rPr>
                        <a:t>Garage ventilation system </a:t>
                      </a:r>
                      <a:endParaRPr lang="en-CA" sz="1200" noProof="0" dirty="0">
                        <a:effectLst/>
                        <a:latin typeface="Calibri" panose="020F0502020204030204" pitchFamily="34" charset="0"/>
                        <a:ea typeface="Batang"/>
                        <a:cs typeface="Times New Roman" panose="02020603050405020304" pitchFamily="18" charset="0"/>
                      </a:endParaRPr>
                    </a:p>
                  </a:txBody>
                  <a:tcPr marL="62210" marR="62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fr-CA" sz="1200" b="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n-CA" sz="1200" noProof="0" dirty="0" smtClean="0">
                          <a:effectLst/>
                        </a:rPr>
                        <a:t>Q</a:t>
                      </a:r>
                      <a:r>
                        <a:rPr lang="en-CA" sz="1200" baseline="-25000" noProof="0" dirty="0" smtClean="0">
                          <a:effectLst/>
                        </a:rPr>
                        <a:t>S3</a:t>
                      </a:r>
                      <a:endParaRPr lang="en-CA" sz="1200" b="0" noProof="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200" noProof="0" dirty="0" smtClean="0">
                          <a:solidFill>
                            <a:schemeClr val="tx1"/>
                          </a:solidFill>
                          <a:effectLst/>
                        </a:rPr>
                        <a:t>Electrical room powering the grinding mill systems</a:t>
                      </a:r>
                      <a:endParaRPr lang="en-CA" sz="1200" noProof="0" dirty="0">
                        <a:solidFill>
                          <a:schemeClr val="tx1"/>
                        </a:solidFill>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6626018"/>
                  </a:ext>
                </a:extLst>
              </a:tr>
            </a:tbl>
          </a:graphicData>
        </a:graphic>
      </p:graphicFrame>
    </p:spTree>
    <p:extLst>
      <p:ext uri="{BB962C8B-B14F-4D97-AF65-F5344CB8AC3E}">
        <p14:creationId xmlns:p14="http://schemas.microsoft.com/office/powerpoint/2010/main" val="7358767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Espace réservé du contenu 16"/>
          <p:cNvPicPr>
            <a:picLocks noGrp="1" noChangeAspect="1"/>
          </p:cNvPicPr>
          <p:nvPr>
            <p:ph sz="half" idx="2"/>
          </p:nvPr>
        </p:nvPicPr>
        <p:blipFill>
          <a:blip r:embed="rId9"/>
          <a:stretch>
            <a:fillRect/>
          </a:stretch>
        </p:blipFill>
        <p:spPr>
          <a:xfrm>
            <a:off x="122891" y="2637484"/>
            <a:ext cx="12069109" cy="4075446"/>
          </a:xfrm>
          <a:prstGeom prst="rect">
            <a:avLst/>
          </a:prstGeom>
        </p:spPr>
      </p:pic>
      <p:pic>
        <p:nvPicPr>
          <p:cNvPr id="4" name="Espace réservé du contenu 3"/>
          <p:cNvPicPr>
            <a:picLocks noGrp="1" noChangeAspect="1"/>
          </p:cNvPicPr>
          <p:nvPr>
            <p:ph sz="half" idx="2"/>
          </p:nvPr>
        </p:nvPicPr>
        <p:blipFill rotWithShape="1">
          <a:blip r:embed="rId10">
            <a:extLst>
              <a:ext uri="{28A0092B-C50C-407E-A947-70E740481C1C}">
                <a14:useLocalDpi xmlns:a14="http://schemas.microsoft.com/office/drawing/2010/main" val="0"/>
              </a:ext>
            </a:extLst>
          </a:blip>
          <a:srcRect t="9259" b="71872"/>
          <a:stretch/>
        </p:blipFill>
        <p:spPr>
          <a:xfrm>
            <a:off x="0" y="1341698"/>
            <a:ext cx="11483901" cy="1402052"/>
          </a:xfrm>
        </p:spPr>
      </p:pic>
      <p:cxnSp>
        <p:nvCxnSpPr>
          <p:cNvPr id="10" name="Connecteur droit 9"/>
          <p:cNvCxnSpPr/>
          <p:nvPr>
            <p:custDataLst>
              <p:tags r:id="rId1"/>
            </p:custDataLst>
          </p:nvPr>
        </p:nvCxnSpPr>
        <p:spPr>
          <a:xfrm flipH="1">
            <a:off x="3039210" y="3445967"/>
            <a:ext cx="16260" cy="2475571"/>
          </a:xfrm>
          <a:prstGeom prst="line">
            <a:avLst/>
          </a:prstGeom>
          <a:ln w="190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custDataLst>
              <p:tags r:id="rId2"/>
            </p:custDataLst>
          </p:nvPr>
        </p:nvCxnSpPr>
        <p:spPr>
          <a:xfrm flipV="1">
            <a:off x="7374068" y="3416958"/>
            <a:ext cx="0" cy="2428178"/>
          </a:xfrm>
          <a:prstGeom prst="line">
            <a:avLst/>
          </a:prstGeom>
          <a:ln w="1905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custDataLst>
              <p:tags r:id="rId3"/>
            </p:custDataLst>
          </p:nvPr>
        </p:nvSpPr>
        <p:spPr/>
        <p:txBody>
          <a:bodyPr/>
          <a:lstStyle/>
          <a:p>
            <a:r>
              <a:rPr lang="en-CA" altLang="fr-FR" sz="2400" dirty="0" smtClean="0">
                <a:solidFill>
                  <a:srgbClr val="45697B"/>
                </a:solidFill>
              </a:rPr>
              <a:t>4. Simulation example</a:t>
            </a:r>
            <a:br>
              <a:rPr lang="en-CA" altLang="fr-FR" sz="2400" dirty="0" smtClean="0">
                <a:solidFill>
                  <a:srgbClr val="45697B"/>
                </a:solidFill>
              </a:rPr>
            </a:br>
            <a:r>
              <a:rPr lang="en-CA" altLang="fr-FR" sz="2400" dirty="0" smtClean="0">
                <a:solidFill>
                  <a:srgbClr val="45697B"/>
                </a:solidFill>
              </a:rPr>
              <a:t>Limitation of energy transfer during the year</a:t>
            </a:r>
            <a:endParaRPr lang="en-CA" sz="2400" dirty="0"/>
          </a:p>
        </p:txBody>
      </p:sp>
      <p:sp>
        <p:nvSpPr>
          <p:cNvPr id="7" name="Espace réservé du numéro de diapositive 6"/>
          <p:cNvSpPr>
            <a:spLocks noGrp="1"/>
          </p:cNvSpPr>
          <p:nvPr>
            <p:ph type="sldNum" sz="quarter" idx="12"/>
            <p:custDataLst>
              <p:tags r:id="rId4"/>
            </p:custDataLst>
          </p:nvPr>
        </p:nvSpPr>
        <p:spPr/>
        <p:txBody>
          <a:bodyPr/>
          <a:lstStyle/>
          <a:p>
            <a:pPr>
              <a:defRPr/>
            </a:pPr>
            <a:fld id="{9077198E-AA1E-49BE-9293-1EADDC5DA5E8}" type="slidenum">
              <a:rPr lang="fr-CA" smtClean="0"/>
              <a:pPr>
                <a:defRPr/>
              </a:pPr>
              <a:t>28</a:t>
            </a:fld>
            <a:endParaRPr lang="fr-CA"/>
          </a:p>
        </p:txBody>
      </p:sp>
      <p:cxnSp>
        <p:nvCxnSpPr>
          <p:cNvPr id="11" name="Connecteur droit 10"/>
          <p:cNvCxnSpPr/>
          <p:nvPr>
            <p:custDataLst>
              <p:tags r:id="rId5"/>
            </p:custDataLst>
          </p:nvPr>
        </p:nvCxnSpPr>
        <p:spPr>
          <a:xfrm>
            <a:off x="7662526" y="5467350"/>
            <a:ext cx="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Connecteur droit avec flèche 19"/>
          <p:cNvCxnSpPr/>
          <p:nvPr>
            <p:custDataLst>
              <p:tags r:id="rId6"/>
            </p:custDataLst>
          </p:nvPr>
        </p:nvCxnSpPr>
        <p:spPr>
          <a:xfrm>
            <a:off x="3122341" y="3555457"/>
            <a:ext cx="4170402" cy="18508"/>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3" name="ZoneTexte 22"/>
          <p:cNvSpPr txBox="1"/>
          <p:nvPr>
            <p:custDataLst>
              <p:tags r:id="rId7"/>
            </p:custDataLst>
          </p:nvPr>
        </p:nvSpPr>
        <p:spPr>
          <a:xfrm>
            <a:off x="3983257" y="3278458"/>
            <a:ext cx="3256156" cy="276999"/>
          </a:xfrm>
          <a:prstGeom prst="rect">
            <a:avLst/>
          </a:prstGeom>
          <a:noFill/>
        </p:spPr>
        <p:txBody>
          <a:bodyPr wrap="square" rtlCol="0">
            <a:spAutoFit/>
          </a:bodyPr>
          <a:lstStyle/>
          <a:p>
            <a:r>
              <a:rPr lang="en-CA" sz="1200" dirty="0"/>
              <a:t>Transfer limited by "load" systems</a:t>
            </a:r>
            <a:endParaRPr lang="fr-CA" sz="1200" dirty="0"/>
          </a:p>
        </p:txBody>
      </p:sp>
    </p:spTree>
    <p:extLst>
      <p:ext uri="{BB962C8B-B14F-4D97-AF65-F5344CB8AC3E}">
        <p14:creationId xmlns:p14="http://schemas.microsoft.com/office/powerpoint/2010/main" val="995427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altLang="fr-FR" sz="2400" dirty="0">
                <a:solidFill>
                  <a:srgbClr val="45697B"/>
                </a:solidFill>
              </a:rPr>
              <a:t>4</a:t>
            </a:r>
            <a:r>
              <a:rPr lang="fr-FR" altLang="fr-FR" sz="2400" dirty="0" smtClean="0">
                <a:solidFill>
                  <a:srgbClr val="45697B"/>
                </a:solidFill>
              </a:rPr>
              <a:t>. Simulation </a:t>
            </a:r>
            <a:r>
              <a:rPr lang="fr-FR" altLang="fr-FR" sz="2400" dirty="0" err="1" smtClean="0">
                <a:solidFill>
                  <a:srgbClr val="45697B"/>
                </a:solidFill>
              </a:rPr>
              <a:t>example</a:t>
            </a:r>
            <a:r>
              <a:rPr lang="fr-FR" altLang="fr-FR" sz="2400" dirty="0">
                <a:solidFill>
                  <a:srgbClr val="45697B"/>
                </a:solidFill>
              </a:rPr>
              <a:t/>
            </a:r>
            <a:br>
              <a:rPr lang="fr-FR" altLang="fr-FR" sz="2400" dirty="0">
                <a:solidFill>
                  <a:srgbClr val="45697B"/>
                </a:solidFill>
              </a:rPr>
            </a:br>
            <a:r>
              <a:rPr lang="en-CA" altLang="fr-FR" sz="2200" dirty="0">
                <a:solidFill>
                  <a:srgbClr val="45697B"/>
                </a:solidFill>
              </a:rPr>
              <a:t>Possible </a:t>
            </a:r>
            <a:r>
              <a:rPr lang="en-CA" altLang="fr-FR" sz="2200" dirty="0" smtClean="0">
                <a:solidFill>
                  <a:srgbClr val="45697B"/>
                </a:solidFill>
              </a:rPr>
              <a:t>combinations </a:t>
            </a:r>
            <a:r>
              <a:rPr lang="en-CA" altLang="fr-FR" sz="2200" dirty="0">
                <a:solidFill>
                  <a:srgbClr val="45697B"/>
                </a:solidFill>
              </a:rPr>
              <a:t>for the energy recovery project</a:t>
            </a:r>
            <a:endParaRPr lang="fr-CA" sz="2200" dirty="0"/>
          </a:p>
        </p:txBody>
      </p:sp>
      <p:graphicFrame>
        <p:nvGraphicFramePr>
          <p:cNvPr id="12" name="Espace réservé du contenu 11"/>
          <p:cNvGraphicFramePr>
            <a:graphicFrameLocks noGrp="1"/>
          </p:cNvGraphicFramePr>
          <p:nvPr>
            <p:ph sz="quarter" idx="4"/>
            <p:custDataLst>
              <p:tags r:id="rId2"/>
            </p:custDataLst>
            <p:extLst>
              <p:ext uri="{D42A27DB-BD31-4B8C-83A1-F6EECF244321}">
                <p14:modId xmlns:p14="http://schemas.microsoft.com/office/powerpoint/2010/main" val="3076695338"/>
              </p:ext>
            </p:extLst>
          </p:nvPr>
        </p:nvGraphicFramePr>
        <p:xfrm>
          <a:off x="482597" y="1276648"/>
          <a:ext cx="11031034" cy="4946349"/>
        </p:xfrm>
        <a:graphic>
          <a:graphicData uri="http://schemas.openxmlformats.org/drawingml/2006/table">
            <a:tbl>
              <a:tblPr>
                <a:tableStyleId>{616DA210-FB5B-4158-B5E0-FEB733F419BA}</a:tableStyleId>
              </a:tblPr>
              <a:tblGrid>
                <a:gridCol w="391830">
                  <a:extLst>
                    <a:ext uri="{9D8B030D-6E8A-4147-A177-3AD203B41FA5}">
                      <a16:colId xmlns:a16="http://schemas.microsoft.com/office/drawing/2014/main" val="3541932559"/>
                    </a:ext>
                  </a:extLst>
                </a:gridCol>
                <a:gridCol w="848414">
                  <a:extLst>
                    <a:ext uri="{9D8B030D-6E8A-4147-A177-3AD203B41FA5}">
                      <a16:colId xmlns:a16="http://schemas.microsoft.com/office/drawing/2014/main" val="2764493582"/>
                    </a:ext>
                  </a:extLst>
                </a:gridCol>
                <a:gridCol w="848414">
                  <a:extLst>
                    <a:ext uri="{9D8B030D-6E8A-4147-A177-3AD203B41FA5}">
                      <a16:colId xmlns:a16="http://schemas.microsoft.com/office/drawing/2014/main" val="2390529478"/>
                    </a:ext>
                  </a:extLst>
                </a:gridCol>
                <a:gridCol w="848414">
                  <a:extLst>
                    <a:ext uri="{9D8B030D-6E8A-4147-A177-3AD203B41FA5}">
                      <a16:colId xmlns:a16="http://schemas.microsoft.com/office/drawing/2014/main" val="3411176679"/>
                    </a:ext>
                  </a:extLst>
                </a:gridCol>
                <a:gridCol w="848414">
                  <a:extLst>
                    <a:ext uri="{9D8B030D-6E8A-4147-A177-3AD203B41FA5}">
                      <a16:colId xmlns:a16="http://schemas.microsoft.com/office/drawing/2014/main" val="99039519"/>
                    </a:ext>
                  </a:extLst>
                </a:gridCol>
                <a:gridCol w="848414">
                  <a:extLst>
                    <a:ext uri="{9D8B030D-6E8A-4147-A177-3AD203B41FA5}">
                      <a16:colId xmlns:a16="http://schemas.microsoft.com/office/drawing/2014/main" val="4105998702"/>
                    </a:ext>
                  </a:extLst>
                </a:gridCol>
                <a:gridCol w="848414">
                  <a:extLst>
                    <a:ext uri="{9D8B030D-6E8A-4147-A177-3AD203B41FA5}">
                      <a16:colId xmlns:a16="http://schemas.microsoft.com/office/drawing/2014/main" val="3593070945"/>
                    </a:ext>
                  </a:extLst>
                </a:gridCol>
                <a:gridCol w="848414">
                  <a:extLst>
                    <a:ext uri="{9D8B030D-6E8A-4147-A177-3AD203B41FA5}">
                      <a16:colId xmlns:a16="http://schemas.microsoft.com/office/drawing/2014/main" val="1272386678"/>
                    </a:ext>
                  </a:extLst>
                </a:gridCol>
                <a:gridCol w="848414">
                  <a:extLst>
                    <a:ext uri="{9D8B030D-6E8A-4147-A177-3AD203B41FA5}">
                      <a16:colId xmlns:a16="http://schemas.microsoft.com/office/drawing/2014/main" val="853746916"/>
                    </a:ext>
                  </a:extLst>
                </a:gridCol>
                <a:gridCol w="1135128">
                  <a:extLst>
                    <a:ext uri="{9D8B030D-6E8A-4147-A177-3AD203B41FA5}">
                      <a16:colId xmlns:a16="http://schemas.microsoft.com/office/drawing/2014/main" val="1613601405"/>
                    </a:ext>
                  </a:extLst>
                </a:gridCol>
                <a:gridCol w="790818">
                  <a:extLst>
                    <a:ext uri="{9D8B030D-6E8A-4147-A177-3AD203B41FA5}">
                      <a16:colId xmlns:a16="http://schemas.microsoft.com/office/drawing/2014/main" val="1409295626"/>
                    </a:ext>
                  </a:extLst>
                </a:gridCol>
                <a:gridCol w="962973">
                  <a:extLst>
                    <a:ext uri="{9D8B030D-6E8A-4147-A177-3AD203B41FA5}">
                      <a16:colId xmlns:a16="http://schemas.microsoft.com/office/drawing/2014/main" val="2873299115"/>
                    </a:ext>
                  </a:extLst>
                </a:gridCol>
                <a:gridCol w="962973">
                  <a:extLst>
                    <a:ext uri="{9D8B030D-6E8A-4147-A177-3AD203B41FA5}">
                      <a16:colId xmlns:a16="http://schemas.microsoft.com/office/drawing/2014/main" val="137437623"/>
                    </a:ext>
                  </a:extLst>
                </a:gridCol>
              </a:tblGrid>
              <a:tr h="443705">
                <a:tc rowSpan="2">
                  <a:txBody>
                    <a:bodyPr/>
                    <a:lstStyle/>
                    <a:p>
                      <a:pPr algn="ctr" fontAlgn="b"/>
                      <a:r>
                        <a:rPr lang="fr-CA" sz="1400" b="1" u="none" strike="noStrike" dirty="0" smtClean="0">
                          <a:effectLst/>
                        </a:rPr>
                        <a:t>#</a:t>
                      </a:r>
                      <a:endParaRPr lang="fr-CA" sz="14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gridSpan="4">
                  <a:txBody>
                    <a:bodyPr/>
                    <a:lstStyle/>
                    <a:p>
                      <a:pPr algn="ctr" fontAlgn="b"/>
                      <a:r>
                        <a:rPr lang="fr-CA" sz="1400" b="1" u="none" strike="noStrike" dirty="0" smtClean="0">
                          <a:effectLst/>
                        </a:rPr>
                        <a:t>"Source" system</a:t>
                      </a:r>
                      <a:endParaRPr lang="fr-CA" sz="14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fr-CA" dirty="0"/>
                    </a:p>
                  </a:txBody>
                  <a:tcPr/>
                </a:tc>
                <a:tc hMerge="1">
                  <a:txBody>
                    <a:bodyPr/>
                    <a:lstStyle/>
                    <a:p>
                      <a:endParaRPr lang="fr-CA"/>
                    </a:p>
                  </a:txBody>
                  <a:tcPr/>
                </a:tc>
                <a:tc hMerge="1">
                  <a:txBody>
                    <a:bodyPr/>
                    <a:lstStyle/>
                    <a:p>
                      <a:endParaRPr lang="fr-CA"/>
                    </a:p>
                  </a:txBody>
                  <a:tcPr/>
                </a:tc>
                <a:tc gridSpan="4">
                  <a:txBody>
                    <a:bodyPr/>
                    <a:lstStyle/>
                    <a:p>
                      <a:pPr algn="ctr" fontAlgn="b"/>
                      <a:r>
                        <a:rPr lang="fr-CA" sz="1400" b="1" u="none" strike="noStrike" dirty="0" smtClean="0">
                          <a:effectLst/>
                        </a:rPr>
                        <a:t>System "</a:t>
                      </a:r>
                      <a:r>
                        <a:rPr lang="fr-CA" sz="1400" b="1" u="none" strike="noStrike" dirty="0" err="1" smtClean="0">
                          <a:effectLst/>
                        </a:rPr>
                        <a:t>load</a:t>
                      </a:r>
                      <a:r>
                        <a:rPr lang="fr-CA" sz="1400" b="1" u="none" strike="noStrike" dirty="0" smtClean="0">
                          <a:effectLst/>
                        </a:rPr>
                        <a:t>"</a:t>
                      </a:r>
                      <a:endParaRPr lang="fr-CA" sz="14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tc gridSpan="2">
                  <a:txBody>
                    <a:bodyPr/>
                    <a:lstStyle/>
                    <a:p>
                      <a:pPr algn="ctr" fontAlgn="b"/>
                      <a:r>
                        <a:rPr lang="fr-CA" sz="1400" b="1" i="0" u="none" strike="noStrike" dirty="0" err="1" smtClean="0">
                          <a:solidFill>
                            <a:schemeClr val="tx1"/>
                          </a:solidFill>
                          <a:effectLst/>
                          <a:latin typeface="+mn-lt"/>
                        </a:rPr>
                        <a:t>Additional</a:t>
                      </a:r>
                      <a:r>
                        <a:rPr lang="fr-CA" sz="1400" b="1" i="0" u="none" strike="noStrike" dirty="0" smtClean="0">
                          <a:solidFill>
                            <a:schemeClr val="tx1"/>
                          </a:solidFill>
                          <a:effectLst/>
                          <a:latin typeface="+mn-lt"/>
                        </a:rPr>
                        <a:t> </a:t>
                      </a:r>
                      <a:r>
                        <a:rPr lang="fr-CA" sz="1400" b="1" i="0" u="none" strike="noStrike" dirty="0" err="1" smtClean="0">
                          <a:solidFill>
                            <a:schemeClr val="tx1"/>
                          </a:solidFill>
                          <a:effectLst/>
                          <a:latin typeface="+mn-lt"/>
                        </a:rPr>
                        <a:t>annual</a:t>
                      </a:r>
                      <a:r>
                        <a:rPr lang="fr-CA" sz="1400" b="1" i="0" u="none" strike="noStrike" dirty="0" smtClean="0">
                          <a:solidFill>
                            <a:schemeClr val="tx1"/>
                          </a:solidFill>
                          <a:effectLst/>
                          <a:latin typeface="+mn-lt"/>
                        </a:rPr>
                        <a:t> </a:t>
                      </a:r>
                      <a:r>
                        <a:rPr lang="fr-CA" sz="1400" b="1" i="0" u="none" strike="noStrike" dirty="0" err="1" smtClean="0">
                          <a:solidFill>
                            <a:schemeClr val="tx1"/>
                          </a:solidFill>
                          <a:effectLst/>
                          <a:latin typeface="+mn-lt"/>
                        </a:rPr>
                        <a:t>energy</a:t>
                      </a:r>
                      <a:r>
                        <a:rPr lang="fr-CA" sz="1400" b="1" i="0" u="none" strike="noStrike" dirty="0" smtClean="0">
                          <a:solidFill>
                            <a:schemeClr val="tx1"/>
                          </a:solidFill>
                          <a:effectLst/>
                          <a:latin typeface="+mn-lt"/>
                        </a:rPr>
                        <a:t> (</a:t>
                      </a:r>
                      <a:r>
                        <a:rPr lang="fr-CA" sz="1400" b="1" i="0" u="none" strike="noStrike" dirty="0" err="1" smtClean="0">
                          <a:solidFill>
                            <a:schemeClr val="tx1"/>
                          </a:solidFill>
                          <a:effectLst/>
                          <a:latin typeface="+mn-lt"/>
                        </a:rPr>
                        <a:t>MWh</a:t>
                      </a:r>
                      <a:r>
                        <a:rPr lang="fr-CA" sz="1400" b="1" i="0" u="none" strike="noStrike" dirty="0" smtClean="0">
                          <a:solidFill>
                            <a:schemeClr val="tx1"/>
                          </a:solidFill>
                          <a:effectLst/>
                          <a:latin typeface="+mn-lt"/>
                        </a:rPr>
                        <a:t>)</a:t>
                      </a:r>
                      <a:endParaRPr lang="fr-CA" sz="14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CA"/>
                    </a:p>
                  </a:txBody>
                  <a:tcPr/>
                </a:tc>
                <a:tc gridSpan="2">
                  <a:txBody>
                    <a:bodyPr/>
                    <a:lstStyle/>
                    <a:p>
                      <a:pPr algn="ctr" fontAlgn="b"/>
                      <a:r>
                        <a:rPr lang="fr-CA" sz="1400" b="1" i="0" u="none" strike="noStrike" dirty="0" err="1" smtClean="0">
                          <a:solidFill>
                            <a:schemeClr val="tx1"/>
                          </a:solidFill>
                          <a:effectLst/>
                          <a:latin typeface="+mn-lt"/>
                        </a:rPr>
                        <a:t>Savings</a:t>
                      </a:r>
                      <a:endParaRPr lang="fr-CA" sz="1400" b="1" i="0" u="none" strike="noStrike" dirty="0">
                        <a:solidFill>
                          <a:schemeClr val="tx1"/>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7000070"/>
                  </a:ext>
                </a:extLst>
              </a:tr>
              <a:tr h="443705">
                <a:tc vMerge="1">
                  <a:txBody>
                    <a:bodyPr/>
                    <a:lstStyle/>
                    <a:p>
                      <a:endParaRPr lang="fr-CA"/>
                    </a:p>
                  </a:txBody>
                  <a:tcPr/>
                </a:tc>
                <a:tc>
                  <a:txBody>
                    <a:bodyPr/>
                    <a:lstStyle/>
                    <a:p>
                      <a:pPr algn="ctr" fontAlgn="b"/>
                      <a:r>
                        <a:rPr lang="fr-CA" sz="1400" b="1" u="none" strike="noStrike" dirty="0">
                          <a:effectLst/>
                        </a:rPr>
                        <a:t>Q</a:t>
                      </a:r>
                      <a:r>
                        <a:rPr lang="fr-CA" sz="1400" b="1" u="none" strike="noStrike" baseline="-25000" dirty="0">
                          <a:effectLst/>
                        </a:rPr>
                        <a:t>S1_EP</a:t>
                      </a:r>
                      <a:endParaRPr lang="fr-CA" sz="1400" b="1" i="0" u="none" strike="noStrike" baseline="-25000"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fr-CA" sz="1400" b="1" u="none" strike="noStrike" dirty="0">
                          <a:effectLst/>
                        </a:rPr>
                        <a:t>Q</a:t>
                      </a:r>
                      <a:r>
                        <a:rPr lang="fr-CA" sz="1400" b="1" u="none" strike="noStrike" baseline="-25000" dirty="0">
                          <a:effectLst/>
                        </a:rPr>
                        <a:t>S2A</a:t>
                      </a:r>
                      <a:endParaRPr lang="fr-CA" sz="1400" b="1" i="0" u="none" strike="noStrike" baseline="-25000"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fr-CA" sz="1400" b="1" u="none" strike="noStrike" dirty="0">
                          <a:effectLst/>
                        </a:rPr>
                        <a:t>Q</a:t>
                      </a:r>
                      <a:r>
                        <a:rPr lang="fr-CA" sz="1400" b="1" u="none" strike="noStrike" baseline="-25000" dirty="0">
                          <a:effectLst/>
                        </a:rPr>
                        <a:t>S2B</a:t>
                      </a:r>
                      <a:endParaRPr lang="fr-CA" sz="1400" b="1" i="0" u="none" strike="noStrike" baseline="-25000"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fr-CA" sz="1400" b="1" u="none" strike="noStrike" dirty="0">
                          <a:effectLst/>
                        </a:rPr>
                        <a:t>Q</a:t>
                      </a:r>
                      <a:r>
                        <a:rPr lang="fr-CA" sz="1400" b="1" u="none" strike="noStrike" baseline="-25000" dirty="0">
                          <a:effectLst/>
                        </a:rPr>
                        <a:t>S3</a:t>
                      </a:r>
                      <a:endParaRPr lang="fr-CA" sz="1400" b="1" i="0" u="none" strike="noStrike" baseline="-25000"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fr-CA" sz="1400" b="1" u="none" strike="noStrike" dirty="0">
                          <a:effectLst/>
                        </a:rPr>
                        <a:t>Q</a:t>
                      </a:r>
                      <a:r>
                        <a:rPr lang="fr-CA" sz="1400" b="1" u="none" strike="noStrike" baseline="-25000" dirty="0">
                          <a:effectLst/>
                        </a:rPr>
                        <a:t>C1</a:t>
                      </a:r>
                      <a:endParaRPr lang="fr-CA" sz="1400" b="1" i="0" u="none" strike="noStrike" baseline="-25000"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fr-CA" sz="1400" b="1" u="none" strike="noStrike" dirty="0">
                          <a:effectLst/>
                        </a:rPr>
                        <a:t>Q</a:t>
                      </a:r>
                      <a:r>
                        <a:rPr lang="fr-CA" sz="1400" b="1" u="none" strike="noStrike" baseline="-25000" dirty="0">
                          <a:effectLst/>
                        </a:rPr>
                        <a:t>C2A</a:t>
                      </a:r>
                      <a:endParaRPr lang="fr-CA" sz="1400" b="1" i="0" u="none" strike="noStrike" baseline="-25000"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fr-CA" sz="1400" b="1" u="none" strike="noStrike" dirty="0">
                          <a:effectLst/>
                        </a:rPr>
                        <a:t>Q</a:t>
                      </a:r>
                      <a:r>
                        <a:rPr lang="fr-CA" sz="1400" b="1" u="none" strike="noStrike" baseline="-25000" dirty="0">
                          <a:effectLst/>
                        </a:rPr>
                        <a:t>C2B</a:t>
                      </a:r>
                      <a:endParaRPr lang="fr-CA" sz="1400" b="1" i="0" u="none" strike="noStrike" baseline="-25000"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fr-CA" sz="1400" b="1" u="none" strike="noStrike" dirty="0">
                          <a:effectLst/>
                        </a:rPr>
                        <a:t>Q</a:t>
                      </a:r>
                      <a:r>
                        <a:rPr lang="fr-CA" sz="1400" b="1" u="none" strike="noStrike" baseline="-25000" dirty="0">
                          <a:effectLst/>
                        </a:rPr>
                        <a:t>C3</a:t>
                      </a:r>
                      <a:endParaRPr lang="fr-CA" sz="1400" b="1" i="0" u="none" strike="noStrike" baseline="-25000"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CA" sz="1400" b="1" u="none" strike="noStrike" dirty="0" err="1" smtClean="0">
                          <a:effectLst/>
                        </a:rPr>
                        <a:t>Heat</a:t>
                      </a:r>
                      <a:r>
                        <a:rPr lang="fr-CA" sz="1400" b="1" u="none" strike="noStrike" dirty="0" smtClean="0">
                          <a:effectLst/>
                        </a:rPr>
                        <a:t> </a:t>
                      </a:r>
                      <a:r>
                        <a:rPr lang="fr-CA" sz="1400" b="1" u="none" strike="noStrike" dirty="0" err="1" smtClean="0">
                          <a:effectLst/>
                        </a:rPr>
                        <a:t>transfer</a:t>
                      </a:r>
                      <a:r>
                        <a:rPr lang="fr-CA" sz="1400" b="1" u="none" strike="noStrike" baseline="0" dirty="0" smtClean="0">
                          <a:effectLst/>
                        </a:rPr>
                        <a:t> </a:t>
                      </a:r>
                      <a:r>
                        <a:rPr lang="fr-CA" sz="1400" b="1" u="none" strike="noStrike" dirty="0" smtClean="0">
                          <a:effectLst/>
                        </a:rPr>
                        <a:t>network</a:t>
                      </a:r>
                      <a:endParaRPr lang="fr-CA" sz="1400" b="1" i="0" u="none" strike="noStrike" dirty="0" smtClean="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400" b="1" u="none" strike="noStrike" dirty="0" err="1" smtClean="0">
                          <a:effectLst/>
                        </a:rPr>
                        <a:t>Heat</a:t>
                      </a:r>
                      <a:r>
                        <a:rPr lang="fr-CA" sz="1400" b="1" u="none" strike="noStrike" dirty="0" smtClean="0">
                          <a:effectLst/>
                        </a:rPr>
                        <a:t> </a:t>
                      </a:r>
                      <a:r>
                        <a:rPr lang="fr-CA" sz="1400" b="1" u="none" strike="noStrike" dirty="0" err="1" smtClean="0">
                          <a:effectLst/>
                        </a:rPr>
                        <a:t>pump</a:t>
                      </a:r>
                      <a:endParaRPr lang="fr-CA" sz="1400" b="1" u="none" strike="noStrike" dirty="0" smtClean="0">
                        <a:effectLst/>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400" b="1" u="none" strike="noStrike" dirty="0" err="1" smtClean="0">
                          <a:effectLst/>
                        </a:rPr>
                        <a:t>Energy</a:t>
                      </a:r>
                      <a:endParaRPr lang="fr-CA" sz="1400" b="1" u="none" strike="noStrike" dirty="0" smtClean="0">
                        <a:effectLst/>
                      </a:endParaRPr>
                    </a:p>
                    <a:p>
                      <a:pPr algn="ctr" fontAlgn="b"/>
                      <a:r>
                        <a:rPr lang="fr-CA" sz="1400" b="1" u="none" strike="noStrike" dirty="0" smtClean="0">
                          <a:effectLst/>
                        </a:rPr>
                        <a:t>(</a:t>
                      </a:r>
                      <a:r>
                        <a:rPr lang="fr-CA" sz="1400" b="1" u="none" strike="noStrike" dirty="0" err="1" smtClean="0">
                          <a:effectLst/>
                        </a:rPr>
                        <a:t>MWh</a:t>
                      </a:r>
                      <a:r>
                        <a:rPr lang="fr-CA" sz="1400" b="1" u="none" strike="noStrike" dirty="0" smtClean="0">
                          <a:effectLst/>
                        </a:rPr>
                        <a:t>)</a:t>
                      </a:r>
                      <a:endParaRPr lang="fr-CA" sz="14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400" b="1" i="0" u="none" strike="noStrike" baseline="0" dirty="0" smtClean="0">
                          <a:solidFill>
                            <a:schemeClr val="tx1"/>
                          </a:solidFill>
                          <a:effectLst/>
                          <a:latin typeface="+mn-lt"/>
                        </a:rPr>
                        <a:t>GHG</a:t>
                      </a:r>
                    </a:p>
                    <a:p>
                      <a:pPr algn="ctr" fontAlgn="b"/>
                      <a:r>
                        <a:rPr lang="fr-CA" sz="1400" b="1" i="0" u="none" strike="noStrike" baseline="0" dirty="0" smtClean="0">
                          <a:solidFill>
                            <a:schemeClr val="tx1"/>
                          </a:solidFill>
                          <a:effectLst/>
                          <a:latin typeface="+mn-lt"/>
                        </a:rPr>
                        <a:t>(tonnes)</a:t>
                      </a:r>
                      <a:endParaRPr lang="fr-CA" sz="14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0340931"/>
                  </a:ext>
                </a:extLst>
              </a:tr>
              <a:tr h="553667">
                <a:tc>
                  <a:txBody>
                    <a:bodyPr/>
                    <a:lstStyle/>
                    <a:p>
                      <a:pPr algn="ctr" fontAlgn="b"/>
                      <a:r>
                        <a:rPr lang="fr-CA" sz="1200" u="none" strike="noStrike" dirty="0">
                          <a:effectLst/>
                        </a:rPr>
                        <a:t>1</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X </a:t>
                      </a:r>
                      <a:endParaRPr lang="fr-CA" sz="1200" u="none" strike="noStrike" dirty="0" smtClean="0">
                        <a:effectLst/>
                      </a:endParaRPr>
                    </a:p>
                    <a:p>
                      <a:pPr algn="ctr" fontAlgn="b"/>
                      <a:r>
                        <a:rPr lang="fr-CA" sz="1200" u="none" strike="noStrike" dirty="0" smtClean="0">
                          <a:effectLst/>
                        </a:rPr>
                        <a:t>NTU </a:t>
                      </a:r>
                      <a:r>
                        <a:rPr lang="fr-CA" sz="1200" u="none" strike="noStrike" dirty="0">
                          <a:effectLst/>
                        </a:rPr>
                        <a:t>= 1,25</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X </a:t>
                      </a:r>
                      <a:endParaRPr lang="fr-CA" sz="1200" u="none" strike="noStrike" dirty="0" smtClean="0">
                        <a:effectLst/>
                      </a:endParaRPr>
                    </a:p>
                    <a:p>
                      <a:pPr algn="ctr" fontAlgn="b"/>
                      <a:r>
                        <a:rPr lang="fr-CA" sz="1200" u="none" strike="noStrike" dirty="0" smtClean="0">
                          <a:effectLst/>
                        </a:rPr>
                        <a:t>NTU </a:t>
                      </a:r>
                      <a:r>
                        <a:rPr lang="fr-CA" sz="1200" u="none" strike="noStrike" dirty="0">
                          <a:effectLst/>
                        </a:rPr>
                        <a:t>= </a:t>
                      </a:r>
                      <a:r>
                        <a:rPr lang="fr-CA" sz="1200" u="none" strike="noStrike" dirty="0" smtClean="0">
                          <a:effectLst/>
                        </a:rPr>
                        <a:t>1,25</a:t>
                      </a:r>
                    </a:p>
                    <a:p>
                      <a:pPr algn="ctr" fontAlgn="b"/>
                      <a:r>
                        <a:rPr lang="fr-CA" sz="1200" u="none" strike="noStrike" dirty="0" smtClean="0">
                          <a:effectLst/>
                        </a:rPr>
                        <a:t>Propane</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CA" sz="1200" b="1" i="0" u="none" strike="noStrike" dirty="0" smtClean="0">
                          <a:solidFill>
                            <a:schemeClr val="tx1"/>
                          </a:solidFill>
                          <a:effectLst/>
                          <a:latin typeface="+mn-lt"/>
                        </a:rPr>
                        <a:t>133</a:t>
                      </a:r>
                      <a:endParaRPr lang="fr-CA" sz="1200" b="1" i="0" u="none" strike="noStrike" dirty="0" smtClean="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i="0" u="none" strike="noStrike" dirty="0" smtClean="0">
                          <a:solidFill>
                            <a:srgbClr val="000000"/>
                          </a:solidFill>
                          <a:effectLst/>
                          <a:latin typeface="Calibri" panose="020F0502020204030204" pitchFamily="34" charset="0"/>
                        </a:rPr>
                        <a:t>0</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i="0" u="none" strike="noStrike" dirty="0" smtClean="0">
                          <a:solidFill>
                            <a:srgbClr val="000000"/>
                          </a:solidFill>
                          <a:effectLst/>
                          <a:latin typeface="Calibri" panose="020F0502020204030204" pitchFamily="34" charset="0"/>
                        </a:rPr>
                        <a:t>14 395</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i="0" u="none" strike="noStrike" dirty="0" smtClean="0">
                          <a:solidFill>
                            <a:srgbClr val="000000"/>
                          </a:solidFill>
                          <a:effectLst/>
                          <a:latin typeface="Calibri" panose="020F0502020204030204" pitchFamily="34" charset="0"/>
                        </a:rPr>
                        <a:t>3 000</a:t>
                      </a: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0102256"/>
                  </a:ext>
                </a:extLst>
              </a:tr>
              <a:tr h="553667">
                <a:tc>
                  <a:txBody>
                    <a:bodyPr/>
                    <a:lstStyle/>
                    <a:p>
                      <a:pPr algn="ctr" fontAlgn="b"/>
                      <a:r>
                        <a:rPr lang="fr-CA" sz="1200" u="none" strike="noStrike" dirty="0">
                          <a:effectLst/>
                        </a:rPr>
                        <a:t>2</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X </a:t>
                      </a:r>
                      <a:endParaRPr lang="fr-CA" sz="1200" u="none" strike="noStrike" dirty="0" smtClean="0">
                        <a:effectLst/>
                      </a:endParaRPr>
                    </a:p>
                    <a:p>
                      <a:pPr algn="ctr" fontAlgn="b"/>
                      <a:r>
                        <a:rPr lang="fr-CA" sz="1200" u="none" strike="noStrike" dirty="0" smtClean="0">
                          <a:effectLst/>
                        </a:rPr>
                        <a:t>NTU </a:t>
                      </a:r>
                      <a:r>
                        <a:rPr lang="fr-CA" sz="1200" u="none" strike="noStrike" dirty="0">
                          <a:effectLst/>
                        </a:rPr>
                        <a:t>= 1,25</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X </a:t>
                      </a:r>
                      <a:endParaRPr lang="fr-CA" sz="1200" u="none" strike="noStrike" dirty="0" smtClean="0">
                        <a:effectLst/>
                      </a:endParaRPr>
                    </a:p>
                    <a:p>
                      <a:pPr algn="ctr" fontAlgn="b"/>
                      <a:r>
                        <a:rPr lang="fr-CA" sz="1200" u="none" strike="noStrike" dirty="0" smtClean="0">
                          <a:effectLst/>
                        </a:rPr>
                        <a:t>NTU =</a:t>
                      </a:r>
                      <a:r>
                        <a:rPr lang="fr-CA" sz="1200" u="none" strike="noStrike" baseline="0" dirty="0" smtClean="0">
                          <a:effectLst/>
                        </a:rPr>
                        <a:t> </a:t>
                      </a:r>
                      <a:r>
                        <a:rPr lang="fr-CA" sz="1200" u="none" strike="noStrike" dirty="0" smtClean="0">
                          <a:effectLst/>
                        </a:rPr>
                        <a:t>1,25 </a:t>
                      </a:r>
                      <a:r>
                        <a:rPr lang="fr-CA" sz="1200" u="none" strike="noStrike" dirty="0">
                          <a:effectLst/>
                        </a:rPr>
                        <a:t>Propane</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smtClean="0">
                          <a:effectLst/>
                        </a:rPr>
                        <a:t>X </a:t>
                      </a:r>
                    </a:p>
                    <a:p>
                      <a:pPr algn="ctr" fontAlgn="b"/>
                      <a:r>
                        <a:rPr lang="fr-CA" sz="1200" u="none" strike="noStrike" dirty="0" smtClean="0">
                          <a:effectLst/>
                        </a:rPr>
                        <a:t>TP</a:t>
                      </a:r>
                    </a:p>
                    <a:p>
                      <a:pPr algn="ctr" fontAlgn="b"/>
                      <a:r>
                        <a:rPr lang="fr-CA" sz="1200" u="none" strike="noStrike" dirty="0" smtClean="0">
                          <a:effectLst/>
                        </a:rPr>
                        <a:t>Propane</a:t>
                      </a:r>
                      <a:endParaRPr lang="fr-CA" sz="1200" b="0" i="0" u="none" strike="noStrike" dirty="0" smtClean="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fr-CA" sz="1200" b="1" i="0" u="none" strike="noStrike" dirty="0" smtClean="0">
                          <a:solidFill>
                            <a:srgbClr val="000000"/>
                          </a:solidFill>
                          <a:effectLst/>
                          <a:latin typeface="Calibri" panose="020F0502020204030204" pitchFamily="34" charset="0"/>
                        </a:rPr>
                        <a:t>135</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i="0" u="none" strike="noStrike" dirty="0" smtClean="0">
                          <a:solidFill>
                            <a:srgbClr val="000000"/>
                          </a:solidFill>
                          <a:effectLst/>
                          <a:latin typeface="Calibri" panose="020F0502020204030204" pitchFamily="34" charset="0"/>
                        </a:rPr>
                        <a:t>33</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i="0" u="none" strike="noStrike" dirty="0" smtClean="0">
                          <a:solidFill>
                            <a:srgbClr val="000000"/>
                          </a:solidFill>
                          <a:effectLst/>
                          <a:latin typeface="Calibri" panose="020F0502020204030204" pitchFamily="34" charset="0"/>
                        </a:rPr>
                        <a:t>14 590</a:t>
                      </a:r>
                    </a:p>
                    <a:p>
                      <a:pPr algn="ctr" fontAlgn="b"/>
                      <a:r>
                        <a:rPr lang="fr-CA" sz="1200" b="1" i="0" u="none" strike="noStrike" dirty="0" smtClean="0">
                          <a:solidFill>
                            <a:srgbClr val="000000"/>
                          </a:solidFill>
                          <a:effectLst/>
                          <a:latin typeface="Calibri" panose="020F0502020204030204" pitchFamily="34" charset="0"/>
                        </a:rPr>
                        <a:t>+ 195</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i="0" u="none" strike="noStrike" dirty="0" smtClean="0">
                          <a:solidFill>
                            <a:srgbClr val="000000"/>
                          </a:solidFill>
                          <a:effectLst/>
                          <a:latin typeface="Calibri" panose="020F0502020204030204" pitchFamily="34" charset="0"/>
                        </a:rPr>
                        <a:t>3</a:t>
                      </a:r>
                      <a:r>
                        <a:rPr lang="fr-CA" sz="1200" b="1" i="0" u="none" strike="noStrike" baseline="0" dirty="0" smtClean="0">
                          <a:solidFill>
                            <a:srgbClr val="000000"/>
                          </a:solidFill>
                          <a:effectLst/>
                          <a:latin typeface="Calibri" panose="020F0502020204030204" pitchFamily="34" charset="0"/>
                        </a:rPr>
                        <a:t> 040</a:t>
                      </a:r>
                      <a:endParaRPr lang="fr-CA" sz="1200" b="1" i="0" u="none" strike="noStrike" dirty="0" smtClean="0">
                        <a:solidFill>
                          <a:srgbClr val="000000"/>
                        </a:solidFill>
                        <a:effectLst/>
                        <a:latin typeface="Calibri" panose="020F0502020204030204" pitchFamily="34" charset="0"/>
                      </a:endParaRPr>
                    </a:p>
                    <a:p>
                      <a:pPr algn="ctr" fontAlgn="b"/>
                      <a:r>
                        <a:rPr lang="fr-CA" sz="1200" b="1" i="0" u="none" strike="noStrike" dirty="0" smtClean="0">
                          <a:solidFill>
                            <a:srgbClr val="000000"/>
                          </a:solidFill>
                          <a:effectLst/>
                          <a:latin typeface="Calibri" panose="020F0502020204030204" pitchFamily="34" charset="0"/>
                        </a:rPr>
                        <a:t>+ 40</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9946817"/>
                  </a:ext>
                </a:extLst>
              </a:tr>
              <a:tr h="553667">
                <a:tc>
                  <a:txBody>
                    <a:bodyPr/>
                    <a:lstStyle/>
                    <a:p>
                      <a:pPr algn="ctr" fontAlgn="b"/>
                      <a:r>
                        <a:rPr lang="fr-CA" sz="1200" b="0" i="0" u="none" strike="noStrike" dirty="0" smtClean="0">
                          <a:solidFill>
                            <a:srgbClr val="000000"/>
                          </a:solidFill>
                          <a:effectLst/>
                          <a:latin typeface="Calibri" panose="020F0502020204030204" pitchFamily="34" charset="0"/>
                        </a:rPr>
                        <a:t>3</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X </a:t>
                      </a:r>
                      <a:endParaRPr lang="fr-CA" sz="1200" u="none" strike="noStrike" dirty="0" smtClean="0">
                        <a:effectLst/>
                      </a:endParaRPr>
                    </a:p>
                    <a:p>
                      <a:pPr algn="ctr" fontAlgn="b"/>
                      <a:r>
                        <a:rPr lang="fr-CA" sz="1200" u="none" strike="noStrike" dirty="0" smtClean="0">
                          <a:effectLst/>
                        </a:rPr>
                        <a:t>NTU </a:t>
                      </a:r>
                      <a:r>
                        <a:rPr lang="fr-CA" sz="1200" u="none" strike="noStrike" dirty="0">
                          <a:effectLst/>
                        </a:rPr>
                        <a:t>= 1,25</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smtClean="0">
                          <a:effectLst/>
                        </a:rPr>
                        <a:t> X </a:t>
                      </a:r>
                    </a:p>
                    <a:p>
                      <a:pPr algn="ctr" fontAlgn="b"/>
                      <a:r>
                        <a:rPr lang="fr-CA" sz="1200" u="none" strike="noStrike" dirty="0" smtClean="0">
                          <a:effectLst/>
                        </a:rPr>
                        <a:t>NTU = 1,00</a:t>
                      </a:r>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X </a:t>
                      </a:r>
                      <a:endParaRPr lang="fr-CA" sz="1200" u="none" strike="noStrike" dirty="0" smtClean="0">
                        <a:effectLst/>
                      </a:endParaRPr>
                    </a:p>
                    <a:p>
                      <a:pPr algn="ctr" fontAlgn="b"/>
                      <a:r>
                        <a:rPr lang="fr-CA" sz="1200" u="none" strike="noStrike" dirty="0" smtClean="0">
                          <a:effectLst/>
                        </a:rPr>
                        <a:t>NTU =</a:t>
                      </a:r>
                      <a:r>
                        <a:rPr lang="fr-CA" sz="1200" u="none" strike="noStrike" baseline="0" dirty="0" smtClean="0">
                          <a:effectLst/>
                        </a:rPr>
                        <a:t> </a:t>
                      </a:r>
                      <a:r>
                        <a:rPr lang="fr-CA" sz="1200" u="none" strike="noStrike" dirty="0" smtClean="0">
                          <a:effectLst/>
                        </a:rPr>
                        <a:t>1,25 </a:t>
                      </a:r>
                      <a:r>
                        <a:rPr lang="fr-CA" sz="1200" u="none" strike="noStrike" dirty="0">
                          <a:effectLst/>
                        </a:rPr>
                        <a:t>Propane</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smtClean="0">
                          <a:effectLst/>
                        </a:rPr>
                        <a:t>X </a:t>
                      </a:r>
                    </a:p>
                    <a:p>
                      <a:pPr algn="ctr" fontAlgn="b"/>
                      <a:r>
                        <a:rPr lang="fr-CA" sz="1200" u="none" strike="noStrike" dirty="0" smtClean="0">
                          <a:effectLst/>
                        </a:rPr>
                        <a:t>TP</a:t>
                      </a:r>
                    </a:p>
                    <a:p>
                      <a:pPr algn="ctr" fontAlgn="b"/>
                      <a:r>
                        <a:rPr lang="fr-CA" sz="1200" u="none" strike="noStrike" dirty="0" smtClean="0">
                          <a:effectLst/>
                        </a:rPr>
                        <a:t>Propane</a:t>
                      </a:r>
                      <a:endParaRPr lang="fr-CA" sz="1200" b="0" i="0" u="none" strike="noStrike" dirty="0" smtClean="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CA" sz="1200" b="1" i="0" u="none" strike="noStrike" dirty="0" smtClean="0">
                          <a:solidFill>
                            <a:srgbClr val="000000"/>
                          </a:solidFill>
                          <a:effectLst/>
                          <a:latin typeface="Calibri" panose="020F0502020204030204" pitchFamily="34" charset="0"/>
                        </a:rPr>
                        <a:t>166</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i="0" u="none" strike="noStrike" dirty="0" smtClean="0">
                          <a:solidFill>
                            <a:srgbClr val="000000"/>
                          </a:solidFill>
                          <a:effectLst/>
                          <a:latin typeface="Calibri" panose="020F0502020204030204" pitchFamily="34" charset="0"/>
                        </a:rPr>
                        <a:t>39</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i="0" u="none" strike="noStrike" dirty="0" smtClean="0">
                          <a:solidFill>
                            <a:srgbClr val="000000"/>
                          </a:solidFill>
                          <a:effectLst/>
                          <a:latin typeface="Calibri" panose="020F0502020204030204" pitchFamily="34" charset="0"/>
                        </a:rPr>
                        <a:t>15 266</a:t>
                      </a:r>
                    </a:p>
                    <a:p>
                      <a:pPr algn="ctr" fontAlgn="b"/>
                      <a:r>
                        <a:rPr lang="fr-CA" sz="1200" b="1" i="0" u="none" strike="noStrike" dirty="0" smtClean="0">
                          <a:solidFill>
                            <a:srgbClr val="000000"/>
                          </a:solidFill>
                          <a:effectLst/>
                          <a:latin typeface="Calibri" panose="020F0502020204030204" pitchFamily="34" charset="0"/>
                        </a:rPr>
                        <a:t>+ 675</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i="0" u="none" strike="noStrike" dirty="0" smtClean="0">
                          <a:solidFill>
                            <a:srgbClr val="000000"/>
                          </a:solidFill>
                          <a:effectLst/>
                          <a:latin typeface="Calibri" panose="020F0502020204030204" pitchFamily="34" charset="0"/>
                        </a:rPr>
                        <a:t>3 180</a:t>
                      </a:r>
                    </a:p>
                    <a:p>
                      <a:pPr algn="ctr" fontAlgn="b"/>
                      <a:r>
                        <a:rPr lang="fr-CA" sz="1200" b="1" i="0" u="none" strike="noStrike" dirty="0" smtClean="0">
                          <a:solidFill>
                            <a:srgbClr val="000000"/>
                          </a:solidFill>
                          <a:effectLst/>
                          <a:latin typeface="Calibri" panose="020F0502020204030204" pitchFamily="34" charset="0"/>
                        </a:rPr>
                        <a:t>+ 140</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4303723"/>
                  </a:ext>
                </a:extLst>
              </a:tr>
              <a:tr h="553667">
                <a:tc>
                  <a:txBody>
                    <a:bodyPr/>
                    <a:lstStyle/>
                    <a:p>
                      <a:pPr algn="ctr" fontAlgn="b"/>
                      <a:r>
                        <a:rPr lang="fr-CA" sz="1200" b="0" i="0" u="none" strike="noStrike" dirty="0">
                          <a:solidFill>
                            <a:schemeClr val="tx1"/>
                          </a:solidFill>
                          <a:effectLst/>
                          <a:latin typeface="+mn-lt"/>
                        </a:rPr>
                        <a:t>4</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r>
                        <a:rPr lang="fr-CA" sz="1200" u="none" strike="noStrike" dirty="0" smtClean="0">
                          <a:effectLst/>
                        </a:rPr>
                        <a:t>X </a:t>
                      </a:r>
                    </a:p>
                    <a:p>
                      <a:pPr algn="ctr" fontAlgn="b"/>
                      <a:r>
                        <a:rPr lang="fr-CA" sz="1200" u="none" strike="noStrike" dirty="0" smtClean="0">
                          <a:effectLst/>
                        </a:rPr>
                        <a:t>NTU = 1,25</a:t>
                      </a:r>
                      <a:endParaRPr lang="fr-CA" sz="1200" b="0" i="0" u="none" strike="noStrike" dirty="0" smtClean="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smtClean="0">
                          <a:effectLst/>
                        </a:rPr>
                        <a:t> X </a:t>
                      </a:r>
                    </a:p>
                    <a:p>
                      <a:pPr algn="ctr" fontAlgn="b"/>
                      <a:r>
                        <a:rPr lang="fr-CA" sz="1200" u="none" strike="noStrike" dirty="0" smtClean="0">
                          <a:effectLst/>
                        </a:rPr>
                        <a:t>NTU = 1,00</a:t>
                      </a:r>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smtClean="0">
                          <a:effectLst/>
                        </a:rPr>
                        <a:t>X </a:t>
                      </a:r>
                    </a:p>
                    <a:p>
                      <a:pPr algn="ctr" fontAlgn="b"/>
                      <a:r>
                        <a:rPr lang="fr-CA" sz="1200" u="none" strike="noStrike" dirty="0" smtClean="0">
                          <a:effectLst/>
                        </a:rPr>
                        <a:t>NTU =</a:t>
                      </a:r>
                      <a:r>
                        <a:rPr lang="fr-CA" sz="1200" u="none" strike="noStrike" baseline="0" dirty="0" smtClean="0">
                          <a:effectLst/>
                        </a:rPr>
                        <a:t> </a:t>
                      </a:r>
                      <a:r>
                        <a:rPr lang="fr-CA" sz="1200" u="none" strike="noStrike" dirty="0" smtClean="0">
                          <a:effectLst/>
                        </a:rPr>
                        <a:t>1,25 Propane</a:t>
                      </a:r>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fr-CA" sz="1200" u="none" strike="noStrike" dirty="0">
                          <a:effectLst/>
                        </a:rPr>
                        <a:t>X </a:t>
                      </a:r>
                      <a:endParaRPr lang="fr-CA" sz="1200" u="none" strike="noStrike" dirty="0" smtClean="0">
                        <a:effectLst/>
                      </a:endParaRPr>
                    </a:p>
                    <a:p>
                      <a:pPr algn="ctr" fontAlgn="b"/>
                      <a:r>
                        <a:rPr lang="fr-CA" sz="1200" u="none" strike="noStrike" dirty="0" smtClean="0">
                          <a:effectLst/>
                        </a:rPr>
                        <a:t>NTU =</a:t>
                      </a:r>
                      <a:r>
                        <a:rPr lang="fr-CA" sz="1200" u="none" strike="noStrike" baseline="0" dirty="0" smtClean="0">
                          <a:effectLst/>
                        </a:rPr>
                        <a:t> </a:t>
                      </a:r>
                      <a:r>
                        <a:rPr lang="fr-CA" sz="1200" u="none" strike="noStrike" dirty="0" smtClean="0">
                          <a:effectLst/>
                        </a:rPr>
                        <a:t>1,25 </a:t>
                      </a:r>
                      <a:r>
                        <a:rPr lang="fr-CA" sz="1200" u="none" strike="noStrike" dirty="0">
                          <a:effectLst/>
                        </a:rPr>
                        <a:t>Propane</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smtClean="0">
                          <a:effectLst/>
                        </a:rPr>
                        <a:t>X </a:t>
                      </a:r>
                    </a:p>
                    <a:p>
                      <a:pPr algn="ctr" fontAlgn="b"/>
                      <a:r>
                        <a:rPr lang="fr-CA" sz="1200" u="none" strike="noStrike" dirty="0" smtClean="0">
                          <a:effectLst/>
                        </a:rPr>
                        <a:t>TP</a:t>
                      </a:r>
                    </a:p>
                    <a:p>
                      <a:pPr algn="ctr" fontAlgn="b"/>
                      <a:r>
                        <a:rPr lang="fr-CA" sz="1200" u="none" strike="noStrike" dirty="0" smtClean="0">
                          <a:effectLst/>
                        </a:rPr>
                        <a:t>Propane</a:t>
                      </a:r>
                      <a:endParaRPr lang="fr-CA" sz="1200" b="0" i="0" u="none" strike="noStrike" dirty="0" smtClean="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b="1" i="0" u="none" strike="noStrike" dirty="0" smtClean="0">
                          <a:solidFill>
                            <a:srgbClr val="000000"/>
                          </a:solidFill>
                          <a:effectLst/>
                          <a:latin typeface="Calibri" panose="020F0502020204030204" pitchFamily="34" charset="0"/>
                        </a:rPr>
                        <a:t>205</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i="0" u="none" strike="noStrike" dirty="0" smtClean="0">
                          <a:solidFill>
                            <a:srgbClr val="000000"/>
                          </a:solidFill>
                          <a:effectLst/>
                          <a:latin typeface="Calibri" panose="020F0502020204030204" pitchFamily="34" charset="0"/>
                        </a:rPr>
                        <a:t>15</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i="0" u="none" strike="noStrike" dirty="0" smtClean="0">
                          <a:solidFill>
                            <a:srgbClr val="000000"/>
                          </a:solidFill>
                          <a:effectLst/>
                          <a:latin typeface="Calibri" panose="020F0502020204030204" pitchFamily="34" charset="0"/>
                        </a:rPr>
                        <a:t>20 111</a:t>
                      </a:r>
                    </a:p>
                    <a:p>
                      <a:pPr algn="ctr" fontAlgn="b"/>
                      <a:r>
                        <a:rPr lang="fr-CA" sz="1200" b="1" i="0" u="none" strike="noStrike" dirty="0" smtClean="0">
                          <a:solidFill>
                            <a:srgbClr val="000000"/>
                          </a:solidFill>
                          <a:effectLst/>
                          <a:latin typeface="Calibri" panose="020F0502020204030204" pitchFamily="34" charset="0"/>
                        </a:rPr>
                        <a:t>+ 4 845</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i="0" u="none" strike="noStrike" dirty="0" smtClean="0">
                          <a:solidFill>
                            <a:srgbClr val="000000"/>
                          </a:solidFill>
                          <a:effectLst/>
                          <a:latin typeface="Calibri" panose="020F0502020204030204" pitchFamily="34" charset="0"/>
                        </a:rPr>
                        <a:t>4 180</a:t>
                      </a:r>
                    </a:p>
                    <a:p>
                      <a:pPr algn="ctr" fontAlgn="b"/>
                      <a:r>
                        <a:rPr lang="fr-CA" sz="1200" b="1" i="0" u="none" strike="noStrike" dirty="0" smtClean="0">
                          <a:solidFill>
                            <a:srgbClr val="000000"/>
                          </a:solidFill>
                          <a:effectLst/>
                          <a:latin typeface="Calibri" panose="020F0502020204030204" pitchFamily="34" charset="0"/>
                        </a:rPr>
                        <a:t>+ 1 000</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8394273"/>
                  </a:ext>
                </a:extLst>
              </a:tr>
              <a:tr h="553667">
                <a:tc>
                  <a:txBody>
                    <a:bodyPr/>
                    <a:lstStyle/>
                    <a:p>
                      <a:pPr algn="ctr" fontAlgn="b"/>
                      <a:r>
                        <a:rPr lang="fr-CA" sz="1200" b="0" i="0" u="none" strike="noStrike" dirty="0">
                          <a:solidFill>
                            <a:schemeClr val="tx1"/>
                          </a:solidFill>
                          <a:effectLst/>
                          <a:latin typeface="+mn-lt"/>
                        </a:rPr>
                        <a:t>5</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r>
                        <a:rPr lang="fr-CA" sz="1200" u="none" strike="noStrike" dirty="0" smtClean="0">
                          <a:effectLst/>
                        </a:rPr>
                        <a:t> X </a:t>
                      </a:r>
                    </a:p>
                    <a:p>
                      <a:pPr algn="ctr" fontAlgn="b"/>
                      <a:r>
                        <a:rPr lang="fr-CA" sz="1200" u="none" strike="noStrike" dirty="0" smtClean="0">
                          <a:effectLst/>
                        </a:rPr>
                        <a:t>NTU = 1,25</a:t>
                      </a:r>
                      <a:endParaRPr lang="fr-CA" sz="1200" b="0" i="0" u="none" strike="noStrike" dirty="0" smtClean="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smtClean="0">
                          <a:effectLst/>
                        </a:rPr>
                        <a:t> X </a:t>
                      </a:r>
                    </a:p>
                    <a:p>
                      <a:pPr algn="ctr" fontAlgn="b"/>
                      <a:r>
                        <a:rPr lang="fr-CA" sz="1200" u="none" strike="noStrike" dirty="0" smtClean="0">
                          <a:effectLst/>
                        </a:rPr>
                        <a:t>NTU = 1,00</a:t>
                      </a:r>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fr-CA" sz="1200" u="none" strike="noStrike" dirty="0">
                          <a:effectLst/>
                        </a:rPr>
                        <a:t> </a:t>
                      </a:r>
                      <a:r>
                        <a:rPr lang="fr-CA" sz="1200" u="none" strike="noStrike" dirty="0" smtClean="0">
                          <a:effectLst/>
                        </a:rPr>
                        <a:t> X </a:t>
                      </a:r>
                    </a:p>
                    <a:p>
                      <a:pPr algn="ctr" fontAlgn="b"/>
                      <a:r>
                        <a:rPr lang="fr-CA" sz="1200" u="none" strike="noStrike" dirty="0" smtClean="0">
                          <a:effectLst/>
                        </a:rPr>
                        <a:t>NTU = 1,00</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smtClean="0">
                          <a:effectLst/>
                        </a:rPr>
                        <a:t>X </a:t>
                      </a:r>
                    </a:p>
                    <a:p>
                      <a:pPr algn="ctr" fontAlgn="b"/>
                      <a:r>
                        <a:rPr lang="fr-CA" sz="1200" u="none" strike="noStrike" dirty="0" smtClean="0">
                          <a:effectLst/>
                        </a:rPr>
                        <a:t>NTU =</a:t>
                      </a:r>
                      <a:r>
                        <a:rPr lang="fr-CA" sz="1200" u="none" strike="noStrike" baseline="0" dirty="0" smtClean="0">
                          <a:effectLst/>
                        </a:rPr>
                        <a:t> </a:t>
                      </a:r>
                      <a:r>
                        <a:rPr lang="fr-CA" sz="1200" u="none" strike="noStrike" dirty="0" smtClean="0">
                          <a:effectLst/>
                        </a:rPr>
                        <a:t>1,25 Propane</a:t>
                      </a:r>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X </a:t>
                      </a:r>
                      <a:endParaRPr lang="fr-CA" sz="1200" u="none" strike="noStrike" dirty="0" smtClean="0">
                        <a:effectLst/>
                      </a:endParaRPr>
                    </a:p>
                    <a:p>
                      <a:pPr algn="ctr" fontAlgn="b"/>
                      <a:r>
                        <a:rPr lang="fr-CA" sz="1200" u="none" strike="noStrike" dirty="0" smtClean="0">
                          <a:effectLst/>
                        </a:rPr>
                        <a:t>NTU =</a:t>
                      </a:r>
                      <a:r>
                        <a:rPr lang="fr-CA" sz="1200" u="none" strike="noStrike" baseline="0" dirty="0" smtClean="0">
                          <a:effectLst/>
                        </a:rPr>
                        <a:t> </a:t>
                      </a:r>
                      <a:r>
                        <a:rPr lang="fr-CA" sz="1200" u="none" strike="noStrike" dirty="0" smtClean="0">
                          <a:effectLst/>
                        </a:rPr>
                        <a:t>1,25 </a:t>
                      </a:r>
                      <a:r>
                        <a:rPr lang="fr-CA" sz="1200" u="none" strike="noStrike" dirty="0">
                          <a:effectLst/>
                        </a:rPr>
                        <a:t>Propane</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smtClean="0">
                          <a:effectLst/>
                        </a:rPr>
                        <a:t>X </a:t>
                      </a:r>
                    </a:p>
                    <a:p>
                      <a:pPr algn="ctr" fontAlgn="b"/>
                      <a:r>
                        <a:rPr lang="fr-CA" sz="1200" u="none" strike="noStrike" dirty="0" smtClean="0">
                          <a:effectLst/>
                        </a:rPr>
                        <a:t>TP</a:t>
                      </a:r>
                    </a:p>
                    <a:p>
                      <a:pPr algn="ctr" fontAlgn="b"/>
                      <a:r>
                        <a:rPr lang="fr-CA" sz="1200" u="none" strike="noStrike" dirty="0" smtClean="0">
                          <a:effectLst/>
                        </a:rPr>
                        <a:t>Propane</a:t>
                      </a:r>
                      <a:endParaRPr lang="fr-CA" sz="1200" b="0" i="0" u="none" strike="noStrike" dirty="0" smtClean="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b="1" u="none" strike="noStrike" dirty="0">
                          <a:effectLst/>
                        </a:rPr>
                        <a:t> </a:t>
                      </a:r>
                      <a:r>
                        <a:rPr lang="fr-CA" sz="1200" b="1" u="none" strike="noStrike" dirty="0" smtClean="0">
                          <a:effectLst/>
                        </a:rPr>
                        <a:t>207</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u="none" strike="noStrike" dirty="0" smtClean="0">
                          <a:effectLst/>
                        </a:rPr>
                        <a:t>14</a:t>
                      </a:r>
                      <a:r>
                        <a:rPr lang="fr-CA" sz="1200" b="1" u="none" strike="noStrike" dirty="0">
                          <a:effectLst/>
                        </a:rPr>
                        <a:t> </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u="none" strike="noStrike" dirty="0" smtClean="0">
                          <a:effectLst/>
                        </a:rPr>
                        <a:t>21 605</a:t>
                      </a:r>
                    </a:p>
                    <a:p>
                      <a:pPr algn="ctr" fontAlgn="b"/>
                      <a:r>
                        <a:rPr lang="fr-CA" sz="1200" b="1" u="none" strike="noStrike" dirty="0" smtClean="0">
                          <a:effectLst/>
                        </a:rPr>
                        <a:t>+1 494 </a:t>
                      </a:r>
                      <a:r>
                        <a:rPr lang="fr-CA" sz="1200" b="1" u="none" strike="noStrike" dirty="0">
                          <a:effectLst/>
                        </a:rPr>
                        <a:t> </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u="none" strike="noStrike" dirty="0" smtClean="0">
                          <a:effectLst/>
                        </a:rPr>
                        <a:t>4 490</a:t>
                      </a:r>
                    </a:p>
                    <a:p>
                      <a:pPr algn="ctr" fontAlgn="b"/>
                      <a:r>
                        <a:rPr lang="fr-CA" sz="1200" b="1" u="none" strike="noStrike" dirty="0" smtClean="0">
                          <a:effectLst/>
                        </a:rPr>
                        <a:t>+ 310</a:t>
                      </a:r>
                      <a:r>
                        <a:rPr lang="fr-CA" sz="1200" b="1" u="none" strike="noStrike" dirty="0">
                          <a:effectLst/>
                        </a:rPr>
                        <a:t> </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672406"/>
                  </a:ext>
                </a:extLst>
              </a:tr>
              <a:tr h="553667">
                <a:tc>
                  <a:txBody>
                    <a:bodyPr/>
                    <a:lstStyle/>
                    <a:p>
                      <a:pPr algn="ctr" fontAlgn="b"/>
                      <a:r>
                        <a:rPr lang="fr-CA" sz="1200" b="0" i="0" u="none" strike="noStrike" dirty="0">
                          <a:solidFill>
                            <a:schemeClr val="tx1"/>
                          </a:solidFill>
                          <a:effectLst/>
                          <a:latin typeface="+mn-lt"/>
                        </a:rPr>
                        <a:t>6</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r>
                        <a:rPr lang="fr-CA" sz="1200" u="none" strike="noStrike" dirty="0" smtClean="0">
                          <a:effectLst/>
                        </a:rPr>
                        <a:t> X </a:t>
                      </a:r>
                    </a:p>
                    <a:p>
                      <a:pPr algn="ctr" fontAlgn="b"/>
                      <a:r>
                        <a:rPr lang="fr-CA" sz="1200" u="none" strike="noStrike" dirty="0" smtClean="0">
                          <a:effectLst/>
                        </a:rPr>
                        <a:t>NTU = 1,25</a:t>
                      </a:r>
                      <a:endParaRPr lang="fr-CA" sz="1200" b="0" i="0" u="none" strike="noStrike" dirty="0" smtClean="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r>
                        <a:rPr lang="fr-CA" sz="1200" u="none" strike="noStrike" dirty="0" smtClean="0">
                          <a:effectLst/>
                        </a:rPr>
                        <a:t> X </a:t>
                      </a:r>
                    </a:p>
                    <a:p>
                      <a:pPr algn="ctr" fontAlgn="b"/>
                      <a:r>
                        <a:rPr lang="fr-CA" sz="1200" u="none" strike="noStrike" dirty="0" smtClean="0">
                          <a:effectLst/>
                        </a:rPr>
                        <a:t>NTU = 1,00</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fr-CA" sz="1200" u="none" strike="noStrike" dirty="0" smtClean="0">
                          <a:effectLst/>
                        </a:rPr>
                        <a:t> X </a:t>
                      </a:r>
                    </a:p>
                    <a:p>
                      <a:pPr algn="ctr" fontAlgn="b"/>
                      <a:r>
                        <a:rPr lang="fr-CA" sz="1200" u="none" strike="noStrike" dirty="0" smtClean="0">
                          <a:effectLst/>
                        </a:rPr>
                        <a:t>NTU = 1,00</a:t>
                      </a:r>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r>
                        <a:rPr lang="fr-CA" sz="1200" u="none" strike="noStrike" dirty="0" smtClean="0">
                          <a:effectLst/>
                        </a:rPr>
                        <a:t> X </a:t>
                      </a:r>
                    </a:p>
                    <a:p>
                      <a:pPr algn="ctr" fontAlgn="b"/>
                      <a:r>
                        <a:rPr lang="fr-CA" sz="1200" u="none" strike="noStrike" dirty="0" smtClean="0">
                          <a:effectLst/>
                        </a:rPr>
                        <a:t>NTU = 1,00</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smtClean="0">
                          <a:effectLst/>
                        </a:rPr>
                        <a:t>X </a:t>
                      </a:r>
                    </a:p>
                    <a:p>
                      <a:pPr algn="ctr" fontAlgn="b"/>
                      <a:r>
                        <a:rPr lang="fr-CA" sz="1200" u="none" strike="noStrike" dirty="0" smtClean="0">
                          <a:effectLst/>
                        </a:rPr>
                        <a:t>NTU =</a:t>
                      </a:r>
                      <a:r>
                        <a:rPr lang="fr-CA" sz="1200" u="none" strike="noStrike" baseline="0" dirty="0" smtClean="0">
                          <a:effectLst/>
                        </a:rPr>
                        <a:t> </a:t>
                      </a:r>
                      <a:r>
                        <a:rPr lang="fr-CA" sz="1200" u="none" strike="noStrike" dirty="0" smtClean="0">
                          <a:effectLst/>
                        </a:rPr>
                        <a:t>1,25 Propane</a:t>
                      </a:r>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X </a:t>
                      </a:r>
                      <a:endParaRPr lang="fr-CA" sz="1200" u="none" strike="noStrike" dirty="0" smtClean="0">
                        <a:effectLst/>
                      </a:endParaRPr>
                    </a:p>
                    <a:p>
                      <a:pPr algn="ctr" fontAlgn="b"/>
                      <a:r>
                        <a:rPr lang="fr-CA" sz="1200" u="none" strike="noStrike" dirty="0" smtClean="0">
                          <a:effectLst/>
                        </a:rPr>
                        <a:t>NTU =</a:t>
                      </a:r>
                      <a:r>
                        <a:rPr lang="fr-CA" sz="1200" u="none" strike="noStrike" baseline="0" dirty="0" smtClean="0">
                          <a:effectLst/>
                        </a:rPr>
                        <a:t> </a:t>
                      </a:r>
                      <a:r>
                        <a:rPr lang="fr-CA" sz="1200" u="none" strike="noStrike" dirty="0" smtClean="0">
                          <a:effectLst/>
                        </a:rPr>
                        <a:t>1,25 </a:t>
                      </a:r>
                      <a:r>
                        <a:rPr lang="fr-CA" sz="1200" u="none" strike="noStrike" dirty="0">
                          <a:effectLst/>
                        </a:rPr>
                        <a:t>Propane</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smtClean="0">
                          <a:effectLst/>
                        </a:rPr>
                        <a:t>X </a:t>
                      </a:r>
                    </a:p>
                    <a:p>
                      <a:pPr algn="ctr" fontAlgn="b"/>
                      <a:r>
                        <a:rPr lang="fr-CA" sz="1200" u="none" strike="noStrike" dirty="0" smtClean="0">
                          <a:effectLst/>
                        </a:rPr>
                        <a:t>TP</a:t>
                      </a:r>
                    </a:p>
                    <a:p>
                      <a:pPr algn="ctr" fontAlgn="b"/>
                      <a:r>
                        <a:rPr lang="fr-CA" sz="1200" u="none" strike="noStrike" dirty="0" smtClean="0">
                          <a:effectLst/>
                        </a:rPr>
                        <a:t>Propane</a:t>
                      </a:r>
                      <a:endParaRPr lang="fr-CA" sz="1200" b="0" i="0" u="none" strike="noStrike" dirty="0" smtClean="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b="1" u="none" strike="noStrike" dirty="0" smtClean="0">
                          <a:effectLst/>
                        </a:rPr>
                        <a:t>227 </a:t>
                      </a:r>
                      <a:r>
                        <a:rPr lang="fr-CA" sz="1200" b="1" u="none" strike="noStrike" dirty="0">
                          <a:effectLst/>
                        </a:rPr>
                        <a:t> </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u="none" strike="noStrike" dirty="0">
                          <a:effectLst/>
                        </a:rPr>
                        <a:t> </a:t>
                      </a:r>
                      <a:r>
                        <a:rPr lang="fr-CA" sz="1200" b="1" u="none" strike="noStrike" dirty="0" smtClean="0">
                          <a:effectLst/>
                        </a:rPr>
                        <a:t>16</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u="none" strike="noStrike" dirty="0" smtClean="0">
                          <a:effectLst/>
                        </a:rPr>
                        <a:t>22 724</a:t>
                      </a:r>
                    </a:p>
                    <a:p>
                      <a:pPr algn="ctr" fontAlgn="b"/>
                      <a:r>
                        <a:rPr lang="fr-CA" sz="1200" b="1" u="none" strike="noStrike" dirty="0" smtClean="0">
                          <a:effectLst/>
                        </a:rPr>
                        <a:t>+1 119 </a:t>
                      </a:r>
                      <a:r>
                        <a:rPr lang="fr-CA" sz="1200" b="1" u="none" strike="noStrike" dirty="0">
                          <a:effectLst/>
                        </a:rPr>
                        <a:t> </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u="none" strike="noStrike" dirty="0" smtClean="0">
                          <a:effectLst/>
                        </a:rPr>
                        <a:t>4 730</a:t>
                      </a:r>
                    </a:p>
                    <a:p>
                      <a:pPr algn="ctr" fontAlgn="b"/>
                      <a:r>
                        <a:rPr lang="fr-CA" sz="1200" b="1" u="none" strike="noStrike" dirty="0" smtClean="0">
                          <a:effectLst/>
                        </a:rPr>
                        <a:t>+ 240</a:t>
                      </a:r>
                      <a:r>
                        <a:rPr lang="fr-CA" sz="1200" b="1" u="none" strike="noStrike" dirty="0">
                          <a:effectLst/>
                        </a:rPr>
                        <a:t> </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371469"/>
                  </a:ext>
                </a:extLst>
              </a:tr>
              <a:tr h="736937">
                <a:tc>
                  <a:txBody>
                    <a:bodyPr/>
                    <a:lstStyle/>
                    <a:p>
                      <a:pPr algn="ctr" fontAlgn="b"/>
                      <a:r>
                        <a:rPr lang="fr-CA" sz="1200" b="0" i="0" u="none" strike="noStrike" dirty="0" smtClean="0">
                          <a:solidFill>
                            <a:srgbClr val="000000"/>
                          </a:solidFill>
                          <a:effectLst/>
                          <a:latin typeface="Calibri" panose="020F0502020204030204" pitchFamily="34" charset="0"/>
                        </a:rPr>
                        <a:t>7</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r>
                        <a:rPr lang="fr-CA" sz="1200" u="none" strike="noStrike" dirty="0" smtClean="0">
                          <a:effectLst/>
                        </a:rPr>
                        <a:t> X </a:t>
                      </a:r>
                    </a:p>
                    <a:p>
                      <a:pPr algn="ctr" fontAlgn="b"/>
                      <a:r>
                        <a:rPr lang="fr-CA" sz="1200" u="none" strike="noStrike" dirty="0" smtClean="0">
                          <a:effectLst/>
                        </a:rPr>
                        <a:t>NTU = 1,25</a:t>
                      </a:r>
                      <a:endParaRPr lang="fr-CA" sz="1200" b="0" i="0" u="none" strike="noStrike" dirty="0" smtClean="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r>
                        <a:rPr lang="fr-CA" sz="1200" u="none" strike="noStrike" dirty="0" smtClean="0">
                          <a:effectLst/>
                        </a:rPr>
                        <a:t> X </a:t>
                      </a:r>
                    </a:p>
                    <a:p>
                      <a:pPr algn="ctr" fontAlgn="b"/>
                      <a:r>
                        <a:rPr lang="fr-CA" sz="1200" u="none" strike="noStrike" dirty="0" smtClean="0">
                          <a:effectLst/>
                        </a:rPr>
                        <a:t>NTU = 1,00</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CA" sz="1200" u="none" strike="noStrike" dirty="0" smtClean="0">
                          <a:effectLst/>
                        </a:rPr>
                        <a:t> X </a:t>
                      </a:r>
                    </a:p>
                    <a:p>
                      <a:pPr algn="ctr" fontAlgn="b"/>
                      <a:r>
                        <a:rPr lang="fr-CA" sz="1200" u="none" strike="noStrike" dirty="0" smtClean="0">
                          <a:effectLst/>
                        </a:rPr>
                        <a:t>NTU = 1,00</a:t>
                      </a:r>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r>
                        <a:rPr lang="fr-CA" sz="1200" u="none" strike="noStrike" dirty="0" smtClean="0">
                          <a:effectLst/>
                        </a:rPr>
                        <a:t> X </a:t>
                      </a:r>
                    </a:p>
                    <a:p>
                      <a:pPr algn="ctr" fontAlgn="b"/>
                      <a:r>
                        <a:rPr lang="fr-CA" sz="1200" u="none" strike="noStrike" dirty="0" smtClean="0">
                          <a:effectLst/>
                        </a:rPr>
                        <a:t>NTU = 1,00</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CA" sz="1200" u="none" strike="noStrike" dirty="0" smtClean="0">
                          <a:effectLst/>
                        </a:rPr>
                        <a:t>X </a:t>
                      </a:r>
                    </a:p>
                    <a:p>
                      <a:pPr algn="ctr" fontAlgn="b"/>
                      <a:r>
                        <a:rPr lang="fr-CA" sz="1200" u="none" strike="noStrike" dirty="0" smtClean="0">
                          <a:effectLst/>
                        </a:rPr>
                        <a:t>TP</a:t>
                      </a:r>
                    </a:p>
                    <a:p>
                      <a:pPr algn="ctr" fontAlgn="b"/>
                      <a:r>
                        <a:rPr lang="fr-CA" sz="1200" u="none" strike="noStrike" dirty="0" smtClean="0">
                          <a:effectLst/>
                        </a:rPr>
                        <a:t>Propane</a:t>
                      </a:r>
                      <a:endParaRPr lang="fr-CA" sz="1200" b="0" i="0" u="none" strike="noStrike" dirty="0" smtClean="0">
                        <a:solidFill>
                          <a:srgbClr val="000000"/>
                        </a:solidFill>
                        <a:effectLst/>
                        <a:latin typeface="Calibri" panose="020F0502020204030204" pitchFamily="34" charset="0"/>
                      </a:endParaRPr>
                    </a:p>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fontAlgn="b"/>
                      <a:r>
                        <a:rPr lang="fr-CA" sz="1200" u="none" strike="noStrike" dirty="0" smtClean="0">
                          <a:effectLst/>
                        </a:rPr>
                        <a:t>X </a:t>
                      </a:r>
                    </a:p>
                    <a:p>
                      <a:pPr algn="ctr" fontAlgn="b"/>
                      <a:r>
                        <a:rPr lang="fr-CA" sz="1200" u="none" strike="noStrike" dirty="0" smtClean="0">
                          <a:effectLst/>
                        </a:rPr>
                        <a:t>NTU =</a:t>
                      </a:r>
                      <a:r>
                        <a:rPr lang="fr-CA" sz="1200" u="none" strike="noStrike" baseline="0" dirty="0" smtClean="0">
                          <a:effectLst/>
                        </a:rPr>
                        <a:t> </a:t>
                      </a:r>
                      <a:r>
                        <a:rPr lang="fr-CA" sz="1200" u="none" strike="noStrike" dirty="0" smtClean="0">
                          <a:effectLst/>
                        </a:rPr>
                        <a:t>1,25 Propane</a:t>
                      </a:r>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X </a:t>
                      </a:r>
                      <a:endParaRPr lang="fr-CA" sz="1200" u="none" strike="noStrike" dirty="0" smtClean="0">
                        <a:effectLst/>
                      </a:endParaRPr>
                    </a:p>
                    <a:p>
                      <a:pPr algn="ctr" fontAlgn="b"/>
                      <a:r>
                        <a:rPr lang="fr-CA" sz="1200" u="none" strike="noStrike" dirty="0" smtClean="0">
                          <a:effectLst/>
                        </a:rPr>
                        <a:t>NTU =</a:t>
                      </a:r>
                      <a:r>
                        <a:rPr lang="fr-CA" sz="1200" u="none" strike="noStrike" baseline="0" dirty="0" smtClean="0">
                          <a:effectLst/>
                        </a:rPr>
                        <a:t> </a:t>
                      </a:r>
                      <a:r>
                        <a:rPr lang="fr-CA" sz="1200" u="none" strike="noStrike" dirty="0" smtClean="0">
                          <a:effectLst/>
                        </a:rPr>
                        <a:t>1,25 </a:t>
                      </a:r>
                      <a:r>
                        <a:rPr lang="fr-CA" sz="1200" u="none" strike="noStrike" dirty="0">
                          <a:effectLst/>
                        </a:rPr>
                        <a:t>Propane</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CA" sz="1200" u="none" strike="noStrike" dirty="0" smtClean="0">
                          <a:effectLst/>
                        </a:rPr>
                        <a:t>X </a:t>
                      </a:r>
                    </a:p>
                    <a:p>
                      <a:pPr algn="ctr" fontAlgn="b"/>
                      <a:r>
                        <a:rPr lang="fr-CA" sz="1200" u="none" strike="noStrike" dirty="0" smtClean="0">
                          <a:effectLst/>
                        </a:rPr>
                        <a:t>TP</a:t>
                      </a:r>
                    </a:p>
                    <a:p>
                      <a:pPr algn="ctr" fontAlgn="b"/>
                      <a:r>
                        <a:rPr lang="fr-CA" sz="1200" u="none" strike="noStrike" dirty="0" smtClean="0">
                          <a:effectLst/>
                        </a:rPr>
                        <a:t>Propane</a:t>
                      </a:r>
                      <a:endParaRPr lang="fr-CA" sz="1200" b="0" i="0" u="none" strike="noStrike" dirty="0" smtClean="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CA" sz="1200" b="1" u="none" strike="noStrike" dirty="0" smtClean="0">
                          <a:effectLst/>
                        </a:rPr>
                        <a:t>258 </a:t>
                      </a:r>
                      <a:r>
                        <a:rPr lang="fr-CA" sz="1200" b="1" u="none" strike="noStrike" dirty="0">
                          <a:effectLst/>
                        </a:rPr>
                        <a:t> </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u="none" strike="noStrike" dirty="0" smtClean="0">
                          <a:effectLst/>
                        </a:rPr>
                        <a:t>240</a:t>
                      </a:r>
                      <a:r>
                        <a:rPr lang="fr-CA" sz="1200" b="1" u="none" strike="noStrike" dirty="0">
                          <a:effectLst/>
                        </a:rPr>
                        <a:t> </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u="none" strike="noStrike" dirty="0">
                          <a:effectLst/>
                        </a:rPr>
                        <a:t> </a:t>
                      </a:r>
                      <a:r>
                        <a:rPr lang="fr-CA" sz="1200" b="1" u="none" strike="noStrike" dirty="0" smtClean="0">
                          <a:effectLst/>
                        </a:rPr>
                        <a:t>24 785</a:t>
                      </a:r>
                    </a:p>
                    <a:p>
                      <a:pPr algn="ctr" fontAlgn="b"/>
                      <a:r>
                        <a:rPr lang="fr-CA" sz="1200" b="1" i="0" u="none" strike="noStrike" dirty="0" smtClean="0">
                          <a:solidFill>
                            <a:srgbClr val="000000"/>
                          </a:solidFill>
                          <a:effectLst/>
                          <a:latin typeface="Calibri" panose="020F0502020204030204" pitchFamily="34" charset="0"/>
                        </a:rPr>
                        <a:t>+ 2 061</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u="none" strike="noStrike" dirty="0">
                          <a:effectLst/>
                        </a:rPr>
                        <a:t> </a:t>
                      </a:r>
                      <a:r>
                        <a:rPr lang="fr-CA" sz="1200" b="1" u="none" strike="noStrike" dirty="0" smtClean="0">
                          <a:effectLst/>
                        </a:rPr>
                        <a:t>5 160</a:t>
                      </a:r>
                    </a:p>
                    <a:p>
                      <a:pPr algn="ctr" fontAlgn="b"/>
                      <a:r>
                        <a:rPr lang="fr-CA" sz="1200" b="1" i="0" u="none" strike="noStrike" dirty="0" smtClean="0">
                          <a:solidFill>
                            <a:srgbClr val="000000"/>
                          </a:solidFill>
                          <a:effectLst/>
                          <a:latin typeface="Calibri" panose="020F0502020204030204" pitchFamily="34" charset="0"/>
                        </a:rPr>
                        <a:t>+430</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9424552"/>
                  </a:ext>
                </a:extLst>
              </a:tr>
            </a:tbl>
          </a:graphicData>
        </a:graphic>
      </p:graphicFrame>
      <p:sp>
        <p:nvSpPr>
          <p:cNvPr id="7" name="Espace réservé du numéro de diapositive 6"/>
          <p:cNvSpPr>
            <a:spLocks noGrp="1"/>
          </p:cNvSpPr>
          <p:nvPr>
            <p:ph type="sldNum" sz="quarter" idx="12"/>
            <p:custDataLst>
              <p:tags r:id="rId3"/>
            </p:custDataLst>
          </p:nvPr>
        </p:nvSpPr>
        <p:spPr/>
        <p:txBody>
          <a:bodyPr/>
          <a:lstStyle/>
          <a:p>
            <a:pPr>
              <a:defRPr/>
            </a:pPr>
            <a:fld id="{9077198E-AA1E-49BE-9293-1EADDC5DA5E8}" type="slidenum">
              <a:rPr lang="fr-CA" smtClean="0"/>
              <a:pPr>
                <a:defRPr/>
              </a:pPr>
              <a:t>29</a:t>
            </a:fld>
            <a:endParaRPr lang="fr-CA"/>
          </a:p>
        </p:txBody>
      </p:sp>
      <p:sp>
        <p:nvSpPr>
          <p:cNvPr id="3" name="Rectangle 2"/>
          <p:cNvSpPr/>
          <p:nvPr>
            <p:custDataLst>
              <p:tags r:id="rId4"/>
            </p:custDataLst>
          </p:nvPr>
        </p:nvSpPr>
        <p:spPr>
          <a:xfrm>
            <a:off x="482599" y="3833212"/>
            <a:ext cx="11031037" cy="560367"/>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5" name="Connecteur droit avec flèche 4"/>
          <p:cNvCxnSpPr/>
          <p:nvPr>
            <p:custDataLst>
              <p:tags r:id="rId5"/>
            </p:custDataLst>
          </p:nvPr>
        </p:nvCxnSpPr>
        <p:spPr>
          <a:xfrm flipV="1">
            <a:off x="162559" y="4114800"/>
            <a:ext cx="320040" cy="508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Connecteur droit avec flèche 7"/>
          <p:cNvCxnSpPr/>
          <p:nvPr>
            <p:custDataLst>
              <p:tags r:id="rId6"/>
            </p:custDataLst>
          </p:nvPr>
        </p:nvCxnSpPr>
        <p:spPr>
          <a:xfrm flipH="1" flipV="1">
            <a:off x="11513636" y="4114800"/>
            <a:ext cx="334535" cy="508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3" name="Espace réservé du contenu 1"/>
          <p:cNvPicPr>
            <a:picLocks noGrp="1" noChangeAspect="1"/>
          </p:cNvPicPr>
          <p:nvPr>
            <p:ph sz="half" idx="2"/>
            <p:custDataLst>
              <p:tags r:id="rId7"/>
            </p:custDataLst>
          </p:nvPr>
        </p:nvPicPr>
        <p:blipFill rotWithShape="1">
          <a:blip r:embed="rId16">
            <a:extLst>
              <a:ext uri="{28A0092B-C50C-407E-A947-70E740481C1C}">
                <a14:useLocalDpi xmlns:a14="http://schemas.microsoft.com/office/drawing/2010/main" val="0"/>
              </a:ext>
            </a:extLst>
          </a:blip>
          <a:srcRect/>
          <a:stretch/>
        </p:blipFill>
        <p:spPr>
          <a:xfrm>
            <a:off x="1039864" y="1753216"/>
            <a:ext cx="596760" cy="373342"/>
          </a:xfrm>
        </p:spPr>
      </p:pic>
      <p:pic>
        <p:nvPicPr>
          <p:cNvPr id="14" name="Espace réservé du contenu 1"/>
          <p:cNvPicPr>
            <a:picLocks noChangeAspect="1"/>
          </p:cNvPicPr>
          <p:nvPr>
            <p:custDataLst>
              <p:tags r:id="rId8"/>
            </p:custDataLst>
          </p:nvPr>
        </p:nvPicPr>
        <p:blipFill rotWithShape="1">
          <a:blip r:embed="rId17">
            <a:extLst>
              <a:ext uri="{28A0092B-C50C-407E-A947-70E740481C1C}">
                <a14:useLocalDpi xmlns:a14="http://schemas.microsoft.com/office/drawing/2010/main" val="0"/>
              </a:ext>
            </a:extLst>
          </a:blip>
          <a:srcRect/>
          <a:stretch/>
        </p:blipFill>
        <p:spPr bwMode="auto">
          <a:xfrm>
            <a:off x="1826760" y="1758098"/>
            <a:ext cx="629321"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Espace réservé du contenu 1"/>
          <p:cNvPicPr>
            <a:picLocks noChangeAspect="1"/>
          </p:cNvPicPr>
          <p:nvPr>
            <p:custDataLst>
              <p:tags r:id="rId9"/>
            </p:custDataLst>
          </p:nvPr>
        </p:nvPicPr>
        <p:blipFill rotWithShape="1">
          <a:blip r:embed="rId18">
            <a:extLst>
              <a:ext uri="{28A0092B-C50C-407E-A947-70E740481C1C}">
                <a14:useLocalDpi xmlns:a14="http://schemas.microsoft.com/office/drawing/2010/main" val="0"/>
              </a:ext>
            </a:extLst>
          </a:blip>
          <a:srcRect/>
          <a:stretch/>
        </p:blipFill>
        <p:spPr bwMode="auto">
          <a:xfrm>
            <a:off x="3585239" y="1758098"/>
            <a:ext cx="422584" cy="36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Espace réservé du contenu 12"/>
          <p:cNvPicPr>
            <a:picLocks noChangeAspect="1"/>
          </p:cNvPicPr>
          <p:nvPr>
            <p:custDataLst>
              <p:tags r:id="rId10"/>
            </p:custDataLst>
          </p:nvPr>
        </p:nvPicPr>
        <p:blipFill rotWithShape="1">
          <a:blip r:embed="rId19">
            <a:extLst>
              <a:ext uri="{28A0092B-C50C-407E-A947-70E740481C1C}">
                <a14:useLocalDpi xmlns:a14="http://schemas.microsoft.com/office/drawing/2010/main" val="0"/>
              </a:ext>
            </a:extLst>
          </a:blip>
          <a:srcRect/>
          <a:stretch/>
        </p:blipFill>
        <p:spPr bwMode="auto">
          <a:xfrm>
            <a:off x="4469963" y="1748595"/>
            <a:ext cx="421267" cy="3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Espace réservé du contenu 12"/>
          <p:cNvPicPr>
            <a:picLocks noChangeAspect="1"/>
          </p:cNvPicPr>
          <p:nvPr>
            <p:custDataLst>
              <p:tags r:id="rId11"/>
            </p:custDataLst>
          </p:nvPr>
        </p:nvPicPr>
        <p:blipFill rotWithShape="1">
          <a:blip r:embed="rId20">
            <a:extLst>
              <a:ext uri="{28A0092B-C50C-407E-A947-70E740481C1C}">
                <a14:useLocalDpi xmlns:a14="http://schemas.microsoft.com/office/drawing/2010/main" val="0"/>
              </a:ext>
            </a:extLst>
          </a:blip>
          <a:srcRect/>
          <a:stretch/>
        </p:blipFill>
        <p:spPr bwMode="auto">
          <a:xfrm>
            <a:off x="5225409" y="1744083"/>
            <a:ext cx="638926" cy="37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Espace réservé du contenu 12"/>
          <p:cNvPicPr>
            <a:picLocks noChangeAspect="1"/>
          </p:cNvPicPr>
          <p:nvPr>
            <p:custDataLst>
              <p:tags r:id="rId12"/>
            </p:custDataLst>
          </p:nvPr>
        </p:nvPicPr>
        <p:blipFill rotWithShape="1">
          <a:blip r:embed="rId20">
            <a:extLst>
              <a:ext uri="{28A0092B-C50C-407E-A947-70E740481C1C}">
                <a14:useLocalDpi xmlns:a14="http://schemas.microsoft.com/office/drawing/2010/main" val="0"/>
              </a:ext>
            </a:extLst>
          </a:blip>
          <a:srcRect/>
          <a:stretch/>
        </p:blipFill>
        <p:spPr bwMode="auto">
          <a:xfrm>
            <a:off x="6072151" y="1742052"/>
            <a:ext cx="638926" cy="37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Espace réservé du contenu 1"/>
          <p:cNvPicPr>
            <a:picLocks noChangeAspect="1"/>
          </p:cNvPicPr>
          <p:nvPr>
            <p:custDataLst>
              <p:tags r:id="rId13"/>
            </p:custDataLst>
          </p:nvPr>
        </p:nvPicPr>
        <p:blipFill rotWithShape="1">
          <a:blip r:embed="rId17">
            <a:extLst>
              <a:ext uri="{28A0092B-C50C-407E-A947-70E740481C1C}">
                <a14:useLocalDpi xmlns:a14="http://schemas.microsoft.com/office/drawing/2010/main" val="0"/>
              </a:ext>
            </a:extLst>
          </a:blip>
          <a:srcRect/>
          <a:stretch/>
        </p:blipFill>
        <p:spPr bwMode="auto">
          <a:xfrm>
            <a:off x="2690955" y="1758097"/>
            <a:ext cx="629321"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Espace réservé du contenu 12"/>
          <p:cNvPicPr>
            <a:picLocks noChangeAspect="1"/>
          </p:cNvPicPr>
          <p:nvPr>
            <p:custDataLst>
              <p:tags r:id="rId14"/>
            </p:custDataLst>
          </p:nvPr>
        </p:nvPicPr>
        <p:blipFill rotWithShape="1">
          <a:blip r:embed="rId21">
            <a:extLst>
              <a:ext uri="{28A0092B-C50C-407E-A947-70E740481C1C}">
                <a14:useLocalDpi xmlns:a14="http://schemas.microsoft.com/office/drawing/2010/main" val="0"/>
              </a:ext>
            </a:extLst>
          </a:blip>
          <a:srcRect/>
          <a:stretch/>
        </p:blipFill>
        <p:spPr bwMode="auto">
          <a:xfrm>
            <a:off x="6987257" y="1744083"/>
            <a:ext cx="516134" cy="37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926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altLang="fr-FR" sz="2400" dirty="0" smtClean="0">
                <a:solidFill>
                  <a:srgbClr val="45697B"/>
                </a:solidFill>
              </a:rPr>
              <a:t>1. </a:t>
            </a:r>
            <a:r>
              <a:rPr lang="fr-FR" altLang="fr-FR" sz="2400" dirty="0"/>
              <a:t>Introduction</a:t>
            </a:r>
            <a:br>
              <a:rPr lang="fr-FR" altLang="fr-FR" sz="2400" dirty="0"/>
            </a:br>
            <a:r>
              <a:rPr lang="en-CA" altLang="fr-FR" sz="2400" dirty="0"/>
              <a:t>What is the problem and the opportunity?</a:t>
            </a:r>
            <a:endParaRPr lang="fr-CA" sz="2400" dirty="0"/>
          </a:p>
        </p:txBody>
      </p:sp>
      <p:sp>
        <p:nvSpPr>
          <p:cNvPr id="8" name="Content Placeholder 7"/>
          <p:cNvSpPr>
            <a:spLocks noGrp="1"/>
          </p:cNvSpPr>
          <p:nvPr>
            <p:ph idx="1"/>
            <p:custDataLst>
              <p:tags r:id="rId2"/>
            </p:custDataLst>
          </p:nvPr>
        </p:nvSpPr>
        <p:spPr>
          <a:xfrm>
            <a:off x="609599" y="1291084"/>
            <a:ext cx="11127971" cy="4925877"/>
          </a:xfrm>
        </p:spPr>
        <p:txBody>
          <a:bodyPr/>
          <a:lstStyle/>
          <a:p>
            <a:r>
              <a:rPr lang="en-CA" sz="2000" u="sng" dirty="0"/>
              <a:t>The problem </a:t>
            </a:r>
            <a:r>
              <a:rPr lang="fr-CA" sz="2000" dirty="0" smtClean="0"/>
              <a:t>: </a:t>
            </a:r>
          </a:p>
          <a:p>
            <a:pPr lvl="1"/>
            <a:r>
              <a:rPr lang="en-CA" sz="1600" dirty="0"/>
              <a:t>The mining sector consumes a large amount of energy in these mining operations</a:t>
            </a:r>
            <a:r>
              <a:rPr lang="en-CA" sz="1600" dirty="0" smtClean="0"/>
              <a:t>;</a:t>
            </a:r>
          </a:p>
          <a:p>
            <a:pPr lvl="1"/>
            <a:r>
              <a:rPr lang="en-CA" sz="1600" dirty="0"/>
              <a:t>Most of the systems used in mining operations have poor energy yields</a:t>
            </a:r>
            <a:r>
              <a:rPr lang="en-CA" sz="1600" dirty="0" smtClean="0"/>
              <a:t>;</a:t>
            </a:r>
          </a:p>
          <a:p>
            <a:pPr lvl="1"/>
            <a:r>
              <a:rPr lang="en-CA" sz="1600" dirty="0"/>
              <a:t>A large part of the energy consumed is therefore usefully transformed into residual energy in the form of thermal energy</a:t>
            </a:r>
            <a:r>
              <a:rPr lang="en-CA" sz="1600" dirty="0" smtClean="0"/>
              <a:t>;</a:t>
            </a:r>
          </a:p>
          <a:p>
            <a:pPr lvl="1"/>
            <a:r>
              <a:rPr lang="en-CA" sz="1600" dirty="0"/>
              <a:t>This residual energy is mainly absorbed by the pulp during mining treatment or lost in the environment (conduction, convection, evaporation, etc</a:t>
            </a:r>
            <a:r>
              <a:rPr lang="en-CA" sz="1600" dirty="0" smtClean="0"/>
              <a:t>.);</a:t>
            </a:r>
          </a:p>
          <a:p>
            <a:r>
              <a:rPr lang="en-CA" sz="2000" u="sng" dirty="0"/>
              <a:t>The opportunity </a:t>
            </a:r>
            <a:r>
              <a:rPr lang="fr-CA" sz="2400" dirty="0" smtClean="0"/>
              <a:t>: </a:t>
            </a:r>
          </a:p>
          <a:p>
            <a:pPr lvl="1"/>
            <a:r>
              <a:rPr lang="en-CA" sz="1600" dirty="0"/>
              <a:t>The presence of a large amount of residual energy in the sector favors the integration of residual energy recovery techniques</a:t>
            </a:r>
            <a:r>
              <a:rPr lang="en-CA" sz="1600" dirty="0" smtClean="0"/>
              <a:t>;</a:t>
            </a:r>
          </a:p>
          <a:p>
            <a:pPr lvl="1"/>
            <a:r>
              <a:rPr lang="en-CA" sz="1600" dirty="0"/>
              <a:t>These techniques make it possible to improve residual energy by reusing it on complementary systems and reduce their</a:t>
            </a:r>
            <a:r>
              <a:rPr lang="en-CA" sz="1600" dirty="0" smtClean="0"/>
              <a:t>:</a:t>
            </a:r>
          </a:p>
          <a:p>
            <a:pPr lvl="2"/>
            <a:r>
              <a:rPr lang="en-CA" sz="1400" dirty="0"/>
              <a:t>Energy consumption (electricity and fuel</a:t>
            </a:r>
            <a:r>
              <a:rPr lang="en-CA" sz="1400" dirty="0" smtClean="0"/>
              <a:t>)</a:t>
            </a:r>
          </a:p>
          <a:p>
            <a:pPr lvl="2"/>
            <a:r>
              <a:rPr lang="fr-CA" sz="1400" dirty="0" err="1"/>
              <a:t>Greenhouse</a:t>
            </a:r>
            <a:r>
              <a:rPr lang="fr-CA" sz="1400" dirty="0"/>
              <a:t> </a:t>
            </a:r>
            <a:r>
              <a:rPr lang="fr-CA" sz="1400" dirty="0" err="1"/>
              <a:t>gas</a:t>
            </a:r>
            <a:r>
              <a:rPr lang="fr-CA" sz="1400" dirty="0"/>
              <a:t> (GHG) </a:t>
            </a:r>
            <a:r>
              <a:rPr lang="fr-CA" sz="1400" dirty="0" err="1" smtClean="0"/>
              <a:t>emissions</a:t>
            </a:r>
            <a:endParaRPr lang="fr-CA" sz="1400" dirty="0" smtClean="0"/>
          </a:p>
          <a:p>
            <a:r>
              <a:rPr lang="en-CA" sz="2000" dirty="0"/>
              <a:t>The recovery of residual energy on mining sites is a good example of sustainable development that benefits the environment.</a:t>
            </a:r>
            <a:endParaRPr lang="fr-CA" sz="2000" dirty="0" smtClean="0"/>
          </a:p>
        </p:txBody>
      </p:sp>
      <p:sp>
        <p:nvSpPr>
          <p:cNvPr id="5" name="Espace réservé du numéro de diapositive 4"/>
          <p:cNvSpPr>
            <a:spLocks noGrp="1"/>
          </p:cNvSpPr>
          <p:nvPr>
            <p:ph type="sldNum" sz="quarter" idx="12"/>
            <p:custDataLst>
              <p:tags r:id="rId3"/>
            </p:custDataLst>
          </p:nvPr>
        </p:nvSpPr>
        <p:spPr/>
        <p:txBody>
          <a:bodyPr/>
          <a:lstStyle/>
          <a:p>
            <a:pPr>
              <a:defRPr/>
            </a:pPr>
            <a:fld id="{E0B18B9A-73F1-4C29-9652-50A919B9A53A}" type="slidenum">
              <a:rPr lang="fr-CA" smtClean="0"/>
              <a:pPr>
                <a:defRPr/>
              </a:pPr>
              <a:t>3</a:t>
            </a:fld>
            <a:endParaRPr lang="fr-CA"/>
          </a:p>
        </p:txBody>
      </p:sp>
      <p:sp>
        <p:nvSpPr>
          <p:cNvPr id="11" name="Rectangle 10"/>
          <p:cNvSpPr/>
          <p:nvPr>
            <p:custDataLst>
              <p:tags r:id="rId4"/>
            </p:custDataLst>
          </p:nvPr>
        </p:nvSpPr>
        <p:spPr>
          <a:xfrm>
            <a:off x="9351496" y="5694052"/>
            <a:ext cx="1187865" cy="1901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03260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sz="quarter" idx="4"/>
          </p:nvPr>
        </p:nvPicPr>
        <p:blipFill rotWithShape="1">
          <a:blip r:embed="rId18">
            <a:extLst>
              <a:ext uri="{28A0092B-C50C-407E-A947-70E740481C1C}">
                <a14:useLocalDpi xmlns:a14="http://schemas.microsoft.com/office/drawing/2010/main" val="0"/>
              </a:ext>
            </a:extLst>
          </a:blip>
          <a:srcRect t="10372" b="50296"/>
          <a:stretch/>
        </p:blipFill>
        <p:spPr>
          <a:xfrm>
            <a:off x="119257" y="2495064"/>
            <a:ext cx="11937999" cy="3038122"/>
          </a:xfrm>
        </p:spPr>
      </p:pic>
      <p:sp>
        <p:nvSpPr>
          <p:cNvPr id="2" name="Titre 1"/>
          <p:cNvSpPr>
            <a:spLocks noGrp="1"/>
          </p:cNvSpPr>
          <p:nvPr>
            <p:ph type="title"/>
            <p:custDataLst>
              <p:tags r:id="rId1"/>
            </p:custDataLst>
          </p:nvPr>
        </p:nvSpPr>
        <p:spPr>
          <a:xfrm>
            <a:off x="609600" y="274638"/>
            <a:ext cx="10972800" cy="1143000"/>
          </a:xfrm>
        </p:spPr>
        <p:txBody>
          <a:bodyPr/>
          <a:lstStyle/>
          <a:p>
            <a:r>
              <a:rPr lang="fr-FR" altLang="fr-FR" sz="2400" dirty="0">
                <a:solidFill>
                  <a:srgbClr val="45697B"/>
                </a:solidFill>
              </a:rPr>
              <a:t>5. Simulation </a:t>
            </a:r>
            <a:r>
              <a:rPr lang="fr-FR" altLang="fr-FR" sz="2400" dirty="0" err="1">
                <a:solidFill>
                  <a:srgbClr val="45697B"/>
                </a:solidFill>
              </a:rPr>
              <a:t>example</a:t>
            </a:r>
            <a:r>
              <a:rPr lang="fr-FR" altLang="fr-FR" sz="2400" dirty="0">
                <a:solidFill>
                  <a:srgbClr val="45697B"/>
                </a:solidFill>
              </a:rPr>
              <a:t/>
            </a:r>
            <a:br>
              <a:rPr lang="fr-FR" altLang="fr-FR" sz="2400" dirty="0">
                <a:solidFill>
                  <a:srgbClr val="45697B"/>
                </a:solidFill>
              </a:rPr>
            </a:br>
            <a:r>
              <a:rPr lang="en-CA" altLang="fr-FR" sz="2000" dirty="0">
                <a:solidFill>
                  <a:srgbClr val="45697B"/>
                </a:solidFill>
              </a:rPr>
              <a:t>Preliminary sizing of new equipment for the chosen combination</a:t>
            </a:r>
            <a:endParaRPr lang="fr-CA" sz="2000" dirty="0">
              <a:solidFill>
                <a:srgbClr val="45697B"/>
              </a:solidFill>
            </a:endParaRPr>
          </a:p>
        </p:txBody>
      </p:sp>
      <p:sp>
        <p:nvSpPr>
          <p:cNvPr id="7" name="Espace réservé du numéro de diapositive 6"/>
          <p:cNvSpPr>
            <a:spLocks noGrp="1"/>
          </p:cNvSpPr>
          <p:nvPr>
            <p:ph type="sldNum" sz="quarter" idx="12"/>
            <p:custDataLst>
              <p:tags r:id="rId2"/>
            </p:custDataLst>
          </p:nvPr>
        </p:nvSpPr>
        <p:spPr/>
        <p:txBody>
          <a:bodyPr/>
          <a:lstStyle/>
          <a:p>
            <a:pPr>
              <a:defRPr/>
            </a:pPr>
            <a:fld id="{9077198E-AA1E-49BE-9293-1EADDC5DA5E8}" type="slidenum">
              <a:rPr lang="fr-CA" smtClean="0"/>
              <a:pPr>
                <a:defRPr/>
              </a:pPr>
              <a:t>30</a:t>
            </a:fld>
            <a:endParaRPr lang="fr-CA" dirty="0"/>
          </a:p>
        </p:txBody>
      </p:sp>
      <p:sp>
        <p:nvSpPr>
          <p:cNvPr id="11" name="ZoneTexte 10"/>
          <p:cNvSpPr txBox="1"/>
          <p:nvPr>
            <p:custDataLst>
              <p:tags r:id="rId3"/>
            </p:custDataLst>
          </p:nvPr>
        </p:nvSpPr>
        <p:spPr>
          <a:xfrm>
            <a:off x="3729465" y="5511877"/>
            <a:ext cx="2596383"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sz="1400" dirty="0"/>
              <a:t>Coil (water / air</a:t>
            </a:r>
            <a:r>
              <a:rPr lang="en-CA" sz="1400" dirty="0" smtClean="0"/>
              <a:t>)</a:t>
            </a:r>
          </a:p>
          <a:p>
            <a:r>
              <a:rPr lang="en-CA" sz="1400" dirty="0" smtClean="0"/>
              <a:t>UA </a:t>
            </a:r>
            <a:r>
              <a:rPr lang="en-CA" sz="1400" dirty="0"/>
              <a:t>= 181.5 kW / </a:t>
            </a:r>
            <a:r>
              <a:rPr lang="en-CA" sz="1400" dirty="0" smtClean="0"/>
              <a:t>°C</a:t>
            </a:r>
          </a:p>
          <a:p>
            <a:r>
              <a:rPr lang="en-CA" sz="1400" dirty="0" smtClean="0"/>
              <a:t>Max </a:t>
            </a:r>
            <a:r>
              <a:rPr lang="en-CA" sz="1400" dirty="0"/>
              <a:t>flow network = 43.4 kg / </a:t>
            </a:r>
            <a:r>
              <a:rPr lang="en-CA" sz="1400" dirty="0" smtClean="0"/>
              <a:t>s</a:t>
            </a:r>
          </a:p>
          <a:p>
            <a:r>
              <a:rPr lang="en-CA" sz="1400" dirty="0" smtClean="0"/>
              <a:t>System </a:t>
            </a:r>
            <a:r>
              <a:rPr lang="en-CA" sz="1400" dirty="0"/>
              <a:t>"load" = 195.1 kg / s</a:t>
            </a:r>
            <a:endParaRPr lang="fr-CA" sz="1400" dirty="0"/>
          </a:p>
        </p:txBody>
      </p:sp>
      <p:cxnSp>
        <p:nvCxnSpPr>
          <p:cNvPr id="14" name="Connecteur droit avec flèche 13"/>
          <p:cNvCxnSpPr>
            <a:stCxn id="11" idx="1"/>
          </p:cNvCxnSpPr>
          <p:nvPr>
            <p:custDataLst>
              <p:tags r:id="rId4"/>
            </p:custDataLst>
          </p:nvPr>
        </p:nvCxnSpPr>
        <p:spPr>
          <a:xfrm flipH="1" flipV="1">
            <a:off x="1677409" y="5090259"/>
            <a:ext cx="2052056" cy="8986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ZoneTexte 17"/>
          <p:cNvSpPr txBox="1"/>
          <p:nvPr>
            <p:custDataLst>
              <p:tags r:id="rId5"/>
            </p:custDataLst>
          </p:nvPr>
        </p:nvSpPr>
        <p:spPr>
          <a:xfrm>
            <a:off x="3734384" y="4367875"/>
            <a:ext cx="2591465"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sz="1400" dirty="0"/>
              <a:t>Heat pump (water / water</a:t>
            </a:r>
            <a:r>
              <a:rPr lang="en-CA" sz="1400" dirty="0" smtClean="0"/>
              <a:t>)</a:t>
            </a:r>
          </a:p>
          <a:p>
            <a:r>
              <a:rPr lang="en-CA" sz="1400" dirty="0" smtClean="0"/>
              <a:t>Capacity</a:t>
            </a:r>
            <a:r>
              <a:rPr lang="en-CA" sz="1400" dirty="0"/>
              <a:t>: 25 </a:t>
            </a:r>
            <a:r>
              <a:rPr lang="en-CA" sz="1400" dirty="0" smtClean="0"/>
              <a:t>kW</a:t>
            </a:r>
          </a:p>
          <a:p>
            <a:r>
              <a:rPr lang="en-CA" sz="1400" dirty="0" smtClean="0"/>
              <a:t>Max </a:t>
            </a:r>
            <a:r>
              <a:rPr lang="en-CA" sz="1400" dirty="0"/>
              <a:t>flow network = 1.4 kg / </a:t>
            </a:r>
            <a:r>
              <a:rPr lang="en-CA" sz="1400" dirty="0" smtClean="0"/>
              <a:t>s</a:t>
            </a:r>
          </a:p>
          <a:p>
            <a:r>
              <a:rPr lang="en-CA" sz="1400" dirty="0" smtClean="0"/>
              <a:t>System </a:t>
            </a:r>
            <a:r>
              <a:rPr lang="en-CA" sz="1400" dirty="0"/>
              <a:t>"load" = 0.5 kg / s</a:t>
            </a:r>
            <a:endParaRPr lang="fr-CA" sz="1400" dirty="0"/>
          </a:p>
        </p:txBody>
      </p:sp>
      <p:cxnSp>
        <p:nvCxnSpPr>
          <p:cNvPr id="19" name="Connecteur droit avec flèche 18"/>
          <p:cNvCxnSpPr>
            <a:stCxn id="30" idx="1"/>
          </p:cNvCxnSpPr>
          <p:nvPr>
            <p:custDataLst>
              <p:tags r:id="rId6"/>
            </p:custDataLst>
          </p:nvPr>
        </p:nvCxnSpPr>
        <p:spPr>
          <a:xfrm flipH="1">
            <a:off x="1677410" y="1921469"/>
            <a:ext cx="1361598" cy="12819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ZoneTexte 23"/>
          <p:cNvSpPr txBox="1"/>
          <p:nvPr>
            <p:custDataLst>
              <p:tags r:id="rId7"/>
            </p:custDataLst>
          </p:nvPr>
        </p:nvSpPr>
        <p:spPr>
          <a:xfrm>
            <a:off x="461906" y="5833131"/>
            <a:ext cx="1712065"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CA" sz="1400" dirty="0"/>
              <a:t>Buffer tank</a:t>
            </a:r>
            <a:r>
              <a:rPr lang="fr-CA" sz="1400" dirty="0" smtClean="0"/>
              <a:t>:</a:t>
            </a:r>
          </a:p>
          <a:p>
            <a:r>
              <a:rPr lang="fr-CA" sz="1400" dirty="0" smtClean="0"/>
              <a:t>Volume </a:t>
            </a:r>
            <a:r>
              <a:rPr lang="fr-CA" sz="1400" dirty="0"/>
              <a:t>= 4.8 m³</a:t>
            </a:r>
            <a:endParaRPr lang="fr-CA" sz="1400" dirty="0" smtClean="0"/>
          </a:p>
        </p:txBody>
      </p:sp>
      <p:cxnSp>
        <p:nvCxnSpPr>
          <p:cNvPr id="25" name="Connecteur droit avec flèche 24"/>
          <p:cNvCxnSpPr>
            <a:stCxn id="24" idx="0"/>
          </p:cNvCxnSpPr>
          <p:nvPr>
            <p:custDataLst>
              <p:tags r:id="rId8"/>
            </p:custDataLst>
          </p:nvPr>
        </p:nvCxnSpPr>
        <p:spPr>
          <a:xfrm flipH="1" flipV="1">
            <a:off x="1137425" y="4077787"/>
            <a:ext cx="180514" cy="17553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ZoneTexte 29"/>
          <p:cNvSpPr txBox="1"/>
          <p:nvPr>
            <p:custDataLst>
              <p:tags r:id="rId9"/>
            </p:custDataLst>
          </p:nvPr>
        </p:nvSpPr>
        <p:spPr>
          <a:xfrm>
            <a:off x="3039008" y="1444415"/>
            <a:ext cx="3049249"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sz="1400" dirty="0"/>
              <a:t>Coil (water / air</a:t>
            </a:r>
            <a:r>
              <a:rPr lang="en-CA" sz="1400" dirty="0" smtClean="0"/>
              <a:t>)</a:t>
            </a:r>
          </a:p>
          <a:p>
            <a:r>
              <a:rPr lang="en-CA" sz="1400" dirty="0" smtClean="0"/>
              <a:t>Exchange </a:t>
            </a:r>
            <a:r>
              <a:rPr lang="en-CA" sz="1400" dirty="0"/>
              <a:t>capacity (AU): 364.8 kW / </a:t>
            </a:r>
            <a:r>
              <a:rPr lang="en-CA" sz="1400" dirty="0" smtClean="0"/>
              <a:t>°C Max </a:t>
            </a:r>
            <a:r>
              <a:rPr lang="en-CA" sz="1400" dirty="0"/>
              <a:t>flow network = 323 kg / </a:t>
            </a:r>
            <a:r>
              <a:rPr lang="en-CA" sz="1400" dirty="0" smtClean="0"/>
              <a:t>s</a:t>
            </a:r>
          </a:p>
          <a:p>
            <a:r>
              <a:rPr lang="en-CA" sz="1400" dirty="0" smtClean="0"/>
              <a:t>System </a:t>
            </a:r>
            <a:r>
              <a:rPr lang="en-CA" sz="1400" dirty="0"/>
              <a:t>"load" = 364.8 kg / s</a:t>
            </a:r>
            <a:endParaRPr lang="fr-CA" sz="1400" dirty="0"/>
          </a:p>
        </p:txBody>
      </p:sp>
      <p:cxnSp>
        <p:nvCxnSpPr>
          <p:cNvPr id="31" name="Connecteur droit avec flèche 30"/>
          <p:cNvCxnSpPr>
            <a:stCxn id="18" idx="1"/>
          </p:cNvCxnSpPr>
          <p:nvPr>
            <p:custDataLst>
              <p:tags r:id="rId10"/>
            </p:custDataLst>
          </p:nvPr>
        </p:nvCxnSpPr>
        <p:spPr>
          <a:xfrm flipH="1" flipV="1">
            <a:off x="2520156" y="4367875"/>
            <a:ext cx="1214228" cy="4770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ZoneTexte 33"/>
          <p:cNvSpPr txBox="1"/>
          <p:nvPr>
            <p:custDataLst>
              <p:tags r:id="rId11"/>
            </p:custDataLst>
          </p:nvPr>
        </p:nvSpPr>
        <p:spPr>
          <a:xfrm>
            <a:off x="7074841" y="3805448"/>
            <a:ext cx="2601383"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sz="1400" dirty="0"/>
              <a:t>Coil (water / water</a:t>
            </a:r>
            <a:r>
              <a:rPr lang="en-CA" sz="1400" dirty="0" smtClean="0"/>
              <a:t>)</a:t>
            </a:r>
          </a:p>
          <a:p>
            <a:r>
              <a:rPr lang="en-CA" sz="1400" dirty="0" smtClean="0"/>
              <a:t>UA </a:t>
            </a:r>
            <a:r>
              <a:rPr lang="en-CA" sz="1400" dirty="0"/>
              <a:t>= 444 kW / </a:t>
            </a:r>
            <a:r>
              <a:rPr lang="en-CA" sz="1400" dirty="0" smtClean="0"/>
              <a:t>°C</a:t>
            </a:r>
          </a:p>
          <a:p>
            <a:r>
              <a:rPr lang="en-CA" sz="1400" dirty="0" smtClean="0"/>
              <a:t>Max </a:t>
            </a:r>
            <a:r>
              <a:rPr lang="en-CA" sz="1400" dirty="0"/>
              <a:t>flow network = 106.2 kg / </a:t>
            </a:r>
            <a:r>
              <a:rPr lang="en-CA" sz="1400" dirty="0" smtClean="0"/>
              <a:t>s“</a:t>
            </a:r>
          </a:p>
          <a:p>
            <a:r>
              <a:rPr lang="en-CA" sz="1400" dirty="0" smtClean="0"/>
              <a:t>Source</a:t>
            </a:r>
            <a:r>
              <a:rPr lang="en-CA" sz="1400" dirty="0"/>
              <a:t>" system = 113.8 kg / s</a:t>
            </a:r>
            <a:endParaRPr lang="fr-CA" sz="1400" dirty="0"/>
          </a:p>
        </p:txBody>
      </p:sp>
      <p:cxnSp>
        <p:nvCxnSpPr>
          <p:cNvPr id="43" name="Connecteur droit avec flèche 42"/>
          <p:cNvCxnSpPr>
            <a:stCxn id="34" idx="3"/>
          </p:cNvCxnSpPr>
          <p:nvPr>
            <p:custDataLst>
              <p:tags r:id="rId12"/>
            </p:custDataLst>
          </p:nvPr>
        </p:nvCxnSpPr>
        <p:spPr>
          <a:xfrm flipV="1">
            <a:off x="9676224" y="3203428"/>
            <a:ext cx="1054262" cy="10790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6" name="ZoneTexte 45"/>
          <p:cNvSpPr txBox="1"/>
          <p:nvPr>
            <p:custDataLst>
              <p:tags r:id="rId13"/>
            </p:custDataLst>
          </p:nvPr>
        </p:nvSpPr>
        <p:spPr>
          <a:xfrm>
            <a:off x="7057871" y="5090258"/>
            <a:ext cx="2611966"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sz="1400" dirty="0"/>
              <a:t>Air conditioning </a:t>
            </a:r>
            <a:r>
              <a:rPr lang="en-CA" sz="1400" dirty="0" smtClean="0"/>
              <a:t>system</a:t>
            </a:r>
          </a:p>
          <a:p>
            <a:r>
              <a:rPr lang="en-CA" sz="1400" dirty="0" smtClean="0"/>
              <a:t>included </a:t>
            </a:r>
            <a:r>
              <a:rPr lang="en-CA" sz="1400" dirty="0"/>
              <a:t>with coil (water / air</a:t>
            </a:r>
            <a:r>
              <a:rPr lang="en-CA" sz="1400" dirty="0" smtClean="0"/>
              <a:t>)</a:t>
            </a:r>
          </a:p>
          <a:p>
            <a:r>
              <a:rPr lang="en-CA" sz="1400" dirty="0" smtClean="0"/>
              <a:t>Coil</a:t>
            </a:r>
            <a:r>
              <a:rPr lang="en-CA" sz="1400" dirty="0"/>
              <a:t>: UA = 54 kW / </a:t>
            </a:r>
            <a:r>
              <a:rPr lang="en-CA" sz="1400" dirty="0" smtClean="0"/>
              <a:t>°C</a:t>
            </a:r>
          </a:p>
          <a:p>
            <a:r>
              <a:rPr lang="en-CA" sz="1400" dirty="0" smtClean="0"/>
              <a:t>Max </a:t>
            </a:r>
            <a:r>
              <a:rPr lang="en-CA" sz="1400" dirty="0"/>
              <a:t>flow network = 16.1 kg / </a:t>
            </a:r>
            <a:r>
              <a:rPr lang="en-CA" sz="1400" dirty="0" smtClean="0"/>
              <a:t>s“</a:t>
            </a:r>
          </a:p>
          <a:p>
            <a:r>
              <a:rPr lang="en-CA" sz="1400" dirty="0" smtClean="0"/>
              <a:t>Source</a:t>
            </a:r>
            <a:r>
              <a:rPr lang="en-CA" sz="1400" dirty="0"/>
              <a:t>" system = 60.1 kg / s</a:t>
            </a:r>
            <a:endParaRPr lang="fr-CA" sz="1400" dirty="0"/>
          </a:p>
        </p:txBody>
      </p:sp>
      <p:cxnSp>
        <p:nvCxnSpPr>
          <p:cNvPr id="47" name="Connecteur droit avec flèche 46"/>
          <p:cNvCxnSpPr>
            <a:stCxn id="46" idx="3"/>
          </p:cNvCxnSpPr>
          <p:nvPr>
            <p:custDataLst>
              <p:tags r:id="rId14"/>
            </p:custDataLst>
          </p:nvPr>
        </p:nvCxnSpPr>
        <p:spPr>
          <a:xfrm flipV="1">
            <a:off x="9669837" y="4347944"/>
            <a:ext cx="1108004" cy="13270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8" name="ZoneTexte 57"/>
          <p:cNvSpPr txBox="1"/>
          <p:nvPr>
            <p:custDataLst>
              <p:tags r:id="rId15"/>
            </p:custDataLst>
          </p:nvPr>
        </p:nvSpPr>
        <p:spPr>
          <a:xfrm>
            <a:off x="3734384" y="3715673"/>
            <a:ext cx="2591465"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sz="1400" dirty="0"/>
              <a:t>Circulation </a:t>
            </a:r>
            <a:r>
              <a:rPr lang="en-CA" sz="1400" dirty="0" smtClean="0"/>
              <a:t>pump</a:t>
            </a:r>
          </a:p>
          <a:p>
            <a:r>
              <a:rPr lang="en-CA" sz="1400" dirty="0" smtClean="0"/>
              <a:t>Max </a:t>
            </a:r>
            <a:r>
              <a:rPr lang="en-CA" sz="1400" dirty="0"/>
              <a:t>flow network = 0.5 kg / s</a:t>
            </a:r>
            <a:endParaRPr lang="fr-CA" sz="1400" dirty="0" smtClean="0"/>
          </a:p>
        </p:txBody>
      </p:sp>
      <p:cxnSp>
        <p:nvCxnSpPr>
          <p:cNvPr id="59" name="Connecteur droit avec flèche 58"/>
          <p:cNvCxnSpPr>
            <a:stCxn id="58" idx="1"/>
          </p:cNvCxnSpPr>
          <p:nvPr>
            <p:custDataLst>
              <p:tags r:id="rId16"/>
            </p:custDataLst>
          </p:nvPr>
        </p:nvCxnSpPr>
        <p:spPr>
          <a:xfrm flipH="1" flipV="1">
            <a:off x="1773110" y="3879791"/>
            <a:ext cx="1961274" cy="974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59499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sz="quarter" idx="4"/>
          </p:nvPr>
        </p:nvPicPr>
        <p:blipFill rotWithShape="1">
          <a:blip r:embed="rId6">
            <a:extLst>
              <a:ext uri="{28A0092B-C50C-407E-A947-70E740481C1C}">
                <a14:useLocalDpi xmlns:a14="http://schemas.microsoft.com/office/drawing/2010/main" val="0"/>
              </a:ext>
            </a:extLst>
          </a:blip>
          <a:srcRect t="9643" b="49568"/>
          <a:stretch/>
        </p:blipFill>
        <p:spPr>
          <a:xfrm>
            <a:off x="128985" y="1106696"/>
            <a:ext cx="12063016" cy="3183642"/>
          </a:xfrm>
        </p:spPr>
      </p:pic>
      <p:sp>
        <p:nvSpPr>
          <p:cNvPr id="2" name="Titre 1"/>
          <p:cNvSpPr>
            <a:spLocks noGrp="1"/>
          </p:cNvSpPr>
          <p:nvPr>
            <p:ph type="title"/>
            <p:custDataLst>
              <p:tags r:id="rId1"/>
            </p:custDataLst>
          </p:nvPr>
        </p:nvSpPr>
        <p:spPr/>
        <p:txBody>
          <a:bodyPr/>
          <a:lstStyle/>
          <a:p>
            <a:r>
              <a:rPr lang="en-CA" altLang="fr-FR" sz="2400" dirty="0" smtClean="0">
                <a:solidFill>
                  <a:srgbClr val="45697B"/>
                </a:solidFill>
              </a:rPr>
              <a:t>5. Simulation example</a:t>
            </a:r>
            <a:br>
              <a:rPr lang="en-CA" altLang="fr-FR" sz="2400" dirty="0" smtClean="0">
                <a:solidFill>
                  <a:srgbClr val="45697B"/>
                </a:solidFill>
              </a:rPr>
            </a:br>
            <a:r>
              <a:rPr lang="en-CA" altLang="fr-FR" sz="2200" dirty="0">
                <a:solidFill>
                  <a:srgbClr val="45697B"/>
                </a:solidFill>
              </a:rPr>
              <a:t>Energy transferred between systems </a:t>
            </a:r>
            <a:r>
              <a:rPr lang="en-CA" altLang="fr-FR" sz="2200" dirty="0" smtClean="0">
                <a:solidFill>
                  <a:srgbClr val="45697B"/>
                </a:solidFill>
              </a:rPr>
              <a:t>for the chosen combination</a:t>
            </a:r>
            <a:r>
              <a:rPr lang="fr-FR" altLang="fr-FR" sz="2400" dirty="0" smtClean="0">
                <a:solidFill>
                  <a:srgbClr val="45697B"/>
                </a:solidFill>
              </a:rPr>
              <a:t/>
            </a:r>
            <a:br>
              <a:rPr lang="fr-FR" altLang="fr-FR" sz="2400" dirty="0" smtClean="0">
                <a:solidFill>
                  <a:srgbClr val="45697B"/>
                </a:solidFill>
              </a:rPr>
            </a:br>
            <a:endParaRPr lang="fr-CA" sz="2400" baseline="-25000" dirty="0"/>
          </a:p>
        </p:txBody>
      </p:sp>
      <p:sp>
        <p:nvSpPr>
          <p:cNvPr id="7" name="Espace réservé du numéro de diapositive 6"/>
          <p:cNvSpPr>
            <a:spLocks noGrp="1"/>
          </p:cNvSpPr>
          <p:nvPr>
            <p:ph type="sldNum" sz="quarter" idx="12"/>
            <p:custDataLst>
              <p:tags r:id="rId2"/>
            </p:custDataLst>
          </p:nvPr>
        </p:nvSpPr>
        <p:spPr/>
        <p:txBody>
          <a:bodyPr/>
          <a:lstStyle/>
          <a:p>
            <a:pPr>
              <a:defRPr/>
            </a:pPr>
            <a:fld id="{9077198E-AA1E-49BE-9293-1EADDC5DA5E8}" type="slidenum">
              <a:rPr lang="fr-CA" smtClean="0"/>
              <a:pPr>
                <a:defRPr/>
              </a:pPr>
              <a:t>31</a:t>
            </a:fld>
            <a:endParaRPr lang="fr-CA" dirty="0"/>
          </a:p>
        </p:txBody>
      </p:sp>
      <p:graphicFrame>
        <p:nvGraphicFramePr>
          <p:cNvPr id="20" name="Tableau 19"/>
          <p:cNvGraphicFramePr>
            <a:graphicFrameLocks noGrp="1"/>
          </p:cNvGraphicFramePr>
          <p:nvPr>
            <p:custDataLst>
              <p:tags r:id="rId3"/>
            </p:custDataLst>
            <p:extLst>
              <p:ext uri="{D42A27DB-BD31-4B8C-83A1-F6EECF244321}">
                <p14:modId xmlns:p14="http://schemas.microsoft.com/office/powerpoint/2010/main" val="70538821"/>
              </p:ext>
            </p:extLst>
          </p:nvPr>
        </p:nvGraphicFramePr>
        <p:xfrm>
          <a:off x="248280" y="4356226"/>
          <a:ext cx="2859193" cy="1902539"/>
        </p:xfrm>
        <a:graphic>
          <a:graphicData uri="http://schemas.openxmlformats.org/drawingml/2006/table">
            <a:tbl>
              <a:tblPr>
                <a:tableStyleId>{616DA210-FB5B-4158-B5E0-FEB733F419BA}</a:tableStyleId>
              </a:tblPr>
              <a:tblGrid>
                <a:gridCol w="1972616">
                  <a:extLst>
                    <a:ext uri="{9D8B030D-6E8A-4147-A177-3AD203B41FA5}">
                      <a16:colId xmlns:a16="http://schemas.microsoft.com/office/drawing/2014/main" val="2709074794"/>
                    </a:ext>
                  </a:extLst>
                </a:gridCol>
                <a:gridCol w="886577">
                  <a:extLst>
                    <a:ext uri="{9D8B030D-6E8A-4147-A177-3AD203B41FA5}">
                      <a16:colId xmlns:a16="http://schemas.microsoft.com/office/drawing/2014/main" val="1749921000"/>
                    </a:ext>
                  </a:extLst>
                </a:gridCol>
              </a:tblGrid>
              <a:tr h="449669">
                <a:tc>
                  <a:txBody>
                    <a:bodyPr/>
                    <a:lstStyle/>
                    <a:p>
                      <a:pPr algn="ctr" fontAlgn="b"/>
                      <a:r>
                        <a:rPr lang="fr-CA" sz="1400" b="0" i="0" u="none" strike="noStrike" dirty="0" err="1" smtClean="0">
                          <a:solidFill>
                            <a:srgbClr val="000000"/>
                          </a:solidFill>
                          <a:effectLst/>
                          <a:latin typeface="Calibri" panose="020F0502020204030204" pitchFamily="34" charset="0"/>
                        </a:rPr>
                        <a:t>Energy</a:t>
                      </a:r>
                      <a:r>
                        <a:rPr lang="fr-CA" sz="1400" b="0" i="0" u="none" strike="noStrike" dirty="0" smtClean="0">
                          <a:solidFill>
                            <a:srgbClr val="000000"/>
                          </a:solidFill>
                          <a:effectLst/>
                          <a:latin typeface="Calibri" panose="020F0502020204030204" pitchFamily="34" charset="0"/>
                        </a:rPr>
                        <a:t> </a:t>
                      </a:r>
                      <a:r>
                        <a:rPr lang="fr-CA" sz="1400" b="0" i="0" u="none" strike="noStrike" dirty="0" err="1" smtClean="0">
                          <a:solidFill>
                            <a:srgbClr val="000000"/>
                          </a:solidFill>
                          <a:effectLst/>
                          <a:latin typeface="Calibri" panose="020F0502020204030204" pitchFamily="34" charset="0"/>
                        </a:rPr>
                        <a:t>transferred</a:t>
                      </a:r>
                      <a:r>
                        <a:rPr lang="fr-CA" sz="1400" b="0" i="0" u="none" strike="noStrike" dirty="0" smtClean="0">
                          <a:solidFill>
                            <a:srgbClr val="000000"/>
                          </a:solidFill>
                          <a:effectLst/>
                          <a:latin typeface="Calibri" panose="020F0502020204030204" pitchFamily="34" charset="0"/>
                        </a:rPr>
                        <a:t> (</a:t>
                      </a:r>
                      <a:r>
                        <a:rPr lang="fr-CA" sz="1400" b="0" i="0" u="none" strike="noStrike" dirty="0" err="1" smtClean="0">
                          <a:solidFill>
                            <a:srgbClr val="000000"/>
                          </a:solidFill>
                          <a:effectLst/>
                          <a:latin typeface="Calibri" panose="020F0502020204030204" pitchFamily="34" charset="0"/>
                        </a:rPr>
                        <a:t>MWh</a:t>
                      </a:r>
                      <a:r>
                        <a:rPr lang="fr-CA" sz="1400" b="0" i="0" u="none" strike="noStrike" dirty="0" smtClean="0">
                          <a:solidFill>
                            <a:srgbClr val="000000"/>
                          </a:solidFill>
                          <a:effectLst/>
                          <a:latin typeface="Calibri" panose="020F0502020204030204" pitchFamily="34" charset="0"/>
                        </a:rPr>
                        <a:t>)</a:t>
                      </a:r>
                      <a:endParaRPr lang="fr-CA"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CA" sz="1400" b="0" i="0" u="none" strike="noStrike" dirty="0" smtClean="0">
                          <a:solidFill>
                            <a:srgbClr val="000000"/>
                          </a:solidFill>
                          <a:effectLst/>
                          <a:latin typeface="Calibri" panose="020F0502020204030204" pitchFamily="34" charset="0"/>
                        </a:rPr>
                        <a:t>20 111</a:t>
                      </a:r>
                      <a:endParaRPr lang="fr-CA"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803026"/>
                  </a:ext>
                </a:extLst>
              </a:tr>
              <a:tr h="205629">
                <a:tc>
                  <a:txBody>
                    <a:bodyPr/>
                    <a:lstStyle/>
                    <a:p>
                      <a:pPr algn="ctr" fontAlgn="b"/>
                      <a:endParaRPr lang="fr-CA" sz="14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CA" sz="14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4493743"/>
                  </a:ext>
                </a:extLst>
              </a:tr>
              <a:tr h="290687">
                <a:tc>
                  <a:txBody>
                    <a:bodyPr/>
                    <a:lstStyle/>
                    <a:p>
                      <a:pPr algn="ctr" fontAlgn="b"/>
                      <a:r>
                        <a:rPr lang="fr-CA" sz="1400" u="none" strike="noStrike" dirty="0" smtClean="0">
                          <a:effectLst/>
                        </a:rPr>
                        <a:t>Fuel type</a:t>
                      </a:r>
                      <a:endParaRPr lang="fr-CA"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400" b="0" i="0" u="none" strike="noStrike" dirty="0" smtClean="0">
                          <a:solidFill>
                            <a:srgbClr val="000000"/>
                          </a:solidFill>
                          <a:effectLst/>
                          <a:latin typeface="Calibri" panose="020F0502020204030204" pitchFamily="34" charset="0"/>
                        </a:rPr>
                        <a:t>Propane</a:t>
                      </a:r>
                      <a:endParaRPr lang="fr-CA"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2783260"/>
                  </a:ext>
                </a:extLst>
              </a:tr>
              <a:tr h="500012">
                <a:tc>
                  <a:txBody>
                    <a:bodyPr/>
                    <a:lstStyle/>
                    <a:p>
                      <a:pPr algn="ctr" fontAlgn="b"/>
                      <a:r>
                        <a:rPr lang="en-CA" sz="1400" u="none" strike="noStrike" dirty="0" smtClean="0">
                          <a:effectLst/>
                        </a:rPr>
                        <a:t>Volume of fuel saved per year (L)</a:t>
                      </a:r>
                      <a:endParaRPr lang="fr-CA"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400" b="0" i="0" u="none" strike="noStrike" dirty="0" smtClean="0">
                          <a:solidFill>
                            <a:srgbClr val="000000"/>
                          </a:solidFill>
                          <a:effectLst/>
                          <a:latin typeface="Calibri" panose="020F0502020204030204" pitchFamily="34" charset="0"/>
                        </a:rPr>
                        <a:t>2 690 000</a:t>
                      </a:r>
                      <a:endParaRPr lang="fr-CA"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6327484"/>
                  </a:ext>
                </a:extLst>
              </a:tr>
              <a:tr h="442461">
                <a:tc>
                  <a:txBody>
                    <a:bodyPr/>
                    <a:lstStyle/>
                    <a:p>
                      <a:pPr algn="ctr" fontAlgn="b"/>
                      <a:r>
                        <a:rPr lang="fr-CA" sz="1400" u="none" strike="noStrike" dirty="0" smtClean="0">
                          <a:effectLst/>
                        </a:rPr>
                        <a:t>GHG </a:t>
                      </a:r>
                      <a:r>
                        <a:rPr lang="fr-CA" sz="1400" u="none" strike="noStrike" dirty="0" err="1" smtClean="0">
                          <a:effectLst/>
                        </a:rPr>
                        <a:t>reduction</a:t>
                      </a:r>
                      <a:endParaRPr lang="fr-CA" sz="1400" u="none" strike="noStrike" dirty="0" smtClean="0">
                        <a:effectLst/>
                      </a:endParaRPr>
                    </a:p>
                    <a:p>
                      <a:pPr algn="ctr" fontAlgn="b"/>
                      <a:r>
                        <a:rPr lang="fr-CA" sz="1400" u="none" strike="noStrike" dirty="0" smtClean="0">
                          <a:effectLst/>
                        </a:rPr>
                        <a:t>(tonnes / </a:t>
                      </a:r>
                      <a:r>
                        <a:rPr lang="fr-CA" sz="1400" u="none" strike="noStrike" dirty="0" err="1" smtClean="0">
                          <a:effectLst/>
                        </a:rPr>
                        <a:t>year</a:t>
                      </a:r>
                      <a:r>
                        <a:rPr lang="fr-CA" sz="1400" u="none" strike="noStrike" dirty="0" smtClean="0">
                          <a:effectLst/>
                        </a:rPr>
                        <a:t>)</a:t>
                      </a:r>
                      <a:endParaRPr lang="fr-CA"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400" b="0" i="0" u="none" strike="noStrike" dirty="0" smtClean="0">
                          <a:solidFill>
                            <a:srgbClr val="000000"/>
                          </a:solidFill>
                          <a:effectLst/>
                          <a:latin typeface="Calibri" panose="020F0502020204030204" pitchFamily="34" charset="0"/>
                        </a:rPr>
                        <a:t>4 180</a:t>
                      </a:r>
                      <a:endParaRPr lang="fr-CA"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5990776"/>
                  </a:ext>
                </a:extLst>
              </a:tr>
            </a:tbl>
          </a:graphicData>
        </a:graphic>
      </p:graphicFrame>
      <p:graphicFrame>
        <p:nvGraphicFramePr>
          <p:cNvPr id="8" name="Tableau 7"/>
          <p:cNvGraphicFramePr>
            <a:graphicFrameLocks noGrp="1"/>
          </p:cNvGraphicFramePr>
          <p:nvPr>
            <p:custDataLst>
              <p:tags r:id="rId4"/>
            </p:custDataLst>
            <p:extLst>
              <p:ext uri="{D42A27DB-BD31-4B8C-83A1-F6EECF244321}">
                <p14:modId xmlns:p14="http://schemas.microsoft.com/office/powerpoint/2010/main" val="2717984188"/>
              </p:ext>
            </p:extLst>
          </p:nvPr>
        </p:nvGraphicFramePr>
        <p:xfrm>
          <a:off x="9558613" y="3846293"/>
          <a:ext cx="2448118" cy="1840538"/>
        </p:xfrm>
        <a:graphic>
          <a:graphicData uri="http://schemas.openxmlformats.org/drawingml/2006/table">
            <a:tbl>
              <a:tblPr>
                <a:tableStyleId>{616DA210-FB5B-4158-B5E0-FEB733F419BA}</a:tableStyleId>
              </a:tblPr>
              <a:tblGrid>
                <a:gridCol w="1182392">
                  <a:extLst>
                    <a:ext uri="{9D8B030D-6E8A-4147-A177-3AD203B41FA5}">
                      <a16:colId xmlns:a16="http://schemas.microsoft.com/office/drawing/2014/main" val="2709074794"/>
                    </a:ext>
                  </a:extLst>
                </a:gridCol>
                <a:gridCol w="1265726">
                  <a:extLst>
                    <a:ext uri="{9D8B030D-6E8A-4147-A177-3AD203B41FA5}">
                      <a16:colId xmlns:a16="http://schemas.microsoft.com/office/drawing/2014/main" val="1749921000"/>
                    </a:ext>
                  </a:extLst>
                </a:gridCol>
              </a:tblGrid>
              <a:tr h="260798">
                <a:tc gridSpan="2">
                  <a:txBody>
                    <a:bodyPr/>
                    <a:lstStyle/>
                    <a:p>
                      <a:pPr algn="ctr" fontAlgn="b"/>
                      <a:r>
                        <a:rPr lang="fr-CA" sz="1400" u="none" strike="noStrike" dirty="0" err="1" smtClean="0">
                          <a:effectLst/>
                        </a:rPr>
                        <a:t>Additional</a:t>
                      </a:r>
                      <a:r>
                        <a:rPr lang="fr-CA" sz="1400" u="none" strike="noStrike" dirty="0" smtClean="0">
                          <a:effectLst/>
                        </a:rPr>
                        <a:t> </a:t>
                      </a:r>
                      <a:r>
                        <a:rPr lang="fr-CA" sz="1400" u="none" strike="noStrike" dirty="0" err="1" smtClean="0">
                          <a:effectLst/>
                        </a:rPr>
                        <a:t>energy</a:t>
                      </a:r>
                      <a:r>
                        <a:rPr lang="fr-CA" sz="1400" u="none" strike="noStrike" dirty="0" smtClean="0">
                          <a:effectLst/>
                        </a:rPr>
                        <a:t> </a:t>
                      </a:r>
                      <a:r>
                        <a:rPr lang="fr-CA" sz="1400" u="none" strike="noStrike" dirty="0" err="1" smtClean="0">
                          <a:effectLst/>
                        </a:rPr>
                        <a:t>consumption</a:t>
                      </a:r>
                      <a:r>
                        <a:rPr lang="fr-CA" sz="1400" u="none" strike="noStrike" dirty="0" smtClean="0">
                          <a:effectLst/>
                        </a:rPr>
                        <a:t> (</a:t>
                      </a:r>
                      <a:r>
                        <a:rPr lang="fr-CA" sz="1400" u="none" strike="noStrike" dirty="0" err="1" smtClean="0">
                          <a:effectLst/>
                        </a:rPr>
                        <a:t>MWh</a:t>
                      </a:r>
                      <a:r>
                        <a:rPr lang="fr-CA" sz="1400" u="none" strike="noStrike" dirty="0" smtClean="0">
                          <a:effectLst/>
                        </a:rPr>
                        <a:t>)</a:t>
                      </a:r>
                      <a:endParaRPr lang="fr-CA" sz="1400" b="0"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hMerge="1">
                  <a:txBody>
                    <a:bodyPr/>
                    <a:lstStyle/>
                    <a:p>
                      <a:pPr algn="ctr" fontAlgn="b"/>
                      <a:endParaRPr lang="fr-CA" sz="1400" b="0"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115299512"/>
                  </a:ext>
                </a:extLst>
              </a:tr>
              <a:tr h="357482">
                <a:tc>
                  <a:txBody>
                    <a:bodyPr/>
                    <a:lstStyle/>
                    <a:p>
                      <a:pPr algn="ctr" fontAlgn="b"/>
                      <a:r>
                        <a:rPr lang="fr-CA" sz="1400" b="0" i="0" u="none" strike="noStrike" dirty="0" smtClean="0">
                          <a:solidFill>
                            <a:srgbClr val="000000"/>
                          </a:solidFill>
                          <a:effectLst/>
                          <a:latin typeface="Calibri" panose="020F0502020204030204" pitchFamily="34" charset="0"/>
                        </a:rPr>
                        <a:t>Equipment</a:t>
                      </a:r>
                      <a:endParaRPr lang="fr-CA" sz="1400" b="0"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fontAlgn="b"/>
                      <a:r>
                        <a:rPr lang="fr-CA" sz="1400" b="0" i="0" u="none" strike="noStrike" dirty="0" err="1" smtClean="0">
                          <a:solidFill>
                            <a:srgbClr val="000000"/>
                          </a:solidFill>
                          <a:effectLst/>
                          <a:latin typeface="Calibri" panose="020F0502020204030204" pitchFamily="34" charset="0"/>
                        </a:rPr>
                        <a:t>Consumption</a:t>
                      </a:r>
                      <a:endParaRPr lang="fr-CA" sz="1400" b="0"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3079944818"/>
                  </a:ext>
                </a:extLst>
              </a:tr>
              <a:tr h="469064">
                <a:tc>
                  <a:txBody>
                    <a:bodyPr/>
                    <a:lstStyle/>
                    <a:p>
                      <a:pPr algn="ctr" fontAlgn="b"/>
                      <a:r>
                        <a:rPr lang="fr-CA" sz="1400" b="0" i="0" u="none" strike="noStrike" dirty="0" err="1" smtClean="0">
                          <a:solidFill>
                            <a:srgbClr val="000000"/>
                          </a:solidFill>
                          <a:effectLst/>
                          <a:latin typeface="Calibri" panose="020F0502020204030204" pitchFamily="34" charset="0"/>
                        </a:rPr>
                        <a:t>Heat</a:t>
                      </a:r>
                      <a:r>
                        <a:rPr lang="fr-CA" sz="1400" b="0" i="0" u="none" strike="noStrike" dirty="0" smtClean="0">
                          <a:solidFill>
                            <a:srgbClr val="000000"/>
                          </a:solidFill>
                          <a:effectLst/>
                          <a:latin typeface="Calibri" panose="020F0502020204030204" pitchFamily="34" charset="0"/>
                        </a:rPr>
                        <a:t> </a:t>
                      </a:r>
                      <a:r>
                        <a:rPr lang="fr-CA" sz="1400" b="0" i="0" u="none" strike="noStrike" dirty="0" err="1" smtClean="0">
                          <a:solidFill>
                            <a:srgbClr val="000000"/>
                          </a:solidFill>
                          <a:effectLst/>
                          <a:latin typeface="Calibri" panose="020F0502020204030204" pitchFamily="34" charset="0"/>
                        </a:rPr>
                        <a:t>pump</a:t>
                      </a:r>
                      <a:r>
                        <a:rPr lang="fr-CA" sz="1400" b="0" i="0" u="none" strike="noStrike" dirty="0" smtClean="0">
                          <a:solidFill>
                            <a:srgbClr val="000000"/>
                          </a:solidFill>
                          <a:effectLst/>
                          <a:latin typeface="Calibri" panose="020F0502020204030204" pitchFamily="34" charset="0"/>
                        </a:rPr>
                        <a:t> </a:t>
                      </a:r>
                      <a:endParaRPr lang="fr-CA" sz="1400" b="0" i="0" u="none" strike="noStrike" dirty="0">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b"/>
                      <a:r>
                        <a:rPr lang="fr-CA" sz="1400" b="0" i="0" u="none" strike="noStrike" dirty="0" smtClean="0">
                          <a:solidFill>
                            <a:srgbClr val="000000"/>
                          </a:solidFill>
                          <a:effectLst/>
                          <a:latin typeface="Calibri" panose="020F0502020204030204" pitchFamily="34" charset="0"/>
                        </a:rPr>
                        <a:t>17</a:t>
                      </a:r>
                    </a:p>
                    <a:p>
                      <a:pPr algn="ctr" fontAlgn="b"/>
                      <a:r>
                        <a:rPr lang="fr-CA" sz="1400" b="0" i="0" u="none" strike="noStrike" dirty="0" smtClean="0">
                          <a:solidFill>
                            <a:srgbClr val="000000"/>
                          </a:solidFill>
                          <a:effectLst/>
                          <a:latin typeface="Calibri" panose="020F0502020204030204" pitchFamily="34" charset="0"/>
                        </a:rPr>
                        <a:t>( +0,1% )</a:t>
                      </a:r>
                      <a:endParaRPr lang="fr-CA" sz="1400" b="0" i="0" u="none" strike="noStrike" dirty="0">
                        <a:solidFill>
                          <a:srgbClr val="000000"/>
                        </a:solidFill>
                        <a:effectLst/>
                        <a:latin typeface="Calibri" panose="020F0502020204030204" pitchFamily="34" charset="0"/>
                      </a:endParaRPr>
                    </a:p>
                  </a:txBody>
                  <a:tcPr marL="6350" marR="6350" marT="6350" marB="0" anchor="ctr">
                    <a:solidFill>
                      <a:schemeClr val="bg1"/>
                    </a:solidFill>
                  </a:tcPr>
                </a:tc>
                <a:extLst>
                  <a:ext uri="{0D108BD9-81ED-4DB2-BD59-A6C34878D82A}">
                    <a16:rowId xmlns:a16="http://schemas.microsoft.com/office/drawing/2014/main" val="1319803026"/>
                  </a:ext>
                </a:extLst>
              </a:tr>
              <a:tr h="580922">
                <a:tc>
                  <a:txBody>
                    <a:bodyPr/>
                    <a:lstStyle/>
                    <a:p>
                      <a:pPr algn="ctr" fontAlgn="b"/>
                      <a:r>
                        <a:rPr lang="fr-CA" sz="1400" u="none" strike="noStrike" dirty="0" err="1" smtClean="0">
                          <a:effectLst/>
                        </a:rPr>
                        <a:t>Heat</a:t>
                      </a:r>
                      <a:r>
                        <a:rPr lang="fr-CA" sz="1400" u="none" strike="noStrike" dirty="0" smtClean="0">
                          <a:effectLst/>
                        </a:rPr>
                        <a:t> </a:t>
                      </a:r>
                      <a:r>
                        <a:rPr lang="fr-CA" sz="1400" u="none" strike="noStrike" dirty="0" err="1" smtClean="0">
                          <a:effectLst/>
                        </a:rPr>
                        <a:t>transfer</a:t>
                      </a:r>
                      <a:r>
                        <a:rPr lang="fr-CA" sz="1400" u="none" strike="noStrike" dirty="0" smtClean="0">
                          <a:effectLst/>
                        </a:rPr>
                        <a:t> network </a:t>
                      </a:r>
                      <a:r>
                        <a:rPr lang="fr-CA" sz="1400" u="none" strike="noStrike" dirty="0" err="1" smtClean="0">
                          <a:effectLst/>
                        </a:rPr>
                        <a:t>pump</a:t>
                      </a:r>
                      <a:endParaRPr lang="fr-CA" sz="1400" b="0" i="0" u="none" strike="noStrike" dirty="0">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b"/>
                      <a:r>
                        <a:rPr lang="fr-CA" sz="1400" b="0" i="0" u="none" strike="noStrike" dirty="0" smtClean="0">
                          <a:solidFill>
                            <a:srgbClr val="000000"/>
                          </a:solidFill>
                          <a:effectLst/>
                          <a:latin typeface="Calibri" panose="020F0502020204030204" pitchFamily="34" charset="0"/>
                        </a:rPr>
                        <a:t>208</a:t>
                      </a:r>
                    </a:p>
                    <a:p>
                      <a:pPr algn="ctr" fontAlgn="b"/>
                      <a:r>
                        <a:rPr lang="fr-CA" sz="1400" b="0" i="0" u="none" strike="noStrike" dirty="0" smtClean="0">
                          <a:solidFill>
                            <a:srgbClr val="000000"/>
                          </a:solidFill>
                          <a:effectLst/>
                          <a:latin typeface="Calibri" panose="020F0502020204030204" pitchFamily="34" charset="0"/>
                        </a:rPr>
                        <a:t>( +1</a:t>
                      </a:r>
                      <a:r>
                        <a:rPr lang="fr-CA" sz="1400" b="0" i="0" u="none" strike="noStrike" baseline="0" dirty="0" smtClean="0">
                          <a:solidFill>
                            <a:srgbClr val="000000"/>
                          </a:solidFill>
                          <a:effectLst/>
                          <a:latin typeface="Calibri" panose="020F0502020204030204" pitchFamily="34" charset="0"/>
                        </a:rPr>
                        <a:t> </a:t>
                      </a:r>
                      <a:r>
                        <a:rPr lang="fr-CA" sz="1400" b="0" i="0" u="none" strike="noStrike" dirty="0" smtClean="0">
                          <a:solidFill>
                            <a:srgbClr val="000000"/>
                          </a:solidFill>
                          <a:effectLst/>
                          <a:latin typeface="Calibri" panose="020F0502020204030204" pitchFamily="34" charset="0"/>
                        </a:rPr>
                        <a:t>% )</a:t>
                      </a:r>
                      <a:endParaRPr lang="fr-CA" sz="1400" b="0" i="0" u="none" strike="noStrike" dirty="0">
                        <a:solidFill>
                          <a:srgbClr val="000000"/>
                        </a:solidFill>
                        <a:effectLst/>
                        <a:latin typeface="Calibri" panose="020F0502020204030204" pitchFamily="34" charset="0"/>
                      </a:endParaRPr>
                    </a:p>
                  </a:txBody>
                  <a:tcPr marL="6350" marR="6350" marT="6350" marB="0" anchor="ctr">
                    <a:solidFill>
                      <a:schemeClr val="bg1"/>
                    </a:solidFill>
                  </a:tcPr>
                </a:tc>
                <a:extLst>
                  <a:ext uri="{0D108BD9-81ED-4DB2-BD59-A6C34878D82A}">
                    <a16:rowId xmlns:a16="http://schemas.microsoft.com/office/drawing/2014/main" val="3296327484"/>
                  </a:ext>
                </a:extLst>
              </a:tr>
            </a:tbl>
          </a:graphicData>
        </a:graphic>
      </p:graphicFrame>
      <p:pic>
        <p:nvPicPr>
          <p:cNvPr id="10" name="Espace réservé du contenu 9"/>
          <p:cNvPicPr>
            <a:picLocks noGrp="1" noChangeAspect="1"/>
          </p:cNvPicPr>
          <p:nvPr>
            <p:ph sz="half" idx="2"/>
          </p:nvPr>
        </p:nvPicPr>
        <p:blipFill>
          <a:blip r:embed="rId7"/>
          <a:stretch>
            <a:fillRect/>
          </a:stretch>
        </p:blipFill>
        <p:spPr>
          <a:xfrm>
            <a:off x="3107473" y="2249696"/>
            <a:ext cx="6506896" cy="4318959"/>
          </a:xfrm>
          <a:prstGeom prst="rect">
            <a:avLst/>
          </a:prstGeom>
        </p:spPr>
      </p:pic>
      <p:sp>
        <p:nvSpPr>
          <p:cNvPr id="9" name="Rectangle 8"/>
          <p:cNvSpPr/>
          <p:nvPr/>
        </p:nvSpPr>
        <p:spPr>
          <a:xfrm>
            <a:off x="4368541" y="2356562"/>
            <a:ext cx="3962657" cy="2851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2000" dirty="0" smtClean="0">
                <a:solidFill>
                  <a:schemeClr val="bg1">
                    <a:lumMod val="50000"/>
                  </a:schemeClr>
                </a:solidFill>
              </a:rPr>
              <a:t>Energy transferred between systems</a:t>
            </a:r>
            <a:endParaRPr lang="en-CA" sz="2000" dirty="0">
              <a:solidFill>
                <a:schemeClr val="bg1">
                  <a:lumMod val="50000"/>
                </a:schemeClr>
              </a:solidFill>
            </a:endParaRPr>
          </a:p>
        </p:txBody>
      </p:sp>
    </p:spTree>
    <p:extLst>
      <p:ext uri="{BB962C8B-B14F-4D97-AF65-F5344CB8AC3E}">
        <p14:creationId xmlns:p14="http://schemas.microsoft.com/office/powerpoint/2010/main" val="37759576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08000" y="369332"/>
            <a:ext cx="3378200" cy="915987"/>
          </a:xfrm>
        </p:spPr>
        <p:txBody>
          <a:bodyPr/>
          <a:lstStyle/>
          <a:p>
            <a:r>
              <a:rPr lang="fr-FR" altLang="fr-FR" sz="3000" dirty="0"/>
              <a:t>5. </a:t>
            </a:r>
            <a:r>
              <a:rPr lang="fr-FR" altLang="fr-FR" sz="3000" dirty="0" err="1"/>
              <a:t>Next</a:t>
            </a:r>
            <a:r>
              <a:rPr lang="fr-FR" altLang="fr-FR" sz="3000" dirty="0"/>
              <a:t> </a:t>
            </a:r>
            <a:r>
              <a:rPr lang="fr-FR" altLang="fr-FR" sz="3000" dirty="0" err="1"/>
              <a:t>steps</a:t>
            </a:r>
            <a:endParaRPr lang="fr-CA" sz="3000" dirty="0"/>
          </a:p>
        </p:txBody>
      </p:sp>
      <p:sp>
        <p:nvSpPr>
          <p:cNvPr id="3" name="Espace réservé du contenu 2"/>
          <p:cNvSpPr>
            <a:spLocks noGrp="1"/>
          </p:cNvSpPr>
          <p:nvPr>
            <p:ph idx="1"/>
            <p:custDataLst>
              <p:tags r:id="rId2"/>
            </p:custDataLst>
          </p:nvPr>
        </p:nvSpPr>
        <p:spPr>
          <a:xfrm>
            <a:off x="647391" y="1343722"/>
            <a:ext cx="9477916" cy="4599878"/>
          </a:xfrm>
        </p:spPr>
        <p:txBody>
          <a:bodyPr/>
          <a:lstStyle/>
          <a:p>
            <a:pPr marL="0" indent="0">
              <a:buNone/>
            </a:pPr>
            <a:r>
              <a:rPr lang="en-CA" sz="2400" b="1" dirty="0" smtClean="0"/>
              <a:t>Potential next steps </a:t>
            </a:r>
            <a:r>
              <a:rPr lang="en-CA" sz="2400" b="1" dirty="0"/>
              <a:t>in the development of the simulator</a:t>
            </a:r>
            <a:r>
              <a:rPr lang="en-CA" sz="2400" b="1" dirty="0" smtClean="0"/>
              <a:t>:</a:t>
            </a:r>
          </a:p>
          <a:p>
            <a:pPr marL="457200" indent="-457200">
              <a:buFont typeface="+mj-lt"/>
              <a:buAutoNum type="arabicPeriod"/>
            </a:pPr>
            <a:r>
              <a:rPr lang="en-CA" sz="2400" dirty="0" smtClean="0"/>
              <a:t>Undertake a pilot </a:t>
            </a:r>
            <a:r>
              <a:rPr lang="en-CA" sz="2400" dirty="0"/>
              <a:t>project with the mining industry to verify the usability of the software</a:t>
            </a:r>
            <a:r>
              <a:rPr lang="en-CA" sz="2400" dirty="0" smtClean="0"/>
              <a:t>.</a:t>
            </a:r>
          </a:p>
          <a:p>
            <a:pPr marL="457200" indent="-457200">
              <a:buFont typeface="+mj-lt"/>
              <a:buAutoNum type="arabicPeriod"/>
            </a:pPr>
            <a:r>
              <a:rPr lang="en-CA" sz="2400" dirty="0" smtClean="0"/>
              <a:t>Compare simulator results with </a:t>
            </a:r>
            <a:r>
              <a:rPr lang="en-CA" sz="2400" dirty="0"/>
              <a:t>actual consumption </a:t>
            </a:r>
            <a:r>
              <a:rPr lang="en-CA" sz="2400" dirty="0" smtClean="0"/>
              <a:t>values at </a:t>
            </a:r>
            <a:r>
              <a:rPr lang="en-CA" sz="2400" dirty="0"/>
              <a:t>mining sites; </a:t>
            </a:r>
            <a:r>
              <a:rPr lang="fr-CA" sz="2400" dirty="0" smtClean="0"/>
              <a:t>	</a:t>
            </a:r>
          </a:p>
          <a:p>
            <a:pPr marL="457200" indent="-457200">
              <a:buFont typeface="+mj-lt"/>
              <a:buAutoNum type="arabicPeriod"/>
            </a:pPr>
            <a:r>
              <a:rPr lang="en-CA" sz="2400" dirty="0" smtClean="0"/>
              <a:t>Improve the </a:t>
            </a:r>
            <a:r>
              <a:rPr lang="en-CA" sz="2400" dirty="0"/>
              <a:t>simulator </a:t>
            </a:r>
            <a:r>
              <a:rPr lang="en-CA" sz="2400" dirty="0" smtClean="0"/>
              <a:t>based on stakeholder feedback;</a:t>
            </a:r>
          </a:p>
          <a:p>
            <a:pPr marL="457200" indent="-457200">
              <a:buFont typeface="+mj-lt"/>
              <a:buAutoNum type="arabicPeriod"/>
            </a:pPr>
            <a:r>
              <a:rPr lang="en-CA" sz="2400" dirty="0" smtClean="0"/>
              <a:t>Addition </a:t>
            </a:r>
            <a:r>
              <a:rPr lang="en-CA" sz="2400" dirty="0"/>
              <a:t>of an economic analysis to the program</a:t>
            </a:r>
            <a:r>
              <a:rPr lang="en-CA" sz="2400" dirty="0" smtClean="0"/>
              <a:t>;</a:t>
            </a:r>
          </a:p>
          <a:p>
            <a:pPr marL="457200" indent="-457200">
              <a:buFont typeface="+mj-lt"/>
              <a:buAutoNum type="arabicPeriod"/>
            </a:pPr>
            <a:r>
              <a:rPr lang="en-CA" sz="2400" dirty="0"/>
              <a:t>Addition of an </a:t>
            </a:r>
            <a:r>
              <a:rPr lang="en-CA" sz="2400" dirty="0" smtClean="0"/>
              <a:t>optimization </a:t>
            </a:r>
            <a:r>
              <a:rPr lang="en-CA" sz="2400" dirty="0"/>
              <a:t>function to the program.</a:t>
            </a:r>
            <a:endParaRPr lang="fr-CA" sz="2400" dirty="0"/>
          </a:p>
        </p:txBody>
      </p:sp>
      <p:sp>
        <p:nvSpPr>
          <p:cNvPr id="4" name="Espace réservé du numéro de diapositive 3"/>
          <p:cNvSpPr>
            <a:spLocks noGrp="1"/>
          </p:cNvSpPr>
          <p:nvPr>
            <p:ph type="sldNum" sz="quarter" idx="12"/>
            <p:custDataLst>
              <p:tags r:id="rId3"/>
            </p:custDataLst>
          </p:nvPr>
        </p:nvSpPr>
        <p:spPr/>
        <p:txBody>
          <a:bodyPr/>
          <a:lstStyle/>
          <a:p>
            <a:pPr>
              <a:defRPr/>
            </a:pPr>
            <a:fld id="{6A2082A8-F307-41C3-A6BF-1373D21847CF}" type="slidenum">
              <a:rPr lang="fr-CA" smtClean="0"/>
              <a:pPr>
                <a:defRPr/>
              </a:pPr>
              <a:t>32</a:t>
            </a:fld>
            <a:endParaRPr lang="fr-CA" dirty="0"/>
          </a:p>
        </p:txBody>
      </p:sp>
      <p:sp>
        <p:nvSpPr>
          <p:cNvPr id="5" name="ZoneTexte 4"/>
          <p:cNvSpPr txBox="1"/>
          <p:nvPr>
            <p:custDataLst>
              <p:tags r:id="rId4"/>
            </p:custDataLst>
          </p:nvPr>
        </p:nvSpPr>
        <p:spPr>
          <a:xfrm>
            <a:off x="1524000" y="0"/>
            <a:ext cx="3810000" cy="369332"/>
          </a:xfrm>
          <a:prstGeom prst="rect">
            <a:avLst/>
          </a:prstGeom>
          <a:noFill/>
        </p:spPr>
        <p:txBody>
          <a:bodyPr vert="horz" rtlCol="0">
            <a:spAutoFit/>
          </a:bodyPr>
          <a:lstStyle/>
          <a:p>
            <a:endParaRPr lang="fr-CA"/>
          </a:p>
        </p:txBody>
      </p:sp>
    </p:spTree>
    <p:extLst>
      <p:ext uri="{BB962C8B-B14F-4D97-AF65-F5344CB8AC3E}">
        <p14:creationId xmlns:p14="http://schemas.microsoft.com/office/powerpoint/2010/main" val="3741546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altLang="fr-FR" sz="3000" dirty="0" smtClean="0">
                <a:solidFill>
                  <a:srgbClr val="45697B"/>
                </a:solidFill>
              </a:rPr>
              <a:t>Contact information</a:t>
            </a:r>
            <a:endParaRPr lang="fr-CA" sz="3000" dirty="0"/>
          </a:p>
        </p:txBody>
      </p:sp>
      <p:sp>
        <p:nvSpPr>
          <p:cNvPr id="6" name="Content Placeholder 5"/>
          <p:cNvSpPr>
            <a:spLocks noGrp="1"/>
          </p:cNvSpPr>
          <p:nvPr>
            <p:ph idx="1"/>
            <p:custDataLst>
              <p:tags r:id="rId2"/>
            </p:custDataLst>
          </p:nvPr>
        </p:nvSpPr>
        <p:spPr/>
        <p:txBody>
          <a:bodyPr/>
          <a:lstStyle/>
          <a:p>
            <a:r>
              <a:rPr lang="fr-CA" dirty="0" err="1" smtClean="0"/>
              <a:t>CanmetMINING</a:t>
            </a:r>
            <a:r>
              <a:rPr lang="fr-CA" dirty="0" smtClean="0"/>
              <a:t> :</a:t>
            </a:r>
          </a:p>
          <a:p>
            <a:pPr lvl="1"/>
            <a:r>
              <a:rPr lang="fr-CA" dirty="0" smtClean="0"/>
              <a:t>Yan Germain </a:t>
            </a:r>
            <a:r>
              <a:rPr lang="fr-CA" dirty="0"/>
              <a:t>– </a:t>
            </a:r>
            <a:r>
              <a:rPr lang="fr-CA" dirty="0" smtClean="0"/>
              <a:t>yan.germain@canada.ca </a:t>
            </a:r>
          </a:p>
          <a:p>
            <a:pPr lvl="1"/>
            <a:r>
              <a:rPr lang="fr-CA" dirty="0" smtClean="0"/>
              <a:t>Enrique Acuña – enrique.acuna-duhart@canada.ca </a:t>
            </a:r>
          </a:p>
          <a:p>
            <a:r>
              <a:rPr lang="fr-CA" dirty="0" smtClean="0"/>
              <a:t>CEMI:</a:t>
            </a:r>
          </a:p>
          <a:p>
            <a:pPr lvl="1"/>
            <a:r>
              <a:rPr lang="fr-CA" dirty="0" smtClean="0"/>
              <a:t>Charles Nyabeze – cnyabeze@cemi.ca</a:t>
            </a:r>
            <a:endParaRPr lang="en-CA" dirty="0"/>
          </a:p>
        </p:txBody>
      </p:sp>
      <p:sp>
        <p:nvSpPr>
          <p:cNvPr id="5" name="Espace réservé du numéro de diapositive 4"/>
          <p:cNvSpPr>
            <a:spLocks noGrp="1"/>
          </p:cNvSpPr>
          <p:nvPr>
            <p:ph type="sldNum" sz="quarter" idx="12"/>
            <p:custDataLst>
              <p:tags r:id="rId3"/>
            </p:custDataLst>
          </p:nvPr>
        </p:nvSpPr>
        <p:spPr/>
        <p:txBody>
          <a:bodyPr/>
          <a:lstStyle/>
          <a:p>
            <a:pPr>
              <a:defRPr/>
            </a:pPr>
            <a:fld id="{E0B18B9A-73F1-4C29-9652-50A919B9A53A}" type="slidenum">
              <a:rPr lang="fr-CA" smtClean="0"/>
              <a:pPr>
                <a:defRPr/>
              </a:pPr>
              <a:t>33</a:t>
            </a:fld>
            <a:endParaRPr lang="fr-CA" dirty="0"/>
          </a:p>
        </p:txBody>
      </p:sp>
    </p:spTree>
    <p:extLst>
      <p:ext uri="{BB962C8B-B14F-4D97-AF65-F5344CB8AC3E}">
        <p14:creationId xmlns:p14="http://schemas.microsoft.com/office/powerpoint/2010/main" val="2148403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altLang="fr-FR" sz="2400" dirty="0" smtClean="0">
                <a:solidFill>
                  <a:srgbClr val="45697B"/>
                </a:solidFill>
              </a:rPr>
              <a:t>1. Introduction</a:t>
            </a:r>
            <a:br>
              <a:rPr lang="fr-FR" altLang="fr-FR" sz="2400" dirty="0" smtClean="0">
                <a:solidFill>
                  <a:srgbClr val="45697B"/>
                </a:solidFill>
              </a:rPr>
            </a:br>
            <a:r>
              <a:rPr lang="en-CA" altLang="fr-FR" sz="2400" dirty="0">
                <a:solidFill>
                  <a:srgbClr val="45697B"/>
                </a:solidFill>
              </a:rPr>
              <a:t>Basis of waste energy recovery</a:t>
            </a:r>
            <a:endParaRPr lang="fr-CA" sz="2400" dirty="0"/>
          </a:p>
        </p:txBody>
      </p:sp>
      <p:sp>
        <p:nvSpPr>
          <p:cNvPr id="8" name="Content Placeholder 7"/>
          <p:cNvSpPr>
            <a:spLocks noGrp="1"/>
          </p:cNvSpPr>
          <p:nvPr>
            <p:ph idx="1"/>
            <p:custDataLst>
              <p:tags r:id="rId2"/>
            </p:custDataLst>
          </p:nvPr>
        </p:nvSpPr>
        <p:spPr>
          <a:xfrm>
            <a:off x="609599" y="1317529"/>
            <a:ext cx="11127971" cy="3267236"/>
          </a:xfrm>
        </p:spPr>
        <p:txBody>
          <a:bodyPr/>
          <a:lstStyle/>
          <a:p>
            <a:r>
              <a:rPr lang="en-CA" sz="1800" dirty="0"/>
              <a:t>The basic principle of waste energy recovery is to </a:t>
            </a:r>
            <a:r>
              <a:rPr lang="en-CA" sz="1800" dirty="0" smtClean="0"/>
              <a:t>recover the waste heat (energy) from </a:t>
            </a:r>
            <a:r>
              <a:rPr lang="en-CA" sz="1800" dirty="0"/>
              <a:t>a system </a:t>
            </a:r>
            <a:r>
              <a:rPr lang="en-CA" sz="1800" dirty="0" smtClean="0"/>
              <a:t>and </a:t>
            </a:r>
            <a:r>
              <a:rPr lang="en-CA" sz="1800" dirty="0"/>
              <a:t>reusing it to </a:t>
            </a:r>
            <a:r>
              <a:rPr lang="en-CA" sz="1800" dirty="0" smtClean="0"/>
              <a:t>provide energy to a </a:t>
            </a:r>
            <a:r>
              <a:rPr lang="en-CA" sz="1800" dirty="0"/>
              <a:t>complementary system</a:t>
            </a:r>
            <a:r>
              <a:rPr lang="en-CA" sz="1800" dirty="0" smtClean="0"/>
              <a:t>.</a:t>
            </a:r>
          </a:p>
          <a:p>
            <a:r>
              <a:rPr lang="en-CA" sz="1800" dirty="0"/>
              <a:t>The recovery of </a:t>
            </a:r>
            <a:r>
              <a:rPr lang="en-CA" sz="1800" dirty="0" smtClean="0"/>
              <a:t>waste energy </a:t>
            </a:r>
            <a:r>
              <a:rPr lang="en-CA" sz="1800" dirty="0"/>
              <a:t>involves the use of at least two systems operating in </a:t>
            </a:r>
            <a:r>
              <a:rPr lang="en-CA" sz="1800" dirty="0" smtClean="0"/>
              <a:t>symbiosis; </a:t>
            </a:r>
            <a:r>
              <a:rPr lang="en-CA" sz="1800" dirty="0"/>
              <a:t>one of the systems provides the energy and is considered a "source" system and the second consumes the energy and is considered a </a:t>
            </a:r>
            <a:r>
              <a:rPr lang="en-CA" sz="1800" dirty="0" smtClean="0"/>
              <a:t>"load“ system.</a:t>
            </a:r>
            <a:endParaRPr lang="fr-CA" sz="1800" dirty="0" smtClean="0"/>
          </a:p>
          <a:p>
            <a:r>
              <a:rPr lang="en-CA" sz="2000" dirty="0"/>
              <a:t>Energy recovery can be summed up in 3 </a:t>
            </a:r>
            <a:r>
              <a:rPr lang="en-CA" sz="2000" dirty="0" smtClean="0"/>
              <a:t>steps:</a:t>
            </a:r>
            <a:endParaRPr lang="fr-CA" sz="2000" dirty="0" smtClean="0"/>
          </a:p>
          <a:p>
            <a:pPr marL="971550" lvl="1" indent="-514350">
              <a:buFont typeface="+mj-lt"/>
              <a:buAutoNum type="arabicPeriod"/>
            </a:pPr>
            <a:r>
              <a:rPr lang="en-CA" sz="1600" dirty="0"/>
              <a:t>Capture of residual heat available </a:t>
            </a:r>
            <a:r>
              <a:rPr lang="en-CA" sz="1600" dirty="0" smtClean="0"/>
              <a:t>in </a:t>
            </a:r>
            <a:r>
              <a:rPr lang="en-CA" sz="1600" dirty="0"/>
              <a:t>the </a:t>
            </a:r>
            <a:r>
              <a:rPr lang="en-CA" sz="1600" dirty="0" smtClean="0"/>
              <a:t>“</a:t>
            </a:r>
            <a:r>
              <a:rPr lang="fr-CA" sz="1600" u="sng" dirty="0" smtClean="0"/>
              <a:t>source’’ </a:t>
            </a:r>
            <a:r>
              <a:rPr lang="en-CA" sz="1600" u="sng" dirty="0" smtClean="0"/>
              <a:t>system</a:t>
            </a:r>
            <a:r>
              <a:rPr lang="en-CA" sz="1600" dirty="0" smtClean="0"/>
              <a:t>:</a:t>
            </a:r>
            <a:r>
              <a:rPr lang="fr-CA" sz="1600" dirty="0" smtClean="0"/>
              <a:t> </a:t>
            </a:r>
            <a:endParaRPr lang="fr-CA" sz="1600" u="sng" dirty="0" smtClean="0"/>
          </a:p>
          <a:p>
            <a:pPr marL="971550" lvl="1" indent="-514350">
              <a:buFont typeface="+mj-lt"/>
              <a:buAutoNum type="arabicPeriod"/>
            </a:pPr>
            <a:r>
              <a:rPr lang="en-CA" sz="1600" dirty="0"/>
              <a:t>The transfer of captured energy to the </a:t>
            </a:r>
            <a:r>
              <a:rPr lang="fr-CA" sz="1600" u="sng" dirty="0" smtClean="0"/>
              <a:t>‘’</a:t>
            </a:r>
            <a:r>
              <a:rPr lang="fr-CA" sz="1600" u="sng" dirty="0" err="1" smtClean="0"/>
              <a:t>load</a:t>
            </a:r>
            <a:r>
              <a:rPr lang="fr-CA" sz="1600" u="sng" dirty="0" smtClean="0"/>
              <a:t>’’ </a:t>
            </a:r>
            <a:r>
              <a:rPr lang="en-CA" sz="1600" u="sng" dirty="0" smtClean="0"/>
              <a:t>system:</a:t>
            </a:r>
          </a:p>
          <a:p>
            <a:pPr marL="971550" lvl="1" indent="-514350">
              <a:buFont typeface="+mj-lt"/>
              <a:buAutoNum type="arabicPeriod"/>
            </a:pPr>
            <a:r>
              <a:rPr lang="en-CA" sz="1600" dirty="0"/>
              <a:t>The reuse of energy by the </a:t>
            </a:r>
            <a:r>
              <a:rPr lang="en-CA" sz="1600" dirty="0" smtClean="0"/>
              <a:t>‘’</a:t>
            </a:r>
            <a:r>
              <a:rPr lang="fr-CA" sz="1600" dirty="0" err="1" smtClean="0"/>
              <a:t>load</a:t>
            </a:r>
            <a:r>
              <a:rPr lang="fr-CA" sz="1600" dirty="0" smtClean="0"/>
              <a:t>’’</a:t>
            </a:r>
            <a:r>
              <a:rPr lang="en-CA" sz="1600" dirty="0" smtClean="0"/>
              <a:t> </a:t>
            </a:r>
            <a:r>
              <a:rPr lang="en-CA" sz="1600" dirty="0"/>
              <a:t>system. This reuse decreases the energy consumed by the </a:t>
            </a:r>
            <a:r>
              <a:rPr lang="en-CA" sz="1600" dirty="0" smtClean="0"/>
              <a:t>system.</a:t>
            </a:r>
            <a:endParaRPr lang="fr-CA" sz="1800" dirty="0" smtClean="0"/>
          </a:p>
        </p:txBody>
      </p:sp>
      <p:sp>
        <p:nvSpPr>
          <p:cNvPr id="5" name="Espace réservé du numéro de diapositive 4"/>
          <p:cNvSpPr>
            <a:spLocks noGrp="1"/>
          </p:cNvSpPr>
          <p:nvPr>
            <p:ph type="sldNum" sz="quarter" idx="12"/>
            <p:custDataLst>
              <p:tags r:id="rId3"/>
            </p:custDataLst>
          </p:nvPr>
        </p:nvSpPr>
        <p:spPr/>
        <p:txBody>
          <a:bodyPr/>
          <a:lstStyle/>
          <a:p>
            <a:pPr>
              <a:defRPr/>
            </a:pPr>
            <a:fld id="{E0B18B9A-73F1-4C29-9652-50A919B9A53A}" type="slidenum">
              <a:rPr lang="fr-CA" smtClean="0"/>
              <a:pPr>
                <a:defRPr/>
              </a:pPr>
              <a:t>4</a:t>
            </a:fld>
            <a:endParaRPr lang="fr-CA"/>
          </a:p>
        </p:txBody>
      </p:sp>
      <p:pic>
        <p:nvPicPr>
          <p:cNvPr id="6" name="Image 5"/>
          <p:cNvPicPr>
            <a:picLocks noChangeAspect="1"/>
          </p:cNvPicPr>
          <p:nvPr>
            <p:custDataLst>
              <p:tags r:id="rId4"/>
            </p:custDataLst>
          </p:nvPr>
        </p:nvPicPr>
        <p:blipFill rotWithShape="1">
          <a:blip r:embed="rId9">
            <a:extLst>
              <a:ext uri="{28A0092B-C50C-407E-A947-70E740481C1C}">
                <a14:useLocalDpi xmlns:a14="http://schemas.microsoft.com/office/drawing/2010/main" val="0"/>
              </a:ext>
            </a:extLst>
          </a:blip>
          <a:srcRect/>
          <a:stretch/>
        </p:blipFill>
        <p:spPr>
          <a:xfrm>
            <a:off x="912783" y="4655911"/>
            <a:ext cx="10058400" cy="1629294"/>
          </a:xfrm>
          <a:prstGeom prst="rect">
            <a:avLst/>
          </a:prstGeom>
        </p:spPr>
      </p:pic>
      <p:sp>
        <p:nvSpPr>
          <p:cNvPr id="7" name="ZoneTexte 6"/>
          <p:cNvSpPr txBox="1"/>
          <p:nvPr>
            <p:custDataLst>
              <p:tags r:id="rId5"/>
            </p:custDataLst>
          </p:nvPr>
        </p:nvSpPr>
        <p:spPr>
          <a:xfrm>
            <a:off x="5440295" y="5101226"/>
            <a:ext cx="1100205" cy="369332"/>
          </a:xfrm>
          <a:prstGeom prst="rect">
            <a:avLst/>
          </a:prstGeom>
          <a:noFill/>
        </p:spPr>
        <p:txBody>
          <a:bodyPr wrap="square" rtlCol="0">
            <a:spAutoFit/>
          </a:bodyPr>
          <a:lstStyle/>
          <a:p>
            <a:r>
              <a:rPr lang="fr-CA" dirty="0" err="1" smtClean="0"/>
              <a:t>Step</a:t>
            </a:r>
            <a:r>
              <a:rPr lang="fr-CA" dirty="0" smtClean="0"/>
              <a:t> : 2</a:t>
            </a:r>
            <a:endParaRPr lang="fr-CA" dirty="0"/>
          </a:p>
        </p:txBody>
      </p:sp>
      <p:sp>
        <p:nvSpPr>
          <p:cNvPr id="9" name="ZoneTexte 8"/>
          <p:cNvSpPr txBox="1"/>
          <p:nvPr>
            <p:custDataLst>
              <p:tags r:id="rId6"/>
            </p:custDataLst>
          </p:nvPr>
        </p:nvSpPr>
        <p:spPr>
          <a:xfrm>
            <a:off x="2484443" y="5101226"/>
            <a:ext cx="1100205" cy="369332"/>
          </a:xfrm>
          <a:prstGeom prst="rect">
            <a:avLst/>
          </a:prstGeom>
          <a:noFill/>
        </p:spPr>
        <p:txBody>
          <a:bodyPr wrap="square" rtlCol="0">
            <a:spAutoFit/>
          </a:bodyPr>
          <a:lstStyle/>
          <a:p>
            <a:r>
              <a:rPr lang="fr-CA" dirty="0" err="1" smtClean="0"/>
              <a:t>Step</a:t>
            </a:r>
            <a:r>
              <a:rPr lang="fr-CA" dirty="0" smtClean="0"/>
              <a:t> : 1</a:t>
            </a:r>
            <a:endParaRPr lang="fr-CA" dirty="0"/>
          </a:p>
        </p:txBody>
      </p:sp>
      <p:sp>
        <p:nvSpPr>
          <p:cNvPr id="10" name="ZoneTexte 9"/>
          <p:cNvSpPr txBox="1"/>
          <p:nvPr>
            <p:custDataLst>
              <p:tags r:id="rId7"/>
            </p:custDataLst>
          </p:nvPr>
        </p:nvSpPr>
        <p:spPr>
          <a:xfrm>
            <a:off x="8522162" y="5101226"/>
            <a:ext cx="1100205" cy="369332"/>
          </a:xfrm>
          <a:prstGeom prst="rect">
            <a:avLst/>
          </a:prstGeom>
          <a:noFill/>
        </p:spPr>
        <p:txBody>
          <a:bodyPr wrap="square" rtlCol="0">
            <a:spAutoFit/>
          </a:bodyPr>
          <a:lstStyle/>
          <a:p>
            <a:r>
              <a:rPr lang="fr-CA" dirty="0" err="1" smtClean="0"/>
              <a:t>Step</a:t>
            </a:r>
            <a:r>
              <a:rPr lang="fr-CA" dirty="0" smtClean="0"/>
              <a:t> : 3</a:t>
            </a:r>
            <a:endParaRPr lang="fr-CA" dirty="0"/>
          </a:p>
        </p:txBody>
      </p:sp>
      <p:sp>
        <p:nvSpPr>
          <p:cNvPr id="3" name="Rectangle 2"/>
          <p:cNvSpPr/>
          <p:nvPr/>
        </p:nvSpPr>
        <p:spPr>
          <a:xfrm>
            <a:off x="1375873" y="5717136"/>
            <a:ext cx="1187865" cy="1901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 name="Rectangle 10"/>
          <p:cNvSpPr/>
          <p:nvPr/>
        </p:nvSpPr>
        <p:spPr>
          <a:xfrm>
            <a:off x="9351496" y="5694052"/>
            <a:ext cx="1187865" cy="1901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21312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p:cNvPicPr>
            <a:picLocks noGrp="1" noChangeAspect="1"/>
          </p:cNvPicPr>
          <p:nvPr>
            <p:ph idx="1"/>
          </p:nvPr>
        </p:nvPicPr>
        <p:blipFill rotWithShape="1">
          <a:blip r:embed="rId25">
            <a:extLst>
              <a:ext uri="{28A0092B-C50C-407E-A947-70E740481C1C}">
                <a14:useLocalDpi xmlns:a14="http://schemas.microsoft.com/office/drawing/2010/main" val="0"/>
              </a:ext>
            </a:extLst>
          </a:blip>
          <a:srcRect l="2387" t="13551" r="5071" b="35817"/>
          <a:stretch/>
        </p:blipFill>
        <p:spPr>
          <a:xfrm>
            <a:off x="204591" y="1552484"/>
            <a:ext cx="11145943" cy="3945721"/>
          </a:xfrm>
        </p:spPr>
      </p:pic>
      <p:sp>
        <p:nvSpPr>
          <p:cNvPr id="2" name="Titre 1"/>
          <p:cNvSpPr>
            <a:spLocks noGrp="1"/>
          </p:cNvSpPr>
          <p:nvPr>
            <p:ph type="title"/>
            <p:custDataLst>
              <p:tags r:id="rId1"/>
            </p:custDataLst>
          </p:nvPr>
        </p:nvSpPr>
        <p:spPr/>
        <p:txBody>
          <a:bodyPr/>
          <a:lstStyle/>
          <a:p>
            <a:r>
              <a:rPr lang="fr-FR" altLang="fr-FR" sz="2400" dirty="0">
                <a:solidFill>
                  <a:srgbClr val="45697B"/>
                </a:solidFill>
              </a:rPr>
              <a:t>1. </a:t>
            </a:r>
            <a:r>
              <a:rPr lang="fr-FR" altLang="fr-FR" sz="2400" dirty="0" smtClean="0">
                <a:solidFill>
                  <a:srgbClr val="45697B"/>
                </a:solidFill>
              </a:rPr>
              <a:t>Introduction</a:t>
            </a:r>
            <a:r>
              <a:rPr lang="fr-FR" altLang="fr-FR" sz="2400" dirty="0">
                <a:solidFill>
                  <a:srgbClr val="45697B"/>
                </a:solidFill>
              </a:rPr>
              <a:t/>
            </a:r>
            <a:br>
              <a:rPr lang="fr-FR" altLang="fr-FR" sz="2400" dirty="0">
                <a:solidFill>
                  <a:srgbClr val="45697B"/>
                </a:solidFill>
              </a:rPr>
            </a:br>
            <a:r>
              <a:rPr lang="fr-FR" altLang="fr-FR" sz="2400" dirty="0" err="1" smtClean="0">
                <a:solidFill>
                  <a:srgbClr val="45697B"/>
                </a:solidFill>
              </a:rPr>
              <a:t>Example</a:t>
            </a:r>
            <a:r>
              <a:rPr lang="fr-FR" altLang="fr-FR" sz="2400" dirty="0" smtClean="0">
                <a:solidFill>
                  <a:srgbClr val="45697B"/>
                </a:solidFill>
              </a:rPr>
              <a:t> of </a:t>
            </a:r>
            <a:r>
              <a:rPr lang="fr-FR" altLang="fr-FR" sz="2400" dirty="0" err="1" smtClean="0">
                <a:solidFill>
                  <a:srgbClr val="45697B"/>
                </a:solidFill>
              </a:rPr>
              <a:t>energy</a:t>
            </a:r>
            <a:r>
              <a:rPr lang="fr-FR" altLang="fr-FR" sz="2400" dirty="0" smtClean="0">
                <a:solidFill>
                  <a:srgbClr val="45697B"/>
                </a:solidFill>
              </a:rPr>
              <a:t> </a:t>
            </a:r>
            <a:r>
              <a:rPr lang="fr-FR" altLang="fr-FR" sz="2400" dirty="0" err="1" smtClean="0">
                <a:solidFill>
                  <a:srgbClr val="45697B"/>
                </a:solidFill>
              </a:rPr>
              <a:t>recovery</a:t>
            </a:r>
            <a:r>
              <a:rPr lang="fr-FR" altLang="fr-FR" sz="2400" dirty="0" smtClean="0">
                <a:solidFill>
                  <a:srgbClr val="45697B"/>
                </a:solidFill>
              </a:rPr>
              <a:t> </a:t>
            </a:r>
            <a:r>
              <a:rPr lang="fr-FR" altLang="fr-FR" sz="2400" dirty="0" err="1" smtClean="0">
                <a:solidFill>
                  <a:srgbClr val="45697B"/>
                </a:solidFill>
              </a:rPr>
              <a:t>between</a:t>
            </a:r>
            <a:r>
              <a:rPr lang="fr-FR" altLang="fr-FR" sz="2400" dirty="0" smtClean="0">
                <a:solidFill>
                  <a:srgbClr val="45697B"/>
                </a:solidFill>
              </a:rPr>
              <a:t> </a:t>
            </a:r>
            <a:r>
              <a:rPr lang="fr-FR" altLang="fr-FR" sz="2400" dirty="0" err="1" smtClean="0">
                <a:solidFill>
                  <a:srgbClr val="45697B"/>
                </a:solidFill>
              </a:rPr>
              <a:t>two</a:t>
            </a:r>
            <a:r>
              <a:rPr lang="fr-FR" altLang="fr-FR" sz="2400" dirty="0" smtClean="0">
                <a:solidFill>
                  <a:srgbClr val="45697B"/>
                </a:solidFill>
              </a:rPr>
              <a:t> </a:t>
            </a:r>
            <a:r>
              <a:rPr lang="fr-FR" altLang="fr-FR" sz="2400" dirty="0" err="1" smtClean="0">
                <a:solidFill>
                  <a:srgbClr val="45697B"/>
                </a:solidFill>
              </a:rPr>
              <a:t>systems</a:t>
            </a:r>
            <a:endParaRPr lang="fr-CA" sz="2400" dirty="0"/>
          </a:p>
        </p:txBody>
      </p:sp>
      <p:sp>
        <p:nvSpPr>
          <p:cNvPr id="5" name="Espace réservé du numéro de diapositive 4"/>
          <p:cNvSpPr>
            <a:spLocks noGrp="1"/>
          </p:cNvSpPr>
          <p:nvPr>
            <p:ph type="sldNum" sz="quarter" idx="12"/>
            <p:custDataLst>
              <p:tags r:id="rId2"/>
            </p:custDataLst>
          </p:nvPr>
        </p:nvSpPr>
        <p:spPr/>
        <p:txBody>
          <a:bodyPr/>
          <a:lstStyle/>
          <a:p>
            <a:pPr>
              <a:defRPr/>
            </a:pPr>
            <a:fld id="{E0B18B9A-73F1-4C29-9652-50A919B9A53A}" type="slidenum">
              <a:rPr lang="fr-CA" smtClean="0"/>
              <a:pPr>
                <a:defRPr/>
              </a:pPr>
              <a:t>5</a:t>
            </a:fld>
            <a:endParaRPr lang="fr-CA"/>
          </a:p>
        </p:txBody>
      </p:sp>
      <p:sp>
        <p:nvSpPr>
          <p:cNvPr id="3" name="ZoneTexte 2"/>
          <p:cNvSpPr txBox="1"/>
          <p:nvPr>
            <p:custDataLst>
              <p:tags r:id="rId3"/>
            </p:custDataLst>
          </p:nvPr>
        </p:nvSpPr>
        <p:spPr>
          <a:xfrm>
            <a:off x="451701" y="5106574"/>
            <a:ext cx="9623426" cy="1323439"/>
          </a:xfrm>
          <a:prstGeom prst="rect">
            <a:avLst/>
          </a:prstGeom>
          <a:noFill/>
        </p:spPr>
        <p:txBody>
          <a:bodyPr wrap="square" rtlCol="0">
            <a:spAutoFit/>
          </a:bodyPr>
          <a:lstStyle/>
          <a:p>
            <a:r>
              <a:rPr lang="en-CA" sz="2000" dirty="0" smtClean="0"/>
              <a:t>Note</a:t>
            </a:r>
            <a:r>
              <a:rPr lang="en-CA" sz="2000" dirty="0"/>
              <a:t>: </a:t>
            </a:r>
            <a:endParaRPr lang="en-CA" sz="2000" dirty="0" smtClean="0"/>
          </a:p>
          <a:p>
            <a:r>
              <a:rPr lang="en-CA" sz="2000" dirty="0" smtClean="0"/>
              <a:t>The </a:t>
            </a:r>
            <a:r>
              <a:rPr lang="en-CA" sz="2000" dirty="0"/>
              <a:t>theoretical thermal power that can be transferred corresponds to the minimum power between </a:t>
            </a:r>
            <a:r>
              <a:rPr lang="en-CA" sz="2000" dirty="0" smtClean="0"/>
              <a:t>the amount available from </a:t>
            </a:r>
            <a:r>
              <a:rPr lang="en-CA" sz="2000" dirty="0"/>
              <a:t>the "source" system and the thermal power consumed by the "load" system. </a:t>
            </a:r>
          </a:p>
        </p:txBody>
      </p:sp>
      <p:sp>
        <p:nvSpPr>
          <p:cNvPr id="4" name="Ellipse 3"/>
          <p:cNvSpPr/>
          <p:nvPr>
            <p:custDataLst>
              <p:tags r:id="rId4"/>
            </p:custDataLst>
          </p:nvPr>
        </p:nvSpPr>
        <p:spPr>
          <a:xfrm>
            <a:off x="1539657" y="4033077"/>
            <a:ext cx="760435" cy="7545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7" name="Ellipse 6"/>
          <p:cNvSpPr/>
          <p:nvPr>
            <p:custDataLst>
              <p:tags r:id="rId5"/>
            </p:custDataLst>
          </p:nvPr>
        </p:nvSpPr>
        <p:spPr>
          <a:xfrm>
            <a:off x="8995252" y="3912626"/>
            <a:ext cx="659705" cy="81167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9" name="Connecteur droit avec flèche 8"/>
          <p:cNvCxnSpPr>
            <a:stCxn id="11" idx="2"/>
            <a:endCxn id="4" idx="6"/>
          </p:cNvCxnSpPr>
          <p:nvPr>
            <p:custDataLst>
              <p:tags r:id="rId6"/>
            </p:custDataLst>
          </p:nvPr>
        </p:nvCxnSpPr>
        <p:spPr>
          <a:xfrm flipH="1">
            <a:off x="2300092" y="2759369"/>
            <a:ext cx="1907871" cy="16509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ZoneTexte 10"/>
          <p:cNvSpPr txBox="1"/>
          <p:nvPr>
            <p:custDataLst>
              <p:tags r:id="rId7"/>
            </p:custDataLst>
          </p:nvPr>
        </p:nvSpPr>
        <p:spPr>
          <a:xfrm>
            <a:off x="3284168" y="2297704"/>
            <a:ext cx="1847589"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CA" sz="1200" dirty="0">
                <a:ln w="3175">
                  <a:noFill/>
                </a:ln>
              </a:rPr>
              <a:t>Addition of equipment to </a:t>
            </a:r>
            <a:r>
              <a:rPr lang="en-CA" sz="1200" b="1" dirty="0">
                <a:ln w="3175">
                  <a:noFill/>
                </a:ln>
              </a:rPr>
              <a:t>capture</a:t>
            </a:r>
            <a:r>
              <a:rPr lang="en-CA" sz="1200" dirty="0">
                <a:ln w="3175">
                  <a:noFill/>
                </a:ln>
              </a:rPr>
              <a:t> energy</a:t>
            </a:r>
            <a:endParaRPr lang="fr-CA" sz="1200" dirty="0"/>
          </a:p>
        </p:txBody>
      </p:sp>
      <p:sp>
        <p:nvSpPr>
          <p:cNvPr id="17" name="ZoneTexte 16"/>
          <p:cNvSpPr txBox="1"/>
          <p:nvPr>
            <p:custDataLst>
              <p:tags r:id="rId8"/>
            </p:custDataLst>
          </p:nvPr>
        </p:nvSpPr>
        <p:spPr>
          <a:xfrm>
            <a:off x="6121051" y="1998828"/>
            <a:ext cx="1847589"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CA" sz="1200" dirty="0">
                <a:ln w="3175">
                  <a:noFill/>
                </a:ln>
              </a:rPr>
              <a:t>Addition of equipment to </a:t>
            </a:r>
            <a:r>
              <a:rPr lang="en-CA" sz="1200" b="1" dirty="0">
                <a:ln w="3175">
                  <a:noFill/>
                </a:ln>
              </a:rPr>
              <a:t>reuse</a:t>
            </a:r>
            <a:r>
              <a:rPr lang="en-CA" sz="1200" dirty="0">
                <a:ln w="3175">
                  <a:noFill/>
                </a:ln>
              </a:rPr>
              <a:t> energy</a:t>
            </a:r>
            <a:endParaRPr lang="fr-CA" sz="1200" dirty="0"/>
          </a:p>
        </p:txBody>
      </p:sp>
      <p:cxnSp>
        <p:nvCxnSpPr>
          <p:cNvPr id="18" name="Connecteur droit avec flèche 17"/>
          <p:cNvCxnSpPr>
            <a:stCxn id="17" idx="2"/>
            <a:endCxn id="7" idx="2"/>
          </p:cNvCxnSpPr>
          <p:nvPr>
            <p:custDataLst>
              <p:tags r:id="rId9"/>
            </p:custDataLst>
          </p:nvPr>
        </p:nvCxnSpPr>
        <p:spPr>
          <a:xfrm>
            <a:off x="7044846" y="2460493"/>
            <a:ext cx="1950406" cy="18579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ZoneTexte 30"/>
          <p:cNvSpPr txBox="1"/>
          <p:nvPr>
            <p:custDataLst>
              <p:tags r:id="rId10"/>
            </p:custDataLst>
          </p:nvPr>
        </p:nvSpPr>
        <p:spPr>
          <a:xfrm>
            <a:off x="3334011" y="3824101"/>
            <a:ext cx="1056362" cy="276999"/>
          </a:xfrm>
          <a:prstGeom prst="rect">
            <a:avLst/>
          </a:prstGeom>
          <a:noFill/>
        </p:spPr>
        <p:txBody>
          <a:bodyPr wrap="square" rtlCol="0">
            <a:spAutoFit/>
          </a:bodyPr>
          <a:lstStyle/>
          <a:p>
            <a:r>
              <a:rPr lang="fr-CA" sz="1200" u="sng" dirty="0" err="1" smtClean="0"/>
              <a:t>Useful</a:t>
            </a:r>
            <a:r>
              <a:rPr lang="fr-CA" sz="1200" u="sng" dirty="0" smtClean="0"/>
              <a:t> </a:t>
            </a:r>
            <a:r>
              <a:rPr lang="fr-CA" sz="1200" u="sng" dirty="0" err="1" smtClean="0"/>
              <a:t>energy</a:t>
            </a:r>
            <a:endParaRPr lang="fr-CA" sz="1200" u="sng" dirty="0"/>
          </a:p>
        </p:txBody>
      </p:sp>
      <p:sp>
        <p:nvSpPr>
          <p:cNvPr id="32" name="ZoneTexte 31"/>
          <p:cNvSpPr txBox="1"/>
          <p:nvPr>
            <p:custDataLst>
              <p:tags r:id="rId11"/>
            </p:custDataLst>
          </p:nvPr>
        </p:nvSpPr>
        <p:spPr>
          <a:xfrm>
            <a:off x="10688876" y="4510610"/>
            <a:ext cx="1056362" cy="276999"/>
          </a:xfrm>
          <a:prstGeom prst="rect">
            <a:avLst/>
          </a:prstGeom>
          <a:noFill/>
        </p:spPr>
        <p:txBody>
          <a:bodyPr wrap="square" rtlCol="0">
            <a:spAutoFit/>
          </a:bodyPr>
          <a:lstStyle/>
          <a:p>
            <a:r>
              <a:rPr lang="fr-CA" sz="1200" u="sng" dirty="0" err="1"/>
              <a:t>Useful</a:t>
            </a:r>
            <a:r>
              <a:rPr lang="fr-CA" sz="1200" u="sng" dirty="0"/>
              <a:t> </a:t>
            </a:r>
            <a:r>
              <a:rPr lang="fr-CA" sz="1200" u="sng" dirty="0" err="1"/>
              <a:t>energy</a:t>
            </a:r>
            <a:endParaRPr lang="fr-CA" sz="1200" u="sng" dirty="0"/>
          </a:p>
        </p:txBody>
      </p:sp>
      <p:sp>
        <p:nvSpPr>
          <p:cNvPr id="33" name="ZoneTexte 32"/>
          <p:cNvSpPr txBox="1"/>
          <p:nvPr>
            <p:custDataLst>
              <p:tags r:id="rId12"/>
            </p:custDataLst>
          </p:nvPr>
        </p:nvSpPr>
        <p:spPr>
          <a:xfrm>
            <a:off x="9985332" y="5509504"/>
            <a:ext cx="1365202" cy="276999"/>
          </a:xfrm>
          <a:prstGeom prst="rect">
            <a:avLst/>
          </a:prstGeom>
          <a:noFill/>
        </p:spPr>
        <p:txBody>
          <a:bodyPr wrap="square" rtlCol="0">
            <a:spAutoFit/>
          </a:bodyPr>
          <a:lstStyle/>
          <a:p>
            <a:r>
              <a:rPr lang="en-CA" sz="1200" u="sng" dirty="0" smtClean="0"/>
              <a:t>Effective energy</a:t>
            </a:r>
            <a:endParaRPr lang="en-CA" sz="1200" u="sng" dirty="0"/>
          </a:p>
        </p:txBody>
      </p:sp>
      <p:sp>
        <p:nvSpPr>
          <p:cNvPr id="34" name="ZoneTexte 33"/>
          <p:cNvSpPr txBox="1"/>
          <p:nvPr>
            <p:custDataLst>
              <p:tags r:id="rId13"/>
            </p:custDataLst>
          </p:nvPr>
        </p:nvSpPr>
        <p:spPr>
          <a:xfrm>
            <a:off x="37578" y="3792926"/>
            <a:ext cx="1056362" cy="276999"/>
          </a:xfrm>
          <a:prstGeom prst="rect">
            <a:avLst/>
          </a:prstGeom>
          <a:noFill/>
        </p:spPr>
        <p:txBody>
          <a:bodyPr wrap="square" rtlCol="0">
            <a:spAutoFit/>
          </a:bodyPr>
          <a:lstStyle/>
          <a:p>
            <a:r>
              <a:rPr lang="fr-CA" sz="1200" u="sng" dirty="0" err="1" smtClean="0"/>
              <a:t>Raw</a:t>
            </a:r>
            <a:r>
              <a:rPr lang="fr-CA" sz="1200" u="sng" dirty="0" smtClean="0"/>
              <a:t> </a:t>
            </a:r>
            <a:r>
              <a:rPr lang="fr-CA" sz="1200" u="sng" dirty="0" err="1" smtClean="0"/>
              <a:t>energy</a:t>
            </a:r>
            <a:endParaRPr lang="fr-CA" sz="1200" u="sng" dirty="0"/>
          </a:p>
        </p:txBody>
      </p:sp>
      <p:sp>
        <p:nvSpPr>
          <p:cNvPr id="38" name="ZoneTexte 37"/>
          <p:cNvSpPr txBox="1"/>
          <p:nvPr>
            <p:custDataLst>
              <p:tags r:id="rId14"/>
            </p:custDataLst>
          </p:nvPr>
        </p:nvSpPr>
        <p:spPr>
          <a:xfrm>
            <a:off x="8757815" y="3074618"/>
            <a:ext cx="929014" cy="276999"/>
          </a:xfrm>
          <a:prstGeom prst="rect">
            <a:avLst/>
          </a:prstGeom>
          <a:noFill/>
        </p:spPr>
        <p:txBody>
          <a:bodyPr wrap="square" rtlCol="0">
            <a:spAutoFit/>
          </a:bodyPr>
          <a:lstStyle/>
          <a:p>
            <a:r>
              <a:rPr lang="fr-CA" sz="1200" dirty="0" smtClean="0"/>
              <a:t>Fan</a:t>
            </a:r>
            <a:endParaRPr lang="fr-CA" sz="1200" dirty="0"/>
          </a:p>
        </p:txBody>
      </p:sp>
      <p:sp>
        <p:nvSpPr>
          <p:cNvPr id="39" name="ZoneTexte 38"/>
          <p:cNvSpPr txBox="1"/>
          <p:nvPr>
            <p:custDataLst>
              <p:tags r:id="rId15"/>
            </p:custDataLst>
          </p:nvPr>
        </p:nvSpPr>
        <p:spPr>
          <a:xfrm>
            <a:off x="9811291" y="3712564"/>
            <a:ext cx="929014" cy="276999"/>
          </a:xfrm>
          <a:prstGeom prst="rect">
            <a:avLst/>
          </a:prstGeom>
          <a:noFill/>
        </p:spPr>
        <p:txBody>
          <a:bodyPr wrap="square" rtlCol="0">
            <a:spAutoFit/>
          </a:bodyPr>
          <a:lstStyle/>
          <a:p>
            <a:r>
              <a:rPr lang="fr-CA" sz="1200" dirty="0" smtClean="0"/>
              <a:t>Fan</a:t>
            </a:r>
            <a:endParaRPr lang="fr-CA" sz="1200" dirty="0"/>
          </a:p>
        </p:txBody>
      </p:sp>
      <p:sp>
        <p:nvSpPr>
          <p:cNvPr id="40" name="ZoneTexte 39"/>
          <p:cNvSpPr txBox="1"/>
          <p:nvPr>
            <p:custDataLst>
              <p:tags r:id="rId16"/>
            </p:custDataLst>
          </p:nvPr>
        </p:nvSpPr>
        <p:spPr>
          <a:xfrm>
            <a:off x="11125587" y="3114941"/>
            <a:ext cx="929014" cy="276999"/>
          </a:xfrm>
          <a:prstGeom prst="rect">
            <a:avLst/>
          </a:prstGeom>
          <a:noFill/>
        </p:spPr>
        <p:txBody>
          <a:bodyPr wrap="square" rtlCol="0">
            <a:spAutoFit/>
          </a:bodyPr>
          <a:lstStyle/>
          <a:p>
            <a:r>
              <a:rPr lang="fr-CA" sz="1200" dirty="0" smtClean="0"/>
              <a:t>Return air</a:t>
            </a:r>
            <a:endParaRPr lang="fr-CA" sz="1200" dirty="0"/>
          </a:p>
        </p:txBody>
      </p:sp>
      <p:sp>
        <p:nvSpPr>
          <p:cNvPr id="41" name="ZoneTexte 40"/>
          <p:cNvSpPr txBox="1"/>
          <p:nvPr>
            <p:custDataLst>
              <p:tags r:id="rId17"/>
            </p:custDataLst>
          </p:nvPr>
        </p:nvSpPr>
        <p:spPr>
          <a:xfrm>
            <a:off x="11361818" y="4111587"/>
            <a:ext cx="692783" cy="276999"/>
          </a:xfrm>
          <a:prstGeom prst="rect">
            <a:avLst/>
          </a:prstGeom>
          <a:noFill/>
        </p:spPr>
        <p:txBody>
          <a:bodyPr wrap="square" rtlCol="0">
            <a:spAutoFit/>
          </a:bodyPr>
          <a:lstStyle/>
          <a:p>
            <a:r>
              <a:rPr lang="fr-CA" sz="1200" dirty="0" err="1" smtClean="0"/>
              <a:t>Supply</a:t>
            </a:r>
            <a:endParaRPr lang="fr-CA" sz="1200" dirty="0"/>
          </a:p>
        </p:txBody>
      </p:sp>
      <p:sp>
        <p:nvSpPr>
          <p:cNvPr id="42" name="ZoneTexte 41"/>
          <p:cNvSpPr txBox="1"/>
          <p:nvPr>
            <p:custDataLst>
              <p:tags r:id="rId18"/>
            </p:custDataLst>
          </p:nvPr>
        </p:nvSpPr>
        <p:spPr>
          <a:xfrm>
            <a:off x="6580339" y="2928002"/>
            <a:ext cx="929014" cy="276999"/>
          </a:xfrm>
          <a:prstGeom prst="rect">
            <a:avLst/>
          </a:prstGeom>
          <a:noFill/>
        </p:spPr>
        <p:txBody>
          <a:bodyPr wrap="square" rtlCol="0">
            <a:spAutoFit/>
          </a:bodyPr>
          <a:lstStyle/>
          <a:p>
            <a:r>
              <a:rPr lang="fr-CA" sz="1200" dirty="0" err="1" smtClean="0"/>
              <a:t>Evacuation</a:t>
            </a:r>
            <a:endParaRPr lang="fr-CA" sz="1200" dirty="0"/>
          </a:p>
        </p:txBody>
      </p:sp>
      <p:sp>
        <p:nvSpPr>
          <p:cNvPr id="45" name="ZoneTexte 44"/>
          <p:cNvSpPr txBox="1"/>
          <p:nvPr>
            <p:custDataLst>
              <p:tags r:id="rId19"/>
            </p:custDataLst>
          </p:nvPr>
        </p:nvSpPr>
        <p:spPr>
          <a:xfrm>
            <a:off x="6564681" y="4119738"/>
            <a:ext cx="929014" cy="461665"/>
          </a:xfrm>
          <a:prstGeom prst="rect">
            <a:avLst/>
          </a:prstGeom>
          <a:noFill/>
        </p:spPr>
        <p:txBody>
          <a:bodyPr wrap="square" rtlCol="0">
            <a:spAutoFit/>
          </a:bodyPr>
          <a:lstStyle/>
          <a:p>
            <a:r>
              <a:rPr lang="fr-CA" sz="1200" dirty="0" err="1" smtClean="0"/>
              <a:t>Outdoor</a:t>
            </a:r>
            <a:r>
              <a:rPr lang="fr-CA" sz="1200" dirty="0" smtClean="0"/>
              <a:t> air </a:t>
            </a:r>
            <a:r>
              <a:rPr lang="fr-CA" sz="1200" dirty="0" err="1" smtClean="0"/>
              <a:t>intake</a:t>
            </a:r>
            <a:endParaRPr lang="fr-CA" sz="1200" dirty="0"/>
          </a:p>
        </p:txBody>
      </p:sp>
      <p:sp>
        <p:nvSpPr>
          <p:cNvPr id="49" name="ZoneTexte 48"/>
          <p:cNvSpPr txBox="1"/>
          <p:nvPr>
            <p:custDataLst>
              <p:tags r:id="rId20"/>
            </p:custDataLst>
          </p:nvPr>
        </p:nvSpPr>
        <p:spPr>
          <a:xfrm>
            <a:off x="1391693" y="4769945"/>
            <a:ext cx="1345244" cy="276999"/>
          </a:xfrm>
          <a:prstGeom prst="rect">
            <a:avLst/>
          </a:prstGeom>
          <a:noFill/>
        </p:spPr>
        <p:txBody>
          <a:bodyPr wrap="square" rtlCol="0">
            <a:spAutoFit/>
          </a:bodyPr>
          <a:lstStyle/>
          <a:p>
            <a:r>
              <a:rPr lang="fr-CA" sz="1200" u="sng" dirty="0" err="1"/>
              <a:t>Residual</a:t>
            </a:r>
            <a:r>
              <a:rPr lang="fr-CA" sz="1200" u="sng" dirty="0"/>
              <a:t> </a:t>
            </a:r>
            <a:r>
              <a:rPr lang="fr-CA" sz="1200" u="sng" dirty="0" err="1"/>
              <a:t>energy</a:t>
            </a:r>
            <a:endParaRPr lang="fr-CA" sz="1200" u="sng" dirty="0"/>
          </a:p>
        </p:txBody>
      </p:sp>
      <p:sp>
        <p:nvSpPr>
          <p:cNvPr id="27" name="ZoneTexte 26"/>
          <p:cNvSpPr txBox="1"/>
          <p:nvPr>
            <p:custDataLst>
              <p:tags r:id="rId21"/>
            </p:custDataLst>
          </p:nvPr>
        </p:nvSpPr>
        <p:spPr>
          <a:xfrm>
            <a:off x="4500497" y="3772292"/>
            <a:ext cx="1847589"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CA" sz="1200" dirty="0" err="1">
                <a:ln w="3175">
                  <a:noFill/>
                </a:ln>
              </a:rPr>
              <a:t>Energy</a:t>
            </a:r>
            <a:r>
              <a:rPr lang="fr-CA" sz="1200" dirty="0">
                <a:ln w="3175">
                  <a:noFill/>
                </a:ln>
              </a:rPr>
              <a:t> </a:t>
            </a:r>
            <a:r>
              <a:rPr lang="fr-CA" sz="1200" b="1" dirty="0" smtClean="0">
                <a:ln w="3175">
                  <a:noFill/>
                </a:ln>
              </a:rPr>
              <a:t>transport</a:t>
            </a:r>
            <a:endParaRPr lang="fr-CA" sz="1200" dirty="0">
              <a:ln w="3175">
                <a:noFill/>
              </a:ln>
            </a:endParaRPr>
          </a:p>
          <a:p>
            <a:pPr algn="ctr"/>
            <a:r>
              <a:rPr lang="fr-CA" sz="1200" dirty="0" err="1" smtClean="0">
                <a:ln w="3175">
                  <a:noFill/>
                </a:ln>
              </a:rPr>
              <a:t>Heat</a:t>
            </a:r>
            <a:r>
              <a:rPr lang="fr-CA" sz="1200" dirty="0" smtClean="0">
                <a:ln w="3175">
                  <a:noFill/>
                </a:ln>
              </a:rPr>
              <a:t> </a:t>
            </a:r>
            <a:r>
              <a:rPr lang="fr-CA" sz="1200" dirty="0" err="1">
                <a:ln w="3175">
                  <a:noFill/>
                </a:ln>
              </a:rPr>
              <a:t>transfer</a:t>
            </a:r>
            <a:r>
              <a:rPr lang="fr-CA" sz="1200" dirty="0">
                <a:ln w="3175">
                  <a:noFill/>
                </a:ln>
              </a:rPr>
              <a:t> network</a:t>
            </a:r>
            <a:endParaRPr lang="fr-CA" sz="1200" dirty="0"/>
          </a:p>
        </p:txBody>
      </p:sp>
      <p:cxnSp>
        <p:nvCxnSpPr>
          <p:cNvPr id="29" name="Connecteur droit avec flèche 28"/>
          <p:cNvCxnSpPr>
            <a:stCxn id="27" idx="2"/>
            <a:endCxn id="8" idx="0"/>
          </p:cNvCxnSpPr>
          <p:nvPr>
            <p:custDataLst>
              <p:tags r:id="rId22"/>
            </p:custDataLst>
          </p:nvPr>
        </p:nvCxnSpPr>
        <p:spPr>
          <a:xfrm flipH="1">
            <a:off x="5392848" y="4233957"/>
            <a:ext cx="31444" cy="6273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21" name="Groupe 20"/>
          <p:cNvGrpSpPr/>
          <p:nvPr>
            <p:custDataLst>
              <p:tags r:id="rId23"/>
            </p:custDataLst>
          </p:nvPr>
        </p:nvGrpSpPr>
        <p:grpSpPr>
          <a:xfrm>
            <a:off x="5157692" y="4861271"/>
            <a:ext cx="470311" cy="470311"/>
            <a:chOff x="5464098" y="3079524"/>
            <a:chExt cx="551004" cy="551004"/>
          </a:xfrm>
        </p:grpSpPr>
        <p:sp>
          <p:nvSpPr>
            <p:cNvPr id="8" name="Ellipse 7"/>
            <p:cNvSpPr/>
            <p:nvPr/>
          </p:nvSpPr>
          <p:spPr>
            <a:xfrm>
              <a:off x="5464098" y="3079524"/>
              <a:ext cx="551004" cy="551004"/>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12" name="Connecteur droit 11"/>
            <p:cNvCxnSpPr>
              <a:stCxn id="8" idx="6"/>
              <a:endCxn id="8" idx="1"/>
            </p:cNvCxnSpPr>
            <p:nvPr/>
          </p:nvCxnSpPr>
          <p:spPr>
            <a:xfrm flipH="1" flipV="1">
              <a:off x="5544791" y="3160217"/>
              <a:ext cx="470311" cy="194809"/>
            </a:xfrm>
            <a:prstGeom prst="line">
              <a:avLst/>
            </a:prstGeom>
          </p:spPr>
          <p:style>
            <a:lnRef idx="2">
              <a:schemeClr val="dk1"/>
            </a:lnRef>
            <a:fillRef idx="0">
              <a:schemeClr val="dk1"/>
            </a:fillRef>
            <a:effectRef idx="1">
              <a:schemeClr val="dk1"/>
            </a:effectRef>
            <a:fontRef idx="minor">
              <a:schemeClr val="tx1"/>
            </a:fontRef>
          </p:style>
        </p:cxnSp>
        <p:cxnSp>
          <p:nvCxnSpPr>
            <p:cNvPr id="36" name="Connecteur droit 35"/>
            <p:cNvCxnSpPr>
              <a:stCxn id="8" idx="3"/>
              <a:endCxn id="8" idx="1"/>
            </p:cNvCxnSpPr>
            <p:nvPr/>
          </p:nvCxnSpPr>
          <p:spPr>
            <a:xfrm flipV="1">
              <a:off x="5544791" y="3160217"/>
              <a:ext cx="0" cy="389618"/>
            </a:xfrm>
            <a:prstGeom prst="line">
              <a:avLst/>
            </a:prstGeom>
          </p:spPr>
          <p:style>
            <a:lnRef idx="2">
              <a:schemeClr val="dk1"/>
            </a:lnRef>
            <a:fillRef idx="0">
              <a:schemeClr val="dk1"/>
            </a:fillRef>
            <a:effectRef idx="1">
              <a:schemeClr val="dk1"/>
            </a:effectRef>
            <a:fontRef idx="minor">
              <a:schemeClr val="tx1"/>
            </a:fontRef>
          </p:style>
        </p:cxnSp>
        <p:cxnSp>
          <p:nvCxnSpPr>
            <p:cNvPr id="37" name="Connecteur droit 36"/>
            <p:cNvCxnSpPr/>
            <p:nvPr/>
          </p:nvCxnSpPr>
          <p:spPr>
            <a:xfrm flipV="1">
              <a:off x="5544791" y="3351641"/>
              <a:ext cx="470311" cy="194809"/>
            </a:xfrm>
            <a:prstGeom prst="line">
              <a:avLst/>
            </a:prstGeom>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692570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https://www.enviroair.ca/wp-content/uploads/2018/01/Plate_Heat_Exchanger.jpg"/>
          <p:cNvPicPr>
            <a:picLocks noGrp="1" noChangeAspect="1" noChangeArrowheads="1"/>
          </p:cNvPicPr>
          <p:nvPr>
            <p:ph sz="half" idx="2"/>
            <p:custDataLst>
              <p:tags r:id="rId1"/>
            </p:custDataLst>
          </p:nvPr>
        </p:nvPicPr>
        <p:blipFill>
          <a:blip r:embed="rId18">
            <a:extLst>
              <a:ext uri="{28A0092B-C50C-407E-A947-70E740481C1C}">
                <a14:useLocalDpi xmlns:a14="http://schemas.microsoft.com/office/drawing/2010/main" val="0"/>
              </a:ext>
            </a:extLst>
          </a:blip>
          <a:srcRect/>
          <a:stretch>
            <a:fillRect/>
          </a:stretch>
        </p:blipFill>
        <p:spPr bwMode="auto">
          <a:xfrm>
            <a:off x="618410" y="4230103"/>
            <a:ext cx="2065400" cy="2065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enviroair.ca/wp-content/uploads/2017/03/ARI_Coil_with_Logo.png"/>
          <p:cNvPicPr>
            <a:picLocks noGrp="1" noChangeAspect="1" noChangeArrowheads="1"/>
          </p:cNvPicPr>
          <p:nvPr>
            <p:ph sz="quarter" idx="4"/>
            <p:custDataLst>
              <p:tags r:id="rId2"/>
            </p:custDataLst>
          </p:nvPr>
        </p:nvPicPr>
        <p:blipFill>
          <a:blip r:embed="rId19">
            <a:extLst>
              <a:ext uri="{28A0092B-C50C-407E-A947-70E740481C1C}">
                <a14:useLocalDpi xmlns:a14="http://schemas.microsoft.com/office/drawing/2010/main" val="0"/>
              </a:ext>
            </a:extLst>
          </a:blip>
          <a:srcRect/>
          <a:stretch>
            <a:fillRect/>
          </a:stretch>
        </p:blipFill>
        <p:spPr bwMode="auto">
          <a:xfrm>
            <a:off x="4834068" y="3638810"/>
            <a:ext cx="1841729" cy="184172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enviroair.ca/wp-content/uploads/2017/03/Tempeff_RG__Tempeff_RG_diagram.png"/>
          <p:cNvPicPr>
            <a:picLocks noChangeAspect="1" noChangeArrowheads="1"/>
          </p:cNvPicPr>
          <p:nvPr>
            <p:custDataLst>
              <p:tags r:id="rId3"/>
            </p:custDataLst>
          </p:nvPr>
        </p:nvPicPr>
        <p:blipFill rotWithShape="1">
          <a:blip r:embed="rId20">
            <a:extLst>
              <a:ext uri="{28A0092B-C50C-407E-A947-70E740481C1C}">
                <a14:useLocalDpi xmlns:a14="http://schemas.microsoft.com/office/drawing/2010/main" val="0"/>
              </a:ext>
            </a:extLst>
          </a:blip>
          <a:srcRect t="16121" b="17745"/>
          <a:stretch/>
        </p:blipFill>
        <p:spPr bwMode="auto">
          <a:xfrm>
            <a:off x="8910153" y="1147378"/>
            <a:ext cx="2698906" cy="1784877"/>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custDataLst>
              <p:tags r:id="rId4"/>
            </p:custDataLst>
          </p:nvPr>
        </p:nvSpPr>
        <p:spPr>
          <a:xfrm>
            <a:off x="382661" y="170476"/>
            <a:ext cx="9550479" cy="1143000"/>
          </a:xfrm>
        </p:spPr>
        <p:txBody>
          <a:bodyPr/>
          <a:lstStyle/>
          <a:p>
            <a:r>
              <a:rPr lang="fr-FR" altLang="fr-FR" sz="2400" dirty="0">
                <a:solidFill>
                  <a:srgbClr val="45697B"/>
                </a:solidFill>
              </a:rPr>
              <a:t>1. </a:t>
            </a:r>
            <a:r>
              <a:rPr lang="fr-FR" altLang="fr-FR" sz="2400" dirty="0" smtClean="0">
                <a:solidFill>
                  <a:srgbClr val="45697B"/>
                </a:solidFill>
              </a:rPr>
              <a:t>Introduction</a:t>
            </a:r>
            <a:r>
              <a:rPr lang="fr-FR" altLang="fr-FR" sz="2400" dirty="0">
                <a:solidFill>
                  <a:srgbClr val="45697B"/>
                </a:solidFill>
              </a:rPr>
              <a:t/>
            </a:r>
            <a:br>
              <a:rPr lang="fr-FR" altLang="fr-FR" sz="2400" dirty="0">
                <a:solidFill>
                  <a:srgbClr val="45697B"/>
                </a:solidFill>
              </a:rPr>
            </a:br>
            <a:r>
              <a:rPr lang="fr-FR" altLang="fr-FR" sz="2400" dirty="0" smtClean="0">
                <a:solidFill>
                  <a:srgbClr val="45697B"/>
                </a:solidFill>
              </a:rPr>
              <a:t>Equipment </a:t>
            </a:r>
            <a:r>
              <a:rPr lang="fr-FR" altLang="fr-FR" sz="2400" dirty="0" err="1" smtClean="0">
                <a:solidFill>
                  <a:srgbClr val="45697B"/>
                </a:solidFill>
              </a:rPr>
              <a:t>used</a:t>
            </a:r>
            <a:r>
              <a:rPr lang="fr-FR" altLang="fr-FR" sz="2400" dirty="0" smtClean="0">
                <a:solidFill>
                  <a:srgbClr val="45697B"/>
                </a:solidFill>
              </a:rPr>
              <a:t> in </a:t>
            </a:r>
            <a:r>
              <a:rPr lang="fr-FR" altLang="fr-FR" sz="2400" dirty="0" err="1" smtClean="0">
                <a:solidFill>
                  <a:srgbClr val="45697B"/>
                </a:solidFill>
              </a:rPr>
              <a:t>energy</a:t>
            </a:r>
            <a:r>
              <a:rPr lang="fr-FR" altLang="fr-FR" sz="2400" dirty="0" smtClean="0">
                <a:solidFill>
                  <a:srgbClr val="45697B"/>
                </a:solidFill>
              </a:rPr>
              <a:t> </a:t>
            </a:r>
            <a:r>
              <a:rPr lang="fr-FR" altLang="fr-FR" sz="2400" dirty="0" err="1" smtClean="0">
                <a:solidFill>
                  <a:srgbClr val="45697B"/>
                </a:solidFill>
              </a:rPr>
              <a:t>recovery</a:t>
            </a:r>
            <a:endParaRPr lang="fr-CA" sz="2400" dirty="0"/>
          </a:p>
        </p:txBody>
      </p:sp>
      <p:sp>
        <p:nvSpPr>
          <p:cNvPr id="5" name="Espace réservé du texte 4"/>
          <p:cNvSpPr>
            <a:spLocks noGrp="1"/>
          </p:cNvSpPr>
          <p:nvPr>
            <p:ph type="body" idx="1"/>
            <p:custDataLst>
              <p:tags r:id="rId5"/>
            </p:custDataLst>
          </p:nvPr>
        </p:nvSpPr>
        <p:spPr>
          <a:xfrm>
            <a:off x="199708" y="3938259"/>
            <a:ext cx="3212565" cy="406357"/>
          </a:xfrm>
        </p:spPr>
        <p:txBody>
          <a:bodyPr/>
          <a:lstStyle/>
          <a:p>
            <a:r>
              <a:rPr lang="en-CA" sz="1400" dirty="0"/>
              <a:t>Plate heat exchanger (water / water)</a:t>
            </a:r>
            <a:endParaRPr lang="fr-CA" sz="1400" dirty="0"/>
          </a:p>
        </p:txBody>
      </p:sp>
      <p:sp>
        <p:nvSpPr>
          <p:cNvPr id="4" name="Espace réservé du numéro de diapositive 3"/>
          <p:cNvSpPr>
            <a:spLocks noGrp="1"/>
          </p:cNvSpPr>
          <p:nvPr>
            <p:ph type="sldNum" sz="quarter" idx="12"/>
            <p:custDataLst>
              <p:tags r:id="rId6"/>
            </p:custDataLst>
          </p:nvPr>
        </p:nvSpPr>
        <p:spPr/>
        <p:txBody>
          <a:bodyPr/>
          <a:lstStyle/>
          <a:p>
            <a:pPr>
              <a:defRPr/>
            </a:pPr>
            <a:fld id="{B3980D67-48D6-4EA3-BD6E-8E9943D4617B}" type="slidenum">
              <a:rPr lang="fr-CA" smtClean="0"/>
              <a:pPr>
                <a:defRPr/>
              </a:pPr>
              <a:t>6</a:t>
            </a:fld>
            <a:endParaRPr lang="fr-CA"/>
          </a:p>
        </p:txBody>
      </p:sp>
      <p:pic>
        <p:nvPicPr>
          <p:cNvPr id="1034" name="Picture 10" descr="https://www.enviroair.ca/wp-content/uploads/2017/03/Unite_MC_de_FHP.png"/>
          <p:cNvPicPr>
            <a:picLocks noChangeAspect="1" noChangeArrowheads="1"/>
          </p:cNvPicPr>
          <p:nvPr>
            <p:custDataLst>
              <p:tags r:id="rId7"/>
            </p:custDataLst>
          </p:nvPr>
        </p:nvPicPr>
        <p:blipFill>
          <a:blip r:embed="rId21">
            <a:extLst>
              <a:ext uri="{28A0092B-C50C-407E-A947-70E740481C1C}">
                <a14:useLocalDpi xmlns:a14="http://schemas.microsoft.com/office/drawing/2010/main" val="0"/>
              </a:ext>
            </a:extLst>
          </a:blip>
          <a:srcRect/>
          <a:stretch>
            <a:fillRect/>
          </a:stretch>
        </p:blipFill>
        <p:spPr bwMode="auto">
          <a:xfrm>
            <a:off x="4999449" y="1764342"/>
            <a:ext cx="1510969" cy="1510969"/>
          </a:xfrm>
          <a:prstGeom prst="rect">
            <a:avLst/>
          </a:prstGeom>
          <a:noFill/>
          <a:extLst>
            <a:ext uri="{909E8E84-426E-40DD-AFC4-6F175D3DCCD1}">
              <a14:hiddenFill xmlns:a14="http://schemas.microsoft.com/office/drawing/2010/main">
                <a:solidFill>
                  <a:srgbClr val="FFFFFF"/>
                </a:solidFill>
              </a14:hiddenFill>
            </a:ext>
          </a:extLst>
        </p:spPr>
      </p:pic>
      <p:sp>
        <p:nvSpPr>
          <p:cNvPr id="17" name="Espace réservé du texte 4"/>
          <p:cNvSpPr txBox="1">
            <a:spLocks/>
          </p:cNvSpPr>
          <p:nvPr>
            <p:custDataLst>
              <p:tags r:id="rId8"/>
            </p:custDataLst>
          </p:nvPr>
        </p:nvSpPr>
        <p:spPr bwMode="auto">
          <a:xfrm>
            <a:off x="4914953" y="3388261"/>
            <a:ext cx="2110904" cy="40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defTabSz="457200" rtl="0" eaLnBrk="0" fontAlgn="base" hangingPunct="0">
              <a:spcBef>
                <a:spcPct val="20000"/>
              </a:spcBef>
              <a:spcAft>
                <a:spcPct val="0"/>
              </a:spcAft>
              <a:buClr>
                <a:srgbClr val="486879"/>
              </a:buClr>
              <a:buFont typeface="Wingdings" pitchFamily="2" charset="2"/>
              <a:buNone/>
              <a:defRPr sz="2400" b="1" kern="1200">
                <a:solidFill>
                  <a:schemeClr val="tx1"/>
                </a:solidFill>
                <a:latin typeface="Myriad Pro"/>
                <a:ea typeface="Myriad Pro"/>
                <a:cs typeface="Myriad Pro"/>
              </a:defRPr>
            </a:lvl1pPr>
            <a:lvl2pPr marL="457200" indent="0" algn="l" defTabSz="457200" rtl="0" eaLnBrk="0" fontAlgn="base" hangingPunct="0">
              <a:spcBef>
                <a:spcPct val="20000"/>
              </a:spcBef>
              <a:spcAft>
                <a:spcPct val="0"/>
              </a:spcAft>
              <a:buClr>
                <a:srgbClr val="486879"/>
              </a:buClr>
              <a:buFont typeface="Wingdings" pitchFamily="2" charset="2"/>
              <a:buNone/>
              <a:defRPr sz="2000" b="1" kern="1200">
                <a:solidFill>
                  <a:schemeClr val="tx1"/>
                </a:solidFill>
                <a:latin typeface="Myriad Pro"/>
                <a:ea typeface="Myriad Pro"/>
                <a:cs typeface="Myriad Pro"/>
              </a:defRPr>
            </a:lvl2pPr>
            <a:lvl3pPr marL="914400" indent="0" algn="l" defTabSz="457200" rtl="0" eaLnBrk="0" fontAlgn="base" hangingPunct="0">
              <a:spcBef>
                <a:spcPct val="20000"/>
              </a:spcBef>
              <a:spcAft>
                <a:spcPct val="0"/>
              </a:spcAft>
              <a:buClr>
                <a:srgbClr val="486879"/>
              </a:buClr>
              <a:buFont typeface="Wingdings" pitchFamily="2" charset="2"/>
              <a:buNone/>
              <a:defRPr sz="1800" b="1" kern="1200">
                <a:solidFill>
                  <a:schemeClr val="tx1"/>
                </a:solidFill>
                <a:latin typeface="Myriad Pro"/>
                <a:ea typeface="Myriad Pro"/>
                <a:cs typeface="Myriad Pro"/>
              </a:defRPr>
            </a:lvl3pPr>
            <a:lvl4pPr marL="1371600" indent="0" algn="l" defTabSz="457200" rtl="0" eaLnBrk="0" fontAlgn="base" hangingPunct="0">
              <a:spcBef>
                <a:spcPct val="20000"/>
              </a:spcBef>
              <a:spcAft>
                <a:spcPct val="0"/>
              </a:spcAft>
              <a:buClr>
                <a:srgbClr val="486879"/>
              </a:buClr>
              <a:buFont typeface="Wingdings" pitchFamily="2" charset="2"/>
              <a:buNone/>
              <a:defRPr sz="1600" b="1" kern="1200">
                <a:solidFill>
                  <a:schemeClr val="tx1"/>
                </a:solidFill>
                <a:latin typeface="Myriad Pro"/>
                <a:ea typeface="Myriad Pro"/>
                <a:cs typeface="Myriad Pro"/>
              </a:defRPr>
            </a:lvl4pPr>
            <a:lvl5pPr marL="1828800" indent="0" algn="l" defTabSz="457200" rtl="0" eaLnBrk="0" fontAlgn="base" hangingPunct="0">
              <a:spcBef>
                <a:spcPct val="20000"/>
              </a:spcBef>
              <a:spcAft>
                <a:spcPct val="0"/>
              </a:spcAft>
              <a:buClr>
                <a:srgbClr val="486879"/>
              </a:buClr>
              <a:buFont typeface="Wingdings" pitchFamily="2" charset="2"/>
              <a:buNone/>
              <a:defRPr sz="1600" b="1" kern="1200">
                <a:solidFill>
                  <a:schemeClr val="tx1"/>
                </a:solidFill>
                <a:latin typeface="Myriad Pro"/>
                <a:ea typeface="Myriad Pro"/>
                <a:cs typeface="Myriad Pro"/>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fr-CA" sz="1400" dirty="0" err="1"/>
              <a:t>Coil</a:t>
            </a:r>
            <a:r>
              <a:rPr lang="fr-CA" sz="1400" dirty="0"/>
              <a:t> (water / air)</a:t>
            </a:r>
          </a:p>
        </p:txBody>
      </p:sp>
      <p:sp>
        <p:nvSpPr>
          <p:cNvPr id="19" name="Espace réservé du texte 4"/>
          <p:cNvSpPr>
            <a:spLocks noGrp="1"/>
          </p:cNvSpPr>
          <p:nvPr>
            <p:ph type="body" idx="1"/>
            <p:custDataLst>
              <p:tags r:id="rId9"/>
            </p:custDataLst>
          </p:nvPr>
        </p:nvSpPr>
        <p:spPr>
          <a:xfrm>
            <a:off x="9182012" y="668270"/>
            <a:ext cx="1955976" cy="406357"/>
          </a:xfrm>
        </p:spPr>
        <p:txBody>
          <a:bodyPr/>
          <a:lstStyle/>
          <a:p>
            <a:r>
              <a:rPr lang="fr-CA" sz="1400" dirty="0" err="1"/>
              <a:t>Exchanger</a:t>
            </a:r>
            <a:r>
              <a:rPr lang="fr-CA" sz="1400" dirty="0"/>
              <a:t> (air / air)</a:t>
            </a:r>
          </a:p>
        </p:txBody>
      </p:sp>
      <p:sp>
        <p:nvSpPr>
          <p:cNvPr id="21" name="Espace réservé du texte 4"/>
          <p:cNvSpPr>
            <a:spLocks noGrp="1"/>
          </p:cNvSpPr>
          <p:nvPr>
            <p:ph type="body" idx="1"/>
            <p:custDataLst>
              <p:tags r:id="rId10"/>
            </p:custDataLst>
          </p:nvPr>
        </p:nvSpPr>
        <p:spPr>
          <a:xfrm>
            <a:off x="4786376" y="1330704"/>
            <a:ext cx="2349253" cy="406357"/>
          </a:xfrm>
        </p:spPr>
        <p:txBody>
          <a:bodyPr/>
          <a:lstStyle/>
          <a:p>
            <a:r>
              <a:rPr lang="fr-CA" sz="1400" dirty="0" err="1"/>
              <a:t>Heat</a:t>
            </a:r>
            <a:r>
              <a:rPr lang="fr-CA" sz="1400" dirty="0"/>
              <a:t> </a:t>
            </a:r>
            <a:r>
              <a:rPr lang="fr-CA" sz="1400" dirty="0" err="1"/>
              <a:t>pump</a:t>
            </a:r>
            <a:r>
              <a:rPr lang="fr-CA" sz="1400" dirty="0"/>
              <a:t> (water / air)</a:t>
            </a:r>
          </a:p>
        </p:txBody>
      </p:sp>
      <p:pic>
        <p:nvPicPr>
          <p:cNvPr id="1040" name="Picture 16" descr="https://www.enviroair.ca/wp-content/uploads/2017/03/Climacool-modular-chiller.jpg"/>
          <p:cNvPicPr>
            <a:picLocks noChangeAspect="1" noChangeArrowheads="1"/>
          </p:cNvPicPr>
          <p:nvPr>
            <p:custDataLst>
              <p:tags r:id="rId11"/>
            </p:custDataLst>
          </p:nvPr>
        </p:nvPicPr>
        <p:blipFill rotWithShape="1">
          <a:blip r:embed="rId22">
            <a:extLst>
              <a:ext uri="{28A0092B-C50C-407E-A947-70E740481C1C}">
                <a14:useLocalDpi xmlns:a14="http://schemas.microsoft.com/office/drawing/2010/main" val="0"/>
              </a:ext>
            </a:extLst>
          </a:blip>
          <a:srcRect/>
          <a:stretch/>
        </p:blipFill>
        <p:spPr bwMode="auto">
          <a:xfrm>
            <a:off x="754126" y="1704424"/>
            <a:ext cx="1474125" cy="2104114"/>
          </a:xfrm>
          <a:prstGeom prst="rect">
            <a:avLst/>
          </a:prstGeom>
          <a:noFill/>
          <a:extLst>
            <a:ext uri="{909E8E84-426E-40DD-AFC4-6F175D3DCCD1}">
              <a14:hiddenFill xmlns:a14="http://schemas.microsoft.com/office/drawing/2010/main">
                <a:solidFill>
                  <a:srgbClr val="FFFFFF"/>
                </a:solidFill>
              </a14:hiddenFill>
            </a:ext>
          </a:extLst>
        </p:spPr>
      </p:pic>
      <p:sp>
        <p:nvSpPr>
          <p:cNvPr id="25" name="Espace réservé du texte 4"/>
          <p:cNvSpPr>
            <a:spLocks noGrp="1"/>
          </p:cNvSpPr>
          <p:nvPr>
            <p:ph type="body" idx="1"/>
            <p:custDataLst>
              <p:tags r:id="rId12"/>
            </p:custDataLst>
          </p:nvPr>
        </p:nvSpPr>
        <p:spPr>
          <a:xfrm>
            <a:off x="334557" y="1233206"/>
            <a:ext cx="2349253" cy="406357"/>
          </a:xfrm>
        </p:spPr>
        <p:txBody>
          <a:bodyPr/>
          <a:lstStyle/>
          <a:p>
            <a:r>
              <a:rPr lang="fr-CA" sz="1400" dirty="0" err="1" smtClean="0"/>
              <a:t>Heat</a:t>
            </a:r>
            <a:r>
              <a:rPr lang="fr-CA" sz="1400" dirty="0" smtClean="0"/>
              <a:t> </a:t>
            </a:r>
            <a:r>
              <a:rPr lang="fr-CA" sz="1400" dirty="0" err="1" smtClean="0"/>
              <a:t>pump</a:t>
            </a:r>
            <a:r>
              <a:rPr lang="fr-CA" sz="1400" dirty="0" smtClean="0"/>
              <a:t> (water / water)</a:t>
            </a:r>
            <a:endParaRPr lang="fr-CA" sz="1400" dirty="0"/>
          </a:p>
        </p:txBody>
      </p:sp>
      <p:pic>
        <p:nvPicPr>
          <p:cNvPr id="1042" name="Picture 18" descr="https://www.enviroair.ca/wp-content/uploads/2017/03/Enervex_VHX.png"/>
          <p:cNvPicPr>
            <a:picLocks noChangeAspect="1" noChangeArrowheads="1"/>
          </p:cNvPicPr>
          <p:nvPr>
            <p:custDataLst>
              <p:tags r:id="rId13"/>
            </p:custDataLst>
          </p:nvPr>
        </p:nvPicPr>
        <p:blipFill rotWithShape="1">
          <a:blip r:embed="rId23">
            <a:extLst>
              <a:ext uri="{28A0092B-C50C-407E-A947-70E740481C1C}">
                <a14:useLocalDpi xmlns:a14="http://schemas.microsoft.com/office/drawing/2010/main" val="0"/>
              </a:ext>
            </a:extLst>
          </a:blip>
          <a:srcRect t="26154" r="47118" b="25062"/>
          <a:stretch/>
        </p:blipFill>
        <p:spPr bwMode="auto">
          <a:xfrm>
            <a:off x="9334217" y="3739184"/>
            <a:ext cx="1651565" cy="1523619"/>
          </a:xfrm>
          <a:prstGeom prst="rect">
            <a:avLst/>
          </a:prstGeom>
          <a:noFill/>
          <a:extLst>
            <a:ext uri="{909E8E84-426E-40DD-AFC4-6F175D3DCCD1}">
              <a14:hiddenFill xmlns:a14="http://schemas.microsoft.com/office/drawing/2010/main">
                <a:solidFill>
                  <a:srgbClr val="FFFFFF"/>
                </a:solidFill>
              </a14:hiddenFill>
            </a:ext>
          </a:extLst>
        </p:spPr>
      </p:pic>
      <p:sp>
        <p:nvSpPr>
          <p:cNvPr id="27" name="Espace réservé du texte 4"/>
          <p:cNvSpPr>
            <a:spLocks noGrp="1"/>
          </p:cNvSpPr>
          <p:nvPr>
            <p:ph type="body" idx="1"/>
            <p:custDataLst>
              <p:tags r:id="rId14"/>
            </p:custDataLst>
          </p:nvPr>
        </p:nvSpPr>
        <p:spPr>
          <a:xfrm>
            <a:off x="8991525" y="3077757"/>
            <a:ext cx="2466774" cy="696027"/>
          </a:xfrm>
        </p:spPr>
        <p:txBody>
          <a:bodyPr/>
          <a:lstStyle/>
          <a:p>
            <a:pPr algn="ctr"/>
            <a:r>
              <a:rPr lang="fr-CA" sz="1400" dirty="0"/>
              <a:t>Combustion </a:t>
            </a:r>
            <a:r>
              <a:rPr lang="fr-CA" sz="1400" dirty="0" err="1"/>
              <a:t>exchanger</a:t>
            </a:r>
            <a:r>
              <a:rPr lang="fr-CA" sz="1400" dirty="0"/>
              <a:t>  (air / </a:t>
            </a:r>
            <a:r>
              <a:rPr lang="fr-CA" sz="1400" dirty="0" err="1"/>
              <a:t>gas</a:t>
            </a:r>
            <a:r>
              <a:rPr lang="fr-CA" sz="1400" dirty="0"/>
              <a:t>)</a:t>
            </a:r>
          </a:p>
        </p:txBody>
      </p:sp>
      <p:sp>
        <p:nvSpPr>
          <p:cNvPr id="28" name="Espace réservé du texte 4"/>
          <p:cNvSpPr txBox="1">
            <a:spLocks/>
          </p:cNvSpPr>
          <p:nvPr>
            <p:custDataLst>
              <p:tags r:id="rId15"/>
            </p:custDataLst>
          </p:nvPr>
        </p:nvSpPr>
        <p:spPr bwMode="auto">
          <a:xfrm>
            <a:off x="4171323" y="6450268"/>
            <a:ext cx="2738758" cy="27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defTabSz="457200" rtl="0" eaLnBrk="0" fontAlgn="base" hangingPunct="0">
              <a:spcBef>
                <a:spcPct val="20000"/>
              </a:spcBef>
              <a:spcAft>
                <a:spcPct val="0"/>
              </a:spcAft>
              <a:buClr>
                <a:srgbClr val="486879"/>
              </a:buClr>
              <a:buFont typeface="Wingdings" pitchFamily="2" charset="2"/>
              <a:buNone/>
              <a:defRPr sz="2400" b="1" kern="1200">
                <a:solidFill>
                  <a:schemeClr val="tx1"/>
                </a:solidFill>
                <a:latin typeface="Myriad Pro"/>
                <a:ea typeface="Myriad Pro"/>
                <a:cs typeface="Myriad Pro"/>
              </a:defRPr>
            </a:lvl1pPr>
            <a:lvl2pPr marL="457200" indent="0" algn="l" defTabSz="457200" rtl="0" eaLnBrk="0" fontAlgn="base" hangingPunct="0">
              <a:spcBef>
                <a:spcPct val="20000"/>
              </a:spcBef>
              <a:spcAft>
                <a:spcPct val="0"/>
              </a:spcAft>
              <a:buClr>
                <a:srgbClr val="486879"/>
              </a:buClr>
              <a:buFont typeface="Wingdings" pitchFamily="2" charset="2"/>
              <a:buNone/>
              <a:defRPr sz="2000" b="1" kern="1200">
                <a:solidFill>
                  <a:schemeClr val="tx1"/>
                </a:solidFill>
                <a:latin typeface="Myriad Pro"/>
                <a:ea typeface="Myriad Pro"/>
                <a:cs typeface="Myriad Pro"/>
              </a:defRPr>
            </a:lvl2pPr>
            <a:lvl3pPr marL="914400" indent="0" algn="l" defTabSz="457200" rtl="0" eaLnBrk="0" fontAlgn="base" hangingPunct="0">
              <a:spcBef>
                <a:spcPct val="20000"/>
              </a:spcBef>
              <a:spcAft>
                <a:spcPct val="0"/>
              </a:spcAft>
              <a:buClr>
                <a:srgbClr val="486879"/>
              </a:buClr>
              <a:buFont typeface="Wingdings" pitchFamily="2" charset="2"/>
              <a:buNone/>
              <a:defRPr sz="1800" b="1" kern="1200">
                <a:solidFill>
                  <a:schemeClr val="tx1"/>
                </a:solidFill>
                <a:latin typeface="Myriad Pro"/>
                <a:ea typeface="Myriad Pro"/>
                <a:cs typeface="Myriad Pro"/>
              </a:defRPr>
            </a:lvl3pPr>
            <a:lvl4pPr marL="1371600" indent="0" algn="l" defTabSz="457200" rtl="0" eaLnBrk="0" fontAlgn="base" hangingPunct="0">
              <a:spcBef>
                <a:spcPct val="20000"/>
              </a:spcBef>
              <a:spcAft>
                <a:spcPct val="0"/>
              </a:spcAft>
              <a:buClr>
                <a:srgbClr val="486879"/>
              </a:buClr>
              <a:buFont typeface="Wingdings" pitchFamily="2" charset="2"/>
              <a:buNone/>
              <a:defRPr sz="1600" b="1" kern="1200">
                <a:solidFill>
                  <a:schemeClr val="tx1"/>
                </a:solidFill>
                <a:latin typeface="Myriad Pro"/>
                <a:ea typeface="Myriad Pro"/>
                <a:cs typeface="Myriad Pro"/>
              </a:defRPr>
            </a:lvl4pPr>
            <a:lvl5pPr marL="1828800" indent="0" algn="l" defTabSz="457200" rtl="0" eaLnBrk="0" fontAlgn="base" hangingPunct="0">
              <a:spcBef>
                <a:spcPct val="20000"/>
              </a:spcBef>
              <a:spcAft>
                <a:spcPct val="0"/>
              </a:spcAft>
              <a:buClr>
                <a:srgbClr val="486879"/>
              </a:buClr>
              <a:buFont typeface="Wingdings" pitchFamily="2" charset="2"/>
              <a:buNone/>
              <a:defRPr sz="1600" b="1" kern="1200">
                <a:solidFill>
                  <a:schemeClr val="tx1"/>
                </a:solidFill>
                <a:latin typeface="Myriad Pro"/>
                <a:ea typeface="Myriad Pro"/>
                <a:cs typeface="Myriad Pro"/>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fr-CA" sz="1000" b="0" dirty="0" smtClean="0"/>
              <a:t>Référence </a:t>
            </a:r>
            <a:r>
              <a:rPr lang="fr-CA" sz="1000" b="0" dirty="0"/>
              <a:t>: https://www.enviroair.ca/</a:t>
            </a:r>
          </a:p>
        </p:txBody>
      </p:sp>
      <p:sp>
        <p:nvSpPr>
          <p:cNvPr id="13" name="ZoneTexte 12"/>
          <p:cNvSpPr txBox="1"/>
          <p:nvPr>
            <p:custDataLst>
              <p:tags r:id="rId16"/>
            </p:custDataLst>
          </p:nvPr>
        </p:nvSpPr>
        <p:spPr>
          <a:xfrm>
            <a:off x="2683810" y="5127382"/>
            <a:ext cx="9550400" cy="1200329"/>
          </a:xfrm>
          <a:prstGeom prst="rect">
            <a:avLst/>
          </a:prstGeom>
          <a:noFill/>
        </p:spPr>
        <p:txBody>
          <a:bodyPr wrap="square" rtlCol="0">
            <a:spAutoFit/>
          </a:bodyPr>
          <a:lstStyle/>
          <a:p>
            <a:pPr algn="just"/>
            <a:r>
              <a:rPr lang="en-CA" dirty="0"/>
              <a:t>Note</a:t>
            </a:r>
            <a:r>
              <a:rPr lang="en-CA" dirty="0" smtClean="0"/>
              <a:t>:</a:t>
            </a:r>
          </a:p>
          <a:p>
            <a:pPr algn="just"/>
            <a:r>
              <a:rPr lang="en-CA" dirty="0" smtClean="0"/>
              <a:t>There </a:t>
            </a:r>
            <a:r>
              <a:rPr lang="en-CA" dirty="0"/>
              <a:t>are many </a:t>
            </a:r>
            <a:r>
              <a:rPr lang="en-CA" dirty="0" smtClean="0"/>
              <a:t>types energy </a:t>
            </a:r>
            <a:r>
              <a:rPr lang="en-CA" dirty="0"/>
              <a:t>recovery </a:t>
            </a:r>
            <a:r>
              <a:rPr lang="en-CA" dirty="0" smtClean="0"/>
              <a:t>equipment </a:t>
            </a:r>
            <a:r>
              <a:rPr lang="en-CA" dirty="0"/>
              <a:t>on the market. The selection of equipment should always be made by a competent person in the field and take into account the system we would like to add.</a:t>
            </a:r>
            <a:endParaRPr lang="fr-CA" dirty="0"/>
          </a:p>
        </p:txBody>
      </p:sp>
      <p:sp>
        <p:nvSpPr>
          <p:cNvPr id="3" name="Rectangle 2"/>
          <p:cNvSpPr/>
          <p:nvPr/>
        </p:nvSpPr>
        <p:spPr>
          <a:xfrm>
            <a:off x="1598064" y="1854437"/>
            <a:ext cx="427289" cy="128187"/>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Rectangle 5"/>
          <p:cNvSpPr/>
          <p:nvPr/>
        </p:nvSpPr>
        <p:spPr>
          <a:xfrm>
            <a:off x="5255664" y="5007836"/>
            <a:ext cx="803304" cy="34183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95359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du contenu 10"/>
          <p:cNvPicPr>
            <a:picLocks noGrp="1" noChangeAspect="1"/>
          </p:cNvPicPr>
          <p:nvPr>
            <p:ph sz="half" idx="2"/>
            <p:custDataLst>
              <p:tags r:id="rId1"/>
            </p:custDataLst>
          </p:nvPr>
        </p:nvPicPr>
        <p:blipFill rotWithShape="1">
          <a:blip r:embed="rId9">
            <a:extLst>
              <a:ext uri="{28A0092B-C50C-407E-A947-70E740481C1C}">
                <a14:useLocalDpi xmlns:a14="http://schemas.microsoft.com/office/drawing/2010/main" val="0"/>
              </a:ext>
            </a:extLst>
          </a:blip>
          <a:srcRect/>
          <a:stretch/>
        </p:blipFill>
        <p:spPr>
          <a:xfrm>
            <a:off x="767541" y="2525927"/>
            <a:ext cx="10656916" cy="1726251"/>
          </a:xfrm>
          <a:prstGeom prst="rect">
            <a:avLst/>
          </a:prstGeom>
        </p:spPr>
      </p:pic>
      <p:sp>
        <p:nvSpPr>
          <p:cNvPr id="5" name="Titre 4"/>
          <p:cNvSpPr>
            <a:spLocks noGrp="1"/>
          </p:cNvSpPr>
          <p:nvPr>
            <p:ph type="title"/>
            <p:custDataLst>
              <p:tags r:id="rId2"/>
            </p:custDataLst>
          </p:nvPr>
        </p:nvSpPr>
        <p:spPr/>
        <p:txBody>
          <a:bodyPr/>
          <a:lstStyle/>
          <a:p>
            <a:r>
              <a:rPr lang="fr-FR" altLang="fr-FR" sz="2400" dirty="0">
                <a:solidFill>
                  <a:srgbClr val="45697B"/>
                </a:solidFill>
              </a:rPr>
              <a:t>1. Introduction</a:t>
            </a:r>
            <a:br>
              <a:rPr lang="fr-FR" altLang="fr-FR" sz="2400" dirty="0">
                <a:solidFill>
                  <a:srgbClr val="45697B"/>
                </a:solidFill>
              </a:rPr>
            </a:br>
            <a:r>
              <a:rPr lang="fr-FR" altLang="fr-FR" sz="2400" dirty="0" smtClean="0">
                <a:solidFill>
                  <a:srgbClr val="45697B"/>
                </a:solidFill>
              </a:rPr>
              <a:t>The </a:t>
            </a:r>
            <a:r>
              <a:rPr lang="fr-FR" altLang="fr-FR" sz="2400" dirty="0">
                <a:solidFill>
                  <a:srgbClr val="45697B"/>
                </a:solidFill>
              </a:rPr>
              <a:t>challenge </a:t>
            </a:r>
            <a:r>
              <a:rPr lang="fr-FR" altLang="fr-FR" sz="2400" dirty="0" err="1">
                <a:solidFill>
                  <a:srgbClr val="45697B"/>
                </a:solidFill>
              </a:rPr>
              <a:t>with</a:t>
            </a:r>
            <a:r>
              <a:rPr lang="fr-FR" altLang="fr-FR" sz="2400" dirty="0">
                <a:solidFill>
                  <a:srgbClr val="45697B"/>
                </a:solidFill>
              </a:rPr>
              <a:t> </a:t>
            </a:r>
            <a:r>
              <a:rPr lang="fr-FR" altLang="fr-FR" sz="2400" dirty="0" err="1">
                <a:solidFill>
                  <a:srgbClr val="45697B"/>
                </a:solidFill>
              </a:rPr>
              <a:t>residual</a:t>
            </a:r>
            <a:r>
              <a:rPr lang="fr-FR" altLang="fr-FR" sz="2400" dirty="0">
                <a:solidFill>
                  <a:srgbClr val="45697B"/>
                </a:solidFill>
              </a:rPr>
              <a:t> </a:t>
            </a:r>
            <a:r>
              <a:rPr lang="fr-FR" altLang="fr-FR" sz="2400" dirty="0" err="1" smtClean="0">
                <a:solidFill>
                  <a:srgbClr val="45697B"/>
                </a:solidFill>
              </a:rPr>
              <a:t>energy</a:t>
            </a:r>
            <a:r>
              <a:rPr lang="fr-FR" altLang="fr-FR" sz="2400" dirty="0" smtClean="0">
                <a:solidFill>
                  <a:srgbClr val="45697B"/>
                </a:solidFill>
              </a:rPr>
              <a:t> </a:t>
            </a:r>
            <a:r>
              <a:rPr lang="fr-FR" altLang="fr-FR" sz="2400" dirty="0" err="1" smtClean="0">
                <a:solidFill>
                  <a:srgbClr val="45697B"/>
                </a:solidFill>
              </a:rPr>
              <a:t>recovery</a:t>
            </a:r>
            <a:endParaRPr lang="fr-CA" sz="2400" dirty="0"/>
          </a:p>
        </p:txBody>
      </p:sp>
      <p:sp>
        <p:nvSpPr>
          <p:cNvPr id="6" name="Espace réservé du texte 5"/>
          <p:cNvSpPr>
            <a:spLocks noGrp="1"/>
          </p:cNvSpPr>
          <p:nvPr>
            <p:ph type="body" idx="1"/>
            <p:custDataLst>
              <p:tags r:id="rId3"/>
            </p:custDataLst>
          </p:nvPr>
        </p:nvSpPr>
        <p:spPr>
          <a:xfrm>
            <a:off x="625075" y="1466005"/>
            <a:ext cx="10865922" cy="780452"/>
          </a:xfrm>
        </p:spPr>
        <p:txBody>
          <a:bodyPr/>
          <a:lstStyle/>
          <a:p>
            <a:pPr algn="ctr"/>
            <a:r>
              <a:rPr lang="fr-CA" sz="1800" dirty="0" smtClean="0"/>
              <a:t>Question :</a:t>
            </a:r>
          </a:p>
          <a:p>
            <a:pPr algn="ctr"/>
            <a:r>
              <a:rPr lang="en-CA" sz="1800" b="0" dirty="0"/>
              <a:t>How can we predict the effect of adding a system on energy savings?</a:t>
            </a:r>
            <a:endParaRPr lang="fr-CA" sz="1800" b="0" dirty="0"/>
          </a:p>
        </p:txBody>
      </p:sp>
      <p:sp>
        <p:nvSpPr>
          <p:cNvPr id="9" name="Espace réservé du contenu 8"/>
          <p:cNvSpPr>
            <a:spLocks noGrp="1"/>
          </p:cNvSpPr>
          <p:nvPr>
            <p:ph sz="quarter" idx="4"/>
            <p:custDataLst>
              <p:tags r:id="rId4"/>
            </p:custDataLst>
          </p:nvPr>
        </p:nvSpPr>
        <p:spPr>
          <a:xfrm>
            <a:off x="455260" y="4458533"/>
            <a:ext cx="11281479" cy="1586668"/>
          </a:xfrm>
        </p:spPr>
        <p:txBody>
          <a:bodyPr/>
          <a:lstStyle/>
          <a:p>
            <a:pPr marL="0" indent="0">
              <a:buNone/>
            </a:pPr>
            <a:r>
              <a:rPr lang="fr-CA" sz="1600" b="1" dirty="0" smtClean="0"/>
              <a:t>Issues :</a:t>
            </a:r>
          </a:p>
          <a:p>
            <a:r>
              <a:rPr lang="en-CA" sz="1600" dirty="0"/>
              <a:t>The power that can be transferred depends on the operating conditions of both </a:t>
            </a:r>
            <a:r>
              <a:rPr lang="en-CA" sz="1600" dirty="0" smtClean="0"/>
              <a:t>systems;</a:t>
            </a:r>
            <a:endParaRPr lang="fr-CA" sz="1600" dirty="0" smtClean="0"/>
          </a:p>
          <a:p>
            <a:r>
              <a:rPr lang="en-CA" sz="1600" dirty="0"/>
              <a:t>Systems can operate independently which influences energy </a:t>
            </a:r>
            <a:r>
              <a:rPr lang="en-CA" sz="1600" dirty="0" smtClean="0"/>
              <a:t>transfer;</a:t>
            </a:r>
            <a:endParaRPr lang="fr-CA" sz="1600" dirty="0" smtClean="0"/>
          </a:p>
          <a:p>
            <a:r>
              <a:rPr lang="en-CA" sz="1600" dirty="0"/>
              <a:t>Some systems have </a:t>
            </a:r>
            <a:r>
              <a:rPr lang="en-CA" sz="1600" dirty="0" smtClean="0"/>
              <a:t>operating </a:t>
            </a:r>
            <a:r>
              <a:rPr lang="en-CA" sz="1600" dirty="0"/>
              <a:t>temperatures </a:t>
            </a:r>
            <a:r>
              <a:rPr lang="en-CA" sz="1600" dirty="0" smtClean="0"/>
              <a:t>that vary throughout </a:t>
            </a:r>
            <a:r>
              <a:rPr lang="en-CA" sz="1600" dirty="0"/>
              <a:t>the year which affects the energy that can be transferred between </a:t>
            </a:r>
            <a:r>
              <a:rPr lang="en-CA" sz="1600" dirty="0" smtClean="0"/>
              <a:t>systems;</a:t>
            </a:r>
            <a:endParaRPr lang="fr-CA" sz="1600" dirty="0" smtClean="0"/>
          </a:p>
          <a:p>
            <a:pPr marL="0" indent="0">
              <a:buNone/>
            </a:pPr>
            <a:endParaRPr lang="fr-CA" sz="1600" dirty="0"/>
          </a:p>
        </p:txBody>
      </p:sp>
      <p:sp>
        <p:nvSpPr>
          <p:cNvPr id="4" name="Espace réservé du numéro de diapositive 3"/>
          <p:cNvSpPr>
            <a:spLocks noGrp="1"/>
          </p:cNvSpPr>
          <p:nvPr>
            <p:ph type="sldNum" sz="quarter" idx="12"/>
            <p:custDataLst>
              <p:tags r:id="rId5"/>
            </p:custDataLst>
          </p:nvPr>
        </p:nvSpPr>
        <p:spPr/>
        <p:txBody>
          <a:bodyPr/>
          <a:lstStyle/>
          <a:p>
            <a:pPr>
              <a:defRPr/>
            </a:pPr>
            <a:fld id="{B3980D67-48D6-4EA3-BD6E-8E9943D4617B}" type="slidenum">
              <a:rPr lang="fr-CA" smtClean="0"/>
              <a:pPr>
                <a:defRPr/>
              </a:pPr>
              <a:t>7</a:t>
            </a:fld>
            <a:endParaRPr lang="fr-CA"/>
          </a:p>
        </p:txBody>
      </p:sp>
      <p:grpSp>
        <p:nvGrpSpPr>
          <p:cNvPr id="14" name="Groupe 13"/>
          <p:cNvGrpSpPr/>
          <p:nvPr>
            <p:custDataLst>
              <p:tags r:id="rId6"/>
            </p:custDataLst>
          </p:nvPr>
        </p:nvGrpSpPr>
        <p:grpSpPr>
          <a:xfrm>
            <a:off x="2953920" y="2771213"/>
            <a:ext cx="6177281" cy="680018"/>
            <a:chOff x="2904272" y="2604792"/>
            <a:chExt cx="5453149" cy="680018"/>
          </a:xfrm>
        </p:grpSpPr>
        <p:sp>
          <p:nvSpPr>
            <p:cNvPr id="12" name="Flèche droite 11"/>
            <p:cNvSpPr/>
            <p:nvPr/>
          </p:nvSpPr>
          <p:spPr>
            <a:xfrm>
              <a:off x="2904272" y="2604792"/>
              <a:ext cx="5453149" cy="6800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3" name="ZoneTexte 12"/>
            <p:cNvSpPr txBox="1"/>
            <p:nvPr/>
          </p:nvSpPr>
          <p:spPr>
            <a:xfrm>
              <a:off x="4930346" y="2724032"/>
              <a:ext cx="2000596" cy="369332"/>
            </a:xfrm>
            <a:prstGeom prst="rect">
              <a:avLst/>
            </a:prstGeom>
            <a:noFill/>
          </p:spPr>
          <p:txBody>
            <a:bodyPr wrap="square" rtlCol="0">
              <a:spAutoFit/>
            </a:bodyPr>
            <a:lstStyle/>
            <a:p>
              <a:r>
                <a:rPr lang="fr-CA" dirty="0" err="1"/>
                <a:t>Energy</a:t>
              </a:r>
              <a:r>
                <a:rPr lang="fr-CA" dirty="0"/>
                <a:t> </a:t>
              </a:r>
              <a:r>
                <a:rPr lang="fr-CA" dirty="0" err="1" smtClean="0"/>
                <a:t>transfer</a:t>
              </a:r>
              <a:endParaRPr lang="fr-CA" dirty="0"/>
            </a:p>
          </p:txBody>
        </p:sp>
      </p:grpSp>
      <p:sp>
        <p:nvSpPr>
          <p:cNvPr id="3" name="ZoneTexte 2"/>
          <p:cNvSpPr txBox="1"/>
          <p:nvPr>
            <p:custDataLst>
              <p:tags r:id="rId7"/>
            </p:custDataLst>
          </p:nvPr>
        </p:nvSpPr>
        <p:spPr>
          <a:xfrm>
            <a:off x="5503470" y="2212981"/>
            <a:ext cx="1109133" cy="646331"/>
          </a:xfrm>
          <a:prstGeom prst="rect">
            <a:avLst/>
          </a:prstGeom>
          <a:noFill/>
        </p:spPr>
        <p:txBody>
          <a:bodyPr wrap="square" rtlCol="0">
            <a:spAutoFit/>
          </a:bodyPr>
          <a:lstStyle/>
          <a:p>
            <a:r>
              <a:rPr lang="fr-CA" sz="3600" dirty="0" smtClean="0"/>
              <a:t>???</a:t>
            </a:r>
            <a:endParaRPr lang="fr-CA" sz="3600" dirty="0"/>
          </a:p>
        </p:txBody>
      </p:sp>
      <p:sp>
        <p:nvSpPr>
          <p:cNvPr id="2" name="Rectangle 1"/>
          <p:cNvSpPr/>
          <p:nvPr/>
        </p:nvSpPr>
        <p:spPr>
          <a:xfrm>
            <a:off x="1258825" y="3665968"/>
            <a:ext cx="1364994" cy="1665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5" name="Rectangle 14"/>
          <p:cNvSpPr/>
          <p:nvPr/>
        </p:nvSpPr>
        <p:spPr>
          <a:xfrm>
            <a:off x="9687006" y="3647495"/>
            <a:ext cx="1364994" cy="16651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86653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09600" y="274638"/>
            <a:ext cx="8406161" cy="1143000"/>
          </a:xfrm>
        </p:spPr>
        <p:txBody>
          <a:bodyPr/>
          <a:lstStyle/>
          <a:p>
            <a:r>
              <a:rPr lang="fr-FR" altLang="fr-FR" sz="2400" dirty="0">
                <a:solidFill>
                  <a:srgbClr val="45697B"/>
                </a:solidFill>
              </a:rPr>
              <a:t>2. </a:t>
            </a:r>
            <a:r>
              <a:rPr lang="fr-FR" altLang="fr-FR" sz="2400" dirty="0" smtClean="0">
                <a:solidFill>
                  <a:srgbClr val="45697B"/>
                </a:solidFill>
              </a:rPr>
              <a:t>How </a:t>
            </a:r>
            <a:r>
              <a:rPr lang="fr-FR" altLang="fr-FR" sz="2400" dirty="0" err="1" smtClean="0">
                <a:solidFill>
                  <a:srgbClr val="45697B"/>
                </a:solidFill>
              </a:rPr>
              <a:t>does</a:t>
            </a:r>
            <a:r>
              <a:rPr lang="fr-FR" altLang="fr-FR" sz="2400" dirty="0" smtClean="0">
                <a:solidFill>
                  <a:srgbClr val="45697B"/>
                </a:solidFill>
              </a:rPr>
              <a:t> the simulator </a:t>
            </a:r>
            <a:r>
              <a:rPr lang="fr-FR" altLang="fr-FR" sz="2400" dirty="0" err="1" smtClean="0">
                <a:solidFill>
                  <a:srgbClr val="45697B"/>
                </a:solidFill>
              </a:rPr>
              <a:t>work</a:t>
            </a:r>
            <a:r>
              <a:rPr lang="en-CA" altLang="fr-FR" sz="2400" dirty="0" smtClean="0">
                <a:solidFill>
                  <a:srgbClr val="45697B"/>
                </a:solidFill>
              </a:rPr>
              <a:t>?</a:t>
            </a:r>
            <a:r>
              <a:rPr lang="fr-FR" altLang="fr-FR" sz="2400" dirty="0">
                <a:solidFill>
                  <a:srgbClr val="45697B"/>
                </a:solidFill>
              </a:rPr>
              <a:t/>
            </a:r>
            <a:br>
              <a:rPr lang="fr-FR" altLang="fr-FR" sz="2400" dirty="0">
                <a:solidFill>
                  <a:srgbClr val="45697B"/>
                </a:solidFill>
              </a:rPr>
            </a:br>
            <a:r>
              <a:rPr lang="fr-FR" altLang="fr-FR" sz="2400" dirty="0" err="1" smtClean="0">
                <a:solidFill>
                  <a:srgbClr val="45697B"/>
                </a:solidFill>
              </a:rPr>
              <a:t>Purpose</a:t>
            </a:r>
            <a:r>
              <a:rPr lang="fr-FR" altLang="fr-FR" sz="2400" dirty="0" smtClean="0">
                <a:solidFill>
                  <a:srgbClr val="45697B"/>
                </a:solidFill>
              </a:rPr>
              <a:t> of the simulator and </a:t>
            </a:r>
            <a:r>
              <a:rPr lang="fr-FR" altLang="fr-FR" sz="2400" dirty="0" err="1" smtClean="0">
                <a:solidFill>
                  <a:srgbClr val="45697B"/>
                </a:solidFill>
              </a:rPr>
              <a:t>functional</a:t>
            </a:r>
            <a:r>
              <a:rPr lang="fr-FR" altLang="fr-FR" sz="2400" dirty="0" smtClean="0">
                <a:solidFill>
                  <a:srgbClr val="45697B"/>
                </a:solidFill>
              </a:rPr>
              <a:t> </a:t>
            </a:r>
            <a:r>
              <a:rPr lang="fr-FR" altLang="fr-FR" sz="2400" dirty="0" err="1" smtClean="0">
                <a:solidFill>
                  <a:srgbClr val="45697B"/>
                </a:solidFill>
              </a:rPr>
              <a:t>diagram</a:t>
            </a:r>
            <a:endParaRPr lang="fr-CA" sz="2400" dirty="0"/>
          </a:p>
        </p:txBody>
      </p:sp>
      <p:sp>
        <p:nvSpPr>
          <p:cNvPr id="7" name="Espace réservé du numéro de diapositive 6"/>
          <p:cNvSpPr>
            <a:spLocks noGrp="1"/>
          </p:cNvSpPr>
          <p:nvPr>
            <p:ph type="sldNum" sz="quarter" idx="12"/>
            <p:custDataLst>
              <p:tags r:id="rId2"/>
            </p:custDataLst>
          </p:nvPr>
        </p:nvSpPr>
        <p:spPr/>
        <p:txBody>
          <a:bodyPr/>
          <a:lstStyle/>
          <a:p>
            <a:pPr>
              <a:defRPr/>
            </a:pPr>
            <a:fld id="{9077198E-AA1E-49BE-9293-1EADDC5DA5E8}" type="slidenum">
              <a:rPr lang="fr-CA" smtClean="0"/>
              <a:pPr>
                <a:defRPr/>
              </a:pPr>
              <a:t>8</a:t>
            </a:fld>
            <a:endParaRPr lang="fr-CA"/>
          </a:p>
        </p:txBody>
      </p:sp>
      <p:sp>
        <p:nvSpPr>
          <p:cNvPr id="9" name="Espace réservé du contenu 3"/>
          <p:cNvSpPr>
            <a:spLocks noGrp="1"/>
          </p:cNvSpPr>
          <p:nvPr>
            <p:ph sz="half" idx="2"/>
            <p:custDataLst>
              <p:tags r:id="rId3"/>
            </p:custDataLst>
          </p:nvPr>
        </p:nvSpPr>
        <p:spPr>
          <a:xfrm>
            <a:off x="397429" y="1417638"/>
            <a:ext cx="4069801" cy="4322762"/>
          </a:xfrm>
        </p:spPr>
        <p:txBody>
          <a:bodyPr/>
          <a:lstStyle/>
          <a:p>
            <a:pPr marL="0" indent="0">
              <a:buNone/>
            </a:pPr>
            <a:r>
              <a:rPr lang="en-CA" sz="1600" u="sng" dirty="0" smtClean="0"/>
              <a:t>Purpose of the simulator</a:t>
            </a:r>
          </a:p>
          <a:p>
            <a:pPr marL="0" indent="0">
              <a:buNone/>
            </a:pPr>
            <a:r>
              <a:rPr lang="en-CA" sz="1600" dirty="0" smtClean="0"/>
              <a:t>Analyze the annual energy transfer that could exists with the combination of different systems as part of an energy recovery project. The simulator makes it possible to calculate:</a:t>
            </a:r>
          </a:p>
          <a:p>
            <a:pPr marL="0" indent="0">
              <a:buNone/>
            </a:pPr>
            <a:endParaRPr lang="en-CA" sz="1600" dirty="0" smtClean="0"/>
          </a:p>
          <a:p>
            <a:r>
              <a:rPr lang="en-CA" sz="1600" dirty="0" smtClean="0"/>
              <a:t>The energy savings achieved on "load" systems; </a:t>
            </a:r>
          </a:p>
          <a:p>
            <a:r>
              <a:rPr lang="en-CA" sz="1600" dirty="0" smtClean="0"/>
              <a:t>The preliminary sizing of the equipment to be integrated into the systems;</a:t>
            </a:r>
          </a:p>
          <a:p>
            <a:r>
              <a:rPr lang="en-CA" sz="1600" dirty="0" smtClean="0"/>
              <a:t>The preliminary performance of the heat transfer network;</a:t>
            </a:r>
          </a:p>
          <a:p>
            <a:r>
              <a:rPr lang="en-CA" sz="1600" dirty="0" smtClean="0"/>
              <a:t>Reduction of greenhouse gases emissions</a:t>
            </a:r>
            <a:endParaRPr lang="en-CA" sz="1600" dirty="0"/>
          </a:p>
        </p:txBody>
      </p:sp>
      <p:pic>
        <p:nvPicPr>
          <p:cNvPr id="4" name="Espace réservé du contenu 3"/>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t="6833" b="2017"/>
          <a:stretch/>
        </p:blipFill>
        <p:spPr>
          <a:xfrm>
            <a:off x="4661210" y="1571477"/>
            <a:ext cx="6762851" cy="4763382"/>
          </a:xfrm>
        </p:spPr>
      </p:pic>
      <p:sp>
        <p:nvSpPr>
          <p:cNvPr id="5" name="ZoneTexte 4"/>
          <p:cNvSpPr txBox="1"/>
          <p:nvPr/>
        </p:nvSpPr>
        <p:spPr>
          <a:xfrm>
            <a:off x="6780740" y="1861041"/>
            <a:ext cx="757469" cy="276999"/>
          </a:xfrm>
          <a:prstGeom prst="rect">
            <a:avLst/>
          </a:prstGeom>
          <a:noFill/>
        </p:spPr>
        <p:txBody>
          <a:bodyPr wrap="square" rtlCol="0">
            <a:spAutoFit/>
          </a:bodyPr>
          <a:lstStyle/>
          <a:p>
            <a:r>
              <a:rPr lang="fr-CA" sz="1200" dirty="0" smtClean="0"/>
              <a:t>Type # 1</a:t>
            </a:r>
          </a:p>
        </p:txBody>
      </p:sp>
      <p:sp>
        <p:nvSpPr>
          <p:cNvPr id="17" name="ZoneTexte 16"/>
          <p:cNvSpPr txBox="1"/>
          <p:nvPr/>
        </p:nvSpPr>
        <p:spPr>
          <a:xfrm>
            <a:off x="4142679" y="6125518"/>
            <a:ext cx="2815682" cy="461665"/>
          </a:xfrm>
          <a:prstGeom prst="rect">
            <a:avLst/>
          </a:prstGeom>
          <a:noFill/>
        </p:spPr>
        <p:txBody>
          <a:bodyPr wrap="square" rtlCol="0">
            <a:spAutoFit/>
          </a:bodyPr>
          <a:lstStyle/>
          <a:p>
            <a:pPr algn="ctr"/>
            <a:r>
              <a:rPr lang="en-CA" sz="1200" u="sng" dirty="0"/>
              <a:t>System selection and general information on the heat transfer network</a:t>
            </a:r>
            <a:endParaRPr lang="fr-CA" sz="1200" u="sng" dirty="0"/>
          </a:p>
        </p:txBody>
      </p:sp>
      <p:sp>
        <p:nvSpPr>
          <p:cNvPr id="18" name="ZoneTexte 17"/>
          <p:cNvSpPr txBox="1"/>
          <p:nvPr/>
        </p:nvSpPr>
        <p:spPr>
          <a:xfrm>
            <a:off x="4404731" y="2924161"/>
            <a:ext cx="1568391" cy="461665"/>
          </a:xfrm>
          <a:prstGeom prst="rect">
            <a:avLst/>
          </a:prstGeom>
          <a:noFill/>
        </p:spPr>
        <p:txBody>
          <a:bodyPr wrap="square" rtlCol="0">
            <a:spAutoFit/>
          </a:bodyPr>
          <a:lstStyle/>
          <a:p>
            <a:pPr algn="ctr"/>
            <a:r>
              <a:rPr lang="fr-CA" sz="1200" u="sng" dirty="0"/>
              <a:t>Information </a:t>
            </a:r>
            <a:r>
              <a:rPr lang="fr-CA" sz="1200" u="sng" dirty="0" err="1"/>
              <a:t>from</a:t>
            </a:r>
            <a:r>
              <a:rPr lang="fr-CA" sz="1200" u="sng" dirty="0"/>
              <a:t> "source" </a:t>
            </a:r>
            <a:r>
              <a:rPr lang="fr-CA" sz="1200" u="sng" dirty="0" err="1"/>
              <a:t>systems</a:t>
            </a:r>
            <a:endParaRPr lang="fr-CA" sz="1200" u="sng" dirty="0"/>
          </a:p>
        </p:txBody>
      </p:sp>
      <p:sp>
        <p:nvSpPr>
          <p:cNvPr id="19" name="ZoneTexte 18"/>
          <p:cNvSpPr txBox="1"/>
          <p:nvPr/>
        </p:nvSpPr>
        <p:spPr>
          <a:xfrm>
            <a:off x="4638548" y="4793327"/>
            <a:ext cx="1334574" cy="461665"/>
          </a:xfrm>
          <a:prstGeom prst="rect">
            <a:avLst/>
          </a:prstGeom>
          <a:noFill/>
        </p:spPr>
        <p:txBody>
          <a:bodyPr wrap="square" rtlCol="0">
            <a:spAutoFit/>
          </a:bodyPr>
          <a:lstStyle/>
          <a:p>
            <a:pPr algn="ctr"/>
            <a:r>
              <a:rPr lang="fr-CA" sz="1200" u="sng" dirty="0"/>
              <a:t>Information of "</a:t>
            </a:r>
            <a:r>
              <a:rPr lang="fr-CA" sz="1200" u="sng" dirty="0" err="1"/>
              <a:t>load</a:t>
            </a:r>
            <a:r>
              <a:rPr lang="fr-CA" sz="1200" u="sng" dirty="0"/>
              <a:t>" </a:t>
            </a:r>
            <a:r>
              <a:rPr lang="fr-CA" sz="1200" u="sng" dirty="0" err="1"/>
              <a:t>systems</a:t>
            </a:r>
            <a:endParaRPr lang="fr-CA" sz="1200" u="sng" dirty="0"/>
          </a:p>
        </p:txBody>
      </p:sp>
      <p:sp>
        <p:nvSpPr>
          <p:cNvPr id="20" name="ZoneTexte 19"/>
          <p:cNvSpPr txBox="1"/>
          <p:nvPr/>
        </p:nvSpPr>
        <p:spPr>
          <a:xfrm>
            <a:off x="7732189" y="3533265"/>
            <a:ext cx="1543937" cy="584775"/>
          </a:xfrm>
          <a:prstGeom prst="rect">
            <a:avLst/>
          </a:prstGeom>
          <a:noFill/>
        </p:spPr>
        <p:txBody>
          <a:bodyPr wrap="square" rtlCol="0">
            <a:spAutoFit/>
          </a:bodyPr>
          <a:lstStyle/>
          <a:p>
            <a:pPr algn="ctr"/>
            <a:r>
              <a:rPr lang="en-CA" sz="1600" dirty="0" smtClean="0"/>
              <a:t>Energy simulator</a:t>
            </a:r>
            <a:endParaRPr lang="en-CA" sz="1600" dirty="0"/>
          </a:p>
        </p:txBody>
      </p:sp>
      <p:sp>
        <p:nvSpPr>
          <p:cNvPr id="21" name="ZoneTexte 20"/>
          <p:cNvSpPr txBox="1"/>
          <p:nvPr/>
        </p:nvSpPr>
        <p:spPr>
          <a:xfrm>
            <a:off x="9693917" y="2918774"/>
            <a:ext cx="2157205" cy="461665"/>
          </a:xfrm>
          <a:prstGeom prst="rect">
            <a:avLst/>
          </a:prstGeom>
          <a:noFill/>
        </p:spPr>
        <p:txBody>
          <a:bodyPr wrap="square" rtlCol="0">
            <a:spAutoFit/>
          </a:bodyPr>
          <a:lstStyle/>
          <a:p>
            <a:pPr algn="ctr"/>
            <a:r>
              <a:rPr lang="en-CA" sz="1200" u="sng" dirty="0"/>
              <a:t>Energy recovery performance and GHG savings</a:t>
            </a:r>
            <a:endParaRPr lang="fr-CA" sz="1200" u="sng" dirty="0"/>
          </a:p>
        </p:txBody>
      </p:sp>
      <p:sp>
        <p:nvSpPr>
          <p:cNvPr id="22" name="ZoneTexte 21"/>
          <p:cNvSpPr txBox="1"/>
          <p:nvPr/>
        </p:nvSpPr>
        <p:spPr>
          <a:xfrm>
            <a:off x="9670110" y="4496903"/>
            <a:ext cx="2029159" cy="461665"/>
          </a:xfrm>
          <a:prstGeom prst="rect">
            <a:avLst/>
          </a:prstGeom>
          <a:noFill/>
        </p:spPr>
        <p:txBody>
          <a:bodyPr wrap="square" rtlCol="0">
            <a:spAutoFit/>
          </a:bodyPr>
          <a:lstStyle/>
          <a:p>
            <a:pPr algn="ctr"/>
            <a:r>
              <a:rPr lang="en-CA" sz="1200" u="sng" dirty="0" smtClean="0"/>
              <a:t>Preliminary sizing of equipment</a:t>
            </a:r>
            <a:endParaRPr lang="en-CA" sz="1200" u="sng" dirty="0"/>
          </a:p>
        </p:txBody>
      </p:sp>
      <p:sp>
        <p:nvSpPr>
          <p:cNvPr id="23" name="ZoneTexte 22"/>
          <p:cNvSpPr txBox="1"/>
          <p:nvPr/>
        </p:nvSpPr>
        <p:spPr>
          <a:xfrm>
            <a:off x="9450659" y="5779776"/>
            <a:ext cx="2400463" cy="461665"/>
          </a:xfrm>
          <a:prstGeom prst="rect">
            <a:avLst/>
          </a:prstGeom>
          <a:noFill/>
        </p:spPr>
        <p:txBody>
          <a:bodyPr wrap="square" rtlCol="0">
            <a:spAutoFit/>
          </a:bodyPr>
          <a:lstStyle/>
          <a:p>
            <a:pPr algn="ctr"/>
            <a:r>
              <a:rPr lang="en-CA" sz="1200" u="sng" dirty="0"/>
              <a:t>Sizing and performance of the heat transfer network</a:t>
            </a:r>
            <a:endParaRPr lang="fr-CA" sz="1200" u="sng" dirty="0"/>
          </a:p>
        </p:txBody>
      </p:sp>
      <p:sp>
        <p:nvSpPr>
          <p:cNvPr id="24" name="ZoneTexte 23"/>
          <p:cNvSpPr txBox="1"/>
          <p:nvPr/>
        </p:nvSpPr>
        <p:spPr>
          <a:xfrm>
            <a:off x="9570900" y="1135972"/>
            <a:ext cx="2403241" cy="369332"/>
          </a:xfrm>
          <a:prstGeom prst="rect">
            <a:avLst/>
          </a:prstGeom>
          <a:noFill/>
        </p:spPr>
        <p:txBody>
          <a:bodyPr wrap="square" rtlCol="0">
            <a:spAutoFit/>
          </a:bodyPr>
          <a:lstStyle/>
          <a:p>
            <a:pPr algn="ctr"/>
            <a:r>
              <a:rPr lang="en-CA" u="sng" dirty="0" smtClean="0"/>
              <a:t>Output parameters</a:t>
            </a:r>
            <a:endParaRPr lang="en-CA" u="sng" dirty="0"/>
          </a:p>
        </p:txBody>
      </p:sp>
      <p:sp>
        <p:nvSpPr>
          <p:cNvPr id="25" name="ZoneTexte 24"/>
          <p:cNvSpPr txBox="1"/>
          <p:nvPr/>
        </p:nvSpPr>
        <p:spPr>
          <a:xfrm>
            <a:off x="4338254" y="1202070"/>
            <a:ext cx="2403241" cy="369332"/>
          </a:xfrm>
          <a:prstGeom prst="rect">
            <a:avLst/>
          </a:prstGeom>
          <a:noFill/>
        </p:spPr>
        <p:txBody>
          <a:bodyPr wrap="square" rtlCol="0">
            <a:spAutoFit/>
          </a:bodyPr>
          <a:lstStyle/>
          <a:p>
            <a:pPr algn="ctr"/>
            <a:r>
              <a:rPr lang="en-CA" u="sng" dirty="0" smtClean="0"/>
              <a:t>Input parameters</a:t>
            </a:r>
            <a:endParaRPr lang="en-CA" u="sng" dirty="0"/>
          </a:p>
        </p:txBody>
      </p:sp>
      <p:sp>
        <p:nvSpPr>
          <p:cNvPr id="26" name="ZoneTexte 25"/>
          <p:cNvSpPr txBox="1"/>
          <p:nvPr/>
        </p:nvSpPr>
        <p:spPr>
          <a:xfrm>
            <a:off x="6763782" y="2303477"/>
            <a:ext cx="757469" cy="276999"/>
          </a:xfrm>
          <a:prstGeom prst="rect">
            <a:avLst/>
          </a:prstGeom>
          <a:noFill/>
        </p:spPr>
        <p:txBody>
          <a:bodyPr wrap="square" rtlCol="0">
            <a:spAutoFit/>
          </a:bodyPr>
          <a:lstStyle/>
          <a:p>
            <a:r>
              <a:rPr lang="fr-CA" sz="1200" dirty="0" smtClean="0"/>
              <a:t>Type # 2</a:t>
            </a:r>
          </a:p>
        </p:txBody>
      </p:sp>
      <p:sp>
        <p:nvSpPr>
          <p:cNvPr id="27" name="ZoneTexte 26"/>
          <p:cNvSpPr txBox="1"/>
          <p:nvPr/>
        </p:nvSpPr>
        <p:spPr>
          <a:xfrm>
            <a:off x="6780725" y="2877995"/>
            <a:ext cx="757469" cy="276999"/>
          </a:xfrm>
          <a:prstGeom prst="rect">
            <a:avLst/>
          </a:prstGeom>
          <a:noFill/>
        </p:spPr>
        <p:txBody>
          <a:bodyPr wrap="square" rtlCol="0">
            <a:spAutoFit/>
          </a:bodyPr>
          <a:lstStyle/>
          <a:p>
            <a:r>
              <a:rPr lang="fr-CA" sz="1200" dirty="0" smtClean="0"/>
              <a:t>Type # 3</a:t>
            </a:r>
          </a:p>
        </p:txBody>
      </p:sp>
      <p:sp>
        <p:nvSpPr>
          <p:cNvPr id="28" name="ZoneTexte 27"/>
          <p:cNvSpPr txBox="1"/>
          <p:nvPr/>
        </p:nvSpPr>
        <p:spPr>
          <a:xfrm>
            <a:off x="6780740" y="3441050"/>
            <a:ext cx="757469" cy="276999"/>
          </a:xfrm>
          <a:prstGeom prst="rect">
            <a:avLst/>
          </a:prstGeom>
          <a:noFill/>
        </p:spPr>
        <p:txBody>
          <a:bodyPr wrap="square" rtlCol="0">
            <a:spAutoFit/>
          </a:bodyPr>
          <a:lstStyle/>
          <a:p>
            <a:r>
              <a:rPr lang="fr-CA" sz="1200" dirty="0" smtClean="0"/>
              <a:t>Type # 4</a:t>
            </a:r>
          </a:p>
        </p:txBody>
      </p:sp>
      <p:sp>
        <p:nvSpPr>
          <p:cNvPr id="29" name="ZoneTexte 28"/>
          <p:cNvSpPr txBox="1"/>
          <p:nvPr/>
        </p:nvSpPr>
        <p:spPr>
          <a:xfrm>
            <a:off x="6836512" y="4120727"/>
            <a:ext cx="757469" cy="276999"/>
          </a:xfrm>
          <a:prstGeom prst="rect">
            <a:avLst/>
          </a:prstGeom>
          <a:noFill/>
        </p:spPr>
        <p:txBody>
          <a:bodyPr wrap="square" rtlCol="0">
            <a:spAutoFit/>
          </a:bodyPr>
          <a:lstStyle/>
          <a:p>
            <a:r>
              <a:rPr lang="fr-CA" sz="1200" dirty="0" smtClean="0"/>
              <a:t>Type # 1</a:t>
            </a:r>
          </a:p>
        </p:txBody>
      </p:sp>
      <p:sp>
        <p:nvSpPr>
          <p:cNvPr id="30" name="ZoneTexte 29"/>
          <p:cNvSpPr txBox="1"/>
          <p:nvPr/>
        </p:nvSpPr>
        <p:spPr>
          <a:xfrm>
            <a:off x="6836511" y="4577021"/>
            <a:ext cx="757469" cy="276999"/>
          </a:xfrm>
          <a:prstGeom prst="rect">
            <a:avLst/>
          </a:prstGeom>
          <a:noFill/>
        </p:spPr>
        <p:txBody>
          <a:bodyPr wrap="square" rtlCol="0">
            <a:spAutoFit/>
          </a:bodyPr>
          <a:lstStyle/>
          <a:p>
            <a:r>
              <a:rPr lang="fr-CA" sz="1200" dirty="0" smtClean="0"/>
              <a:t>Type # 2</a:t>
            </a:r>
          </a:p>
        </p:txBody>
      </p:sp>
      <p:sp>
        <p:nvSpPr>
          <p:cNvPr id="31" name="ZoneTexte 30"/>
          <p:cNvSpPr txBox="1"/>
          <p:nvPr/>
        </p:nvSpPr>
        <p:spPr>
          <a:xfrm>
            <a:off x="6836512" y="5033315"/>
            <a:ext cx="757469" cy="276999"/>
          </a:xfrm>
          <a:prstGeom prst="rect">
            <a:avLst/>
          </a:prstGeom>
          <a:noFill/>
        </p:spPr>
        <p:txBody>
          <a:bodyPr wrap="square" rtlCol="0">
            <a:spAutoFit/>
          </a:bodyPr>
          <a:lstStyle/>
          <a:p>
            <a:r>
              <a:rPr lang="fr-CA" sz="1200" dirty="0" smtClean="0"/>
              <a:t>Type # 3</a:t>
            </a:r>
          </a:p>
        </p:txBody>
      </p:sp>
    </p:spTree>
    <p:extLst>
      <p:ext uri="{BB962C8B-B14F-4D97-AF65-F5344CB8AC3E}">
        <p14:creationId xmlns:p14="http://schemas.microsoft.com/office/powerpoint/2010/main" val="2459874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en-CA" altLang="fr-FR" sz="2400" dirty="0">
                <a:solidFill>
                  <a:srgbClr val="45697B"/>
                </a:solidFill>
              </a:rPr>
              <a:t>2. </a:t>
            </a:r>
            <a:r>
              <a:rPr lang="fr-FR" altLang="fr-FR" sz="2400" dirty="0">
                <a:solidFill>
                  <a:srgbClr val="45697B"/>
                </a:solidFill>
              </a:rPr>
              <a:t>How </a:t>
            </a:r>
            <a:r>
              <a:rPr lang="fr-FR" altLang="fr-FR" sz="2400" dirty="0" err="1">
                <a:solidFill>
                  <a:srgbClr val="45697B"/>
                </a:solidFill>
              </a:rPr>
              <a:t>does</a:t>
            </a:r>
            <a:r>
              <a:rPr lang="fr-FR" altLang="fr-FR" sz="2400" dirty="0">
                <a:solidFill>
                  <a:srgbClr val="45697B"/>
                </a:solidFill>
              </a:rPr>
              <a:t> the simulator </a:t>
            </a:r>
            <a:r>
              <a:rPr lang="fr-FR" altLang="fr-FR" sz="2400" dirty="0" err="1" smtClean="0">
                <a:solidFill>
                  <a:srgbClr val="45697B"/>
                </a:solidFill>
              </a:rPr>
              <a:t>work</a:t>
            </a:r>
            <a:r>
              <a:rPr lang="fr-FR" altLang="fr-FR" sz="2400" dirty="0" smtClean="0">
                <a:solidFill>
                  <a:srgbClr val="45697B"/>
                </a:solidFill>
              </a:rPr>
              <a:t>?</a:t>
            </a:r>
            <a:r>
              <a:rPr lang="en-CA" altLang="fr-FR" sz="2400" dirty="0" smtClean="0">
                <a:solidFill>
                  <a:srgbClr val="45697B"/>
                </a:solidFill>
              </a:rPr>
              <a:t/>
            </a:r>
            <a:br>
              <a:rPr lang="en-CA" altLang="fr-FR" sz="2400" dirty="0" smtClean="0">
                <a:solidFill>
                  <a:srgbClr val="45697B"/>
                </a:solidFill>
              </a:rPr>
            </a:br>
            <a:r>
              <a:rPr lang="en-CA" altLang="fr-FR" sz="2400" dirty="0" smtClean="0">
                <a:solidFill>
                  <a:srgbClr val="45697B"/>
                </a:solidFill>
              </a:rPr>
              <a:t>Characteristics </a:t>
            </a:r>
            <a:r>
              <a:rPr lang="en-CA" altLang="fr-FR" sz="2400" dirty="0">
                <a:solidFill>
                  <a:srgbClr val="45697B"/>
                </a:solidFill>
              </a:rPr>
              <a:t>of the simulator</a:t>
            </a:r>
            <a:endParaRPr lang="fr-CA" sz="2400" dirty="0"/>
          </a:p>
        </p:txBody>
      </p:sp>
      <p:sp>
        <p:nvSpPr>
          <p:cNvPr id="4" name="Espace réservé du contenu 3"/>
          <p:cNvSpPr>
            <a:spLocks noGrp="1"/>
          </p:cNvSpPr>
          <p:nvPr>
            <p:ph sz="half" idx="2"/>
            <p:custDataLst>
              <p:tags r:id="rId2"/>
            </p:custDataLst>
          </p:nvPr>
        </p:nvSpPr>
        <p:spPr>
          <a:xfrm>
            <a:off x="421178" y="1417638"/>
            <a:ext cx="5801822" cy="4447903"/>
          </a:xfrm>
        </p:spPr>
        <p:txBody>
          <a:bodyPr/>
          <a:lstStyle/>
          <a:p>
            <a:pPr marL="0" indent="0">
              <a:buNone/>
            </a:pPr>
            <a:r>
              <a:rPr lang="fr-CA" sz="2200" b="1" dirty="0" smtClean="0"/>
              <a:t>Program </a:t>
            </a:r>
            <a:r>
              <a:rPr lang="fr-CA" sz="2200" b="1" dirty="0" err="1" smtClean="0"/>
              <a:t>considerations</a:t>
            </a:r>
            <a:r>
              <a:rPr lang="fr-CA" sz="2200" b="1" dirty="0" smtClean="0"/>
              <a:t>,</a:t>
            </a:r>
          </a:p>
          <a:p>
            <a:r>
              <a:rPr lang="fr-CA" sz="1600" b="1" dirty="0" smtClean="0"/>
              <a:t>“Excel” program </a:t>
            </a:r>
            <a:r>
              <a:rPr lang="fr-CA" sz="1600" b="1" dirty="0" err="1" smtClean="0"/>
              <a:t>platform</a:t>
            </a:r>
            <a:r>
              <a:rPr lang="fr-CA" sz="1600" b="1" dirty="0" smtClean="0"/>
              <a:t>;</a:t>
            </a:r>
          </a:p>
          <a:p>
            <a:r>
              <a:rPr lang="en-CA" sz="1600" dirty="0"/>
              <a:t>Program adapted for the mining sector;</a:t>
            </a:r>
            <a:endParaRPr lang="fr-CA" sz="1600" dirty="0" smtClean="0"/>
          </a:p>
          <a:p>
            <a:r>
              <a:rPr lang="en-CA" sz="1600" dirty="0" smtClean="0"/>
              <a:t>Energy analysis carried out for a full year;</a:t>
            </a:r>
            <a:endParaRPr lang="fr-CA" sz="1600" dirty="0" smtClean="0"/>
          </a:p>
          <a:p>
            <a:r>
              <a:rPr lang="en-CA" sz="1600" dirty="0" smtClean="0"/>
              <a:t>Energy analysis carried out on an hourly basis; 8,760 iterations (each hour of the year);</a:t>
            </a:r>
            <a:r>
              <a:rPr lang="fr-CA" sz="1600" dirty="0" smtClean="0"/>
              <a:t> </a:t>
            </a:r>
          </a:p>
          <a:p>
            <a:r>
              <a:rPr lang="en-CA" sz="1600" dirty="0" smtClean="0"/>
              <a:t>Takes </a:t>
            </a:r>
            <a:r>
              <a:rPr lang="en-CA" sz="1600" dirty="0"/>
              <a:t>into account the performance and operating temperatures of "source" and "load" </a:t>
            </a:r>
            <a:r>
              <a:rPr lang="en-CA" sz="1600" dirty="0" smtClean="0"/>
              <a:t>systems;</a:t>
            </a:r>
            <a:endParaRPr lang="fr-CA" sz="1600" dirty="0"/>
          </a:p>
          <a:p>
            <a:r>
              <a:rPr lang="en-CA" sz="1600" dirty="0" smtClean="0"/>
              <a:t>Takes </a:t>
            </a:r>
            <a:r>
              <a:rPr lang="en-CA" sz="1600" dirty="0"/>
              <a:t>into account the </a:t>
            </a:r>
            <a:r>
              <a:rPr lang="en-CA" sz="1600" dirty="0" smtClean="0"/>
              <a:t>climate </a:t>
            </a:r>
            <a:r>
              <a:rPr lang="en-CA" sz="1600" dirty="0"/>
              <a:t>conditions of the mining </a:t>
            </a:r>
            <a:r>
              <a:rPr lang="en-CA" sz="1600" dirty="0" smtClean="0"/>
              <a:t>site;</a:t>
            </a:r>
            <a:endParaRPr lang="fr-CA" sz="1600" dirty="0" smtClean="0"/>
          </a:p>
          <a:p>
            <a:r>
              <a:rPr lang="en-CA" sz="1600" dirty="0"/>
              <a:t>Takes into account the performance of the equipment to be incorporated into the </a:t>
            </a:r>
            <a:r>
              <a:rPr lang="en-CA" sz="1600" dirty="0" smtClean="0"/>
              <a:t>system;</a:t>
            </a:r>
            <a:endParaRPr lang="fr-CA" sz="1600" dirty="0" smtClean="0"/>
          </a:p>
          <a:p>
            <a:r>
              <a:rPr lang="en-CA" sz="1600" dirty="0" smtClean="0"/>
              <a:t>Can </a:t>
            </a:r>
            <a:r>
              <a:rPr lang="en-CA" sz="1600" dirty="0"/>
              <a:t>consider several "source" and "load" systems in </a:t>
            </a:r>
            <a:r>
              <a:rPr lang="en-CA" sz="1600" dirty="0" smtClean="0"/>
              <a:t>the analysis; </a:t>
            </a:r>
            <a:endParaRPr lang="fr-CA" sz="1600" dirty="0" smtClean="0"/>
          </a:p>
          <a:p>
            <a:r>
              <a:rPr lang="en-CA" sz="1600" dirty="0" smtClean="0"/>
              <a:t>Can </a:t>
            </a:r>
            <a:r>
              <a:rPr lang="en-CA" sz="1600" dirty="0"/>
              <a:t>consider the use of a heat pump as equipment to reuse residual energy </a:t>
            </a:r>
            <a:r>
              <a:rPr lang="en-CA" sz="1600" dirty="0" smtClean="0"/>
              <a:t>towards </a:t>
            </a:r>
            <a:r>
              <a:rPr lang="en-CA" sz="1600" dirty="0"/>
              <a:t>"load" </a:t>
            </a:r>
            <a:r>
              <a:rPr lang="en-CA" sz="1600" dirty="0" smtClean="0"/>
              <a:t>systems.</a:t>
            </a:r>
            <a:endParaRPr lang="fr-CA" sz="1600" dirty="0" smtClean="0"/>
          </a:p>
        </p:txBody>
      </p:sp>
      <p:sp>
        <p:nvSpPr>
          <p:cNvPr id="6" name="Espace réservé du contenu 5"/>
          <p:cNvSpPr>
            <a:spLocks noGrp="1"/>
          </p:cNvSpPr>
          <p:nvPr>
            <p:ph sz="quarter" idx="4"/>
            <p:custDataLst>
              <p:tags r:id="rId3"/>
            </p:custDataLst>
          </p:nvPr>
        </p:nvSpPr>
        <p:spPr>
          <a:xfrm>
            <a:off x="6223000" y="1417638"/>
            <a:ext cx="5237480" cy="3084512"/>
          </a:xfrm>
          <a:solidFill>
            <a:schemeClr val="bg1"/>
          </a:solidFill>
        </p:spPr>
        <p:txBody>
          <a:bodyPr/>
          <a:lstStyle/>
          <a:p>
            <a:pPr marL="0" indent="0">
              <a:buNone/>
            </a:pPr>
            <a:r>
              <a:rPr lang="fr-CA" sz="2200" b="1" dirty="0"/>
              <a:t>Program </a:t>
            </a:r>
            <a:r>
              <a:rPr lang="fr-CA" sz="2200" b="1" dirty="0" smtClean="0"/>
              <a:t>limitation</a:t>
            </a:r>
            <a:endParaRPr lang="fr-CA" sz="1800" dirty="0" smtClean="0"/>
          </a:p>
          <a:p>
            <a:r>
              <a:rPr lang="en-CA" sz="1600" dirty="0"/>
              <a:t>Limited types of "source" and "load" </a:t>
            </a:r>
            <a:r>
              <a:rPr lang="en-CA" sz="1600" dirty="0" smtClean="0"/>
              <a:t>systems;</a:t>
            </a:r>
            <a:endParaRPr lang="fr-CA" sz="1600" dirty="0" smtClean="0"/>
          </a:p>
          <a:p>
            <a:r>
              <a:rPr lang="en-CA" sz="1600" dirty="0" smtClean="0"/>
              <a:t>Considers </a:t>
            </a:r>
            <a:r>
              <a:rPr lang="en-CA" sz="1600" dirty="0"/>
              <a:t>operating hours running 24 hours a day (if necessary</a:t>
            </a:r>
            <a:r>
              <a:rPr lang="en-CA" sz="1600" dirty="0" smtClean="0"/>
              <a:t>);</a:t>
            </a:r>
            <a:endParaRPr lang="fr-CA" sz="1600" dirty="0" smtClean="0"/>
          </a:p>
          <a:p>
            <a:r>
              <a:rPr lang="en-CA" sz="1600" dirty="0"/>
              <a:t>The simulator performs its analysis according to a standardized temperature profile in accordance with the geographical position of the </a:t>
            </a:r>
            <a:r>
              <a:rPr lang="en-CA" sz="1600" dirty="0" smtClean="0"/>
              <a:t>site;</a:t>
            </a:r>
            <a:endParaRPr lang="fr-CA" sz="1600" dirty="0" smtClean="0"/>
          </a:p>
          <a:p>
            <a:r>
              <a:rPr lang="en-CA" sz="1600" dirty="0"/>
              <a:t>The simulator considers constant operating conditions as input </a:t>
            </a:r>
            <a:r>
              <a:rPr lang="en-CA" sz="1600" dirty="0" smtClean="0"/>
              <a:t>parameters.</a:t>
            </a:r>
            <a:endParaRPr lang="fr-CA" sz="1600" dirty="0" smtClean="0"/>
          </a:p>
          <a:p>
            <a:pPr marL="0" indent="0">
              <a:buNone/>
            </a:pPr>
            <a:endParaRPr lang="fr-CA" sz="1800" dirty="0"/>
          </a:p>
        </p:txBody>
      </p:sp>
      <p:sp>
        <p:nvSpPr>
          <p:cNvPr id="7" name="Espace réservé du numéro de diapositive 6"/>
          <p:cNvSpPr>
            <a:spLocks noGrp="1"/>
          </p:cNvSpPr>
          <p:nvPr>
            <p:ph type="sldNum" sz="quarter" idx="12"/>
            <p:custDataLst>
              <p:tags r:id="rId4"/>
            </p:custDataLst>
          </p:nvPr>
        </p:nvSpPr>
        <p:spPr/>
        <p:txBody>
          <a:bodyPr/>
          <a:lstStyle/>
          <a:p>
            <a:pPr>
              <a:defRPr/>
            </a:pPr>
            <a:fld id="{9077198E-AA1E-49BE-9293-1EADDC5DA5E8}" type="slidenum">
              <a:rPr lang="fr-CA" smtClean="0"/>
              <a:pPr>
                <a:defRPr/>
              </a:pPr>
              <a:t>9</a:t>
            </a:fld>
            <a:endParaRPr lang="fr-CA"/>
          </a:p>
        </p:txBody>
      </p:sp>
      <p:pic>
        <p:nvPicPr>
          <p:cNvPr id="10" name="Image 9"/>
          <p:cNvPicPr>
            <a:picLocks noChangeAspect="1"/>
          </p:cNvPicPr>
          <p:nvPr>
            <p:custDataLst>
              <p:tags r:id="rId5"/>
            </p:custDataLst>
          </p:nvPr>
        </p:nvPicPr>
        <p:blipFill>
          <a:blip r:embed="rId7">
            <a:extLst>
              <a:ext uri="{28A0092B-C50C-407E-A947-70E740481C1C}">
                <a14:useLocalDpi xmlns:a14="http://schemas.microsoft.com/office/drawing/2010/main" val="0"/>
              </a:ext>
            </a:extLst>
          </a:blip>
          <a:stretch>
            <a:fillRect/>
          </a:stretch>
        </p:blipFill>
        <p:spPr>
          <a:xfrm>
            <a:off x="8983134" y="4363969"/>
            <a:ext cx="2258676" cy="1932681"/>
          </a:xfrm>
          <a:prstGeom prst="rect">
            <a:avLst/>
          </a:prstGeom>
        </p:spPr>
      </p:pic>
    </p:spTree>
    <p:extLst>
      <p:ext uri="{BB962C8B-B14F-4D97-AF65-F5344CB8AC3E}">
        <p14:creationId xmlns:p14="http://schemas.microsoft.com/office/powerpoint/2010/main" val="34397954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240108|-11700327|-8754175|-9605520|-12039861|NRCan&quot;,&quot;Id&quot;:&quot;61549f733732365a8c74ac6a&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5"/>
</p:tagLst>
</file>

<file path=ppt/tags/tag104.xml><?xml version="1.0" encoding="utf-8"?>
<p:tagLst xmlns:a="http://schemas.openxmlformats.org/drawingml/2006/main" xmlns:r="http://schemas.openxmlformats.org/officeDocument/2006/relationships" xmlns:p="http://schemas.openxmlformats.org/presentationml/2006/main">
  <p:tag name="NUM" val="6"/>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11.xml><?xml version="1.0" encoding="utf-8"?>
<p:tagLst xmlns:a="http://schemas.openxmlformats.org/drawingml/2006/main" xmlns:r="http://schemas.openxmlformats.org/officeDocument/2006/relationships" xmlns:p="http://schemas.openxmlformats.org/presentationml/2006/main">
  <p:tag name="NUM" val="7"/>
</p:tagLst>
</file>

<file path=ppt/tags/tag112.xml><?xml version="1.0" encoding="utf-8"?>
<p:tagLst xmlns:a="http://schemas.openxmlformats.org/drawingml/2006/main" xmlns:r="http://schemas.openxmlformats.org/officeDocument/2006/relationships" xmlns:p="http://schemas.openxmlformats.org/presentationml/2006/main">
  <p:tag name="NUM" val="8"/>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5"/>
</p:tagLst>
</file>

<file path=ppt/tags/tag123.xml><?xml version="1.0" encoding="utf-8"?>
<p:tagLst xmlns:a="http://schemas.openxmlformats.org/drawingml/2006/main" xmlns:r="http://schemas.openxmlformats.org/officeDocument/2006/relationships" xmlns:p="http://schemas.openxmlformats.org/presentationml/2006/main">
  <p:tag name="NUM" val="6"/>
</p:tagLst>
</file>

<file path=ppt/tags/tag124.xml><?xml version="1.0" encoding="utf-8"?>
<p:tagLst xmlns:a="http://schemas.openxmlformats.org/drawingml/2006/main" xmlns:r="http://schemas.openxmlformats.org/officeDocument/2006/relationships" xmlns:p="http://schemas.openxmlformats.org/presentationml/2006/main">
  <p:tag name="NUM" val="7"/>
</p:tagLst>
</file>

<file path=ppt/tags/tag125.xml><?xml version="1.0" encoding="utf-8"?>
<p:tagLst xmlns:a="http://schemas.openxmlformats.org/drawingml/2006/main" xmlns:r="http://schemas.openxmlformats.org/officeDocument/2006/relationships" xmlns:p="http://schemas.openxmlformats.org/presentationml/2006/main">
  <p:tag name="NUM" val="8"/>
</p:tagLst>
</file>

<file path=ppt/tags/tag126.xml><?xml version="1.0" encoding="utf-8"?>
<p:tagLst xmlns:a="http://schemas.openxmlformats.org/drawingml/2006/main" xmlns:r="http://schemas.openxmlformats.org/officeDocument/2006/relationships" xmlns:p="http://schemas.openxmlformats.org/presentationml/2006/main">
  <p:tag name="NUM" val="9"/>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5"/>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NUM" val="5"/>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5"/>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5"/>
</p:tagLst>
</file>

<file path=ppt/tags/tag148.xml><?xml version="1.0" encoding="utf-8"?>
<p:tagLst xmlns:a="http://schemas.openxmlformats.org/drawingml/2006/main" xmlns:r="http://schemas.openxmlformats.org/officeDocument/2006/relationships" xmlns:p="http://schemas.openxmlformats.org/presentationml/2006/main">
  <p:tag name="NUM" val="6"/>
</p:tagLst>
</file>

<file path=ppt/tags/tag149.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50.xml><?xml version="1.0" encoding="utf-8"?>
<p:tagLst xmlns:a="http://schemas.openxmlformats.org/drawingml/2006/main" xmlns:r="http://schemas.openxmlformats.org/officeDocument/2006/relationships" xmlns:p="http://schemas.openxmlformats.org/presentationml/2006/main">
  <p:tag name="NUM" val="8"/>
</p:tagLst>
</file>

<file path=ppt/tags/tag151.xml><?xml version="1.0" encoding="utf-8"?>
<p:tagLst xmlns:a="http://schemas.openxmlformats.org/drawingml/2006/main" xmlns:r="http://schemas.openxmlformats.org/officeDocument/2006/relationships" xmlns:p="http://schemas.openxmlformats.org/presentationml/2006/main">
  <p:tag name="NUM" val="9"/>
</p:tagLst>
</file>

<file path=ppt/tags/tag152.xml><?xml version="1.0" encoding="utf-8"?>
<p:tagLst xmlns:a="http://schemas.openxmlformats.org/drawingml/2006/main" xmlns:r="http://schemas.openxmlformats.org/officeDocument/2006/relationships" xmlns:p="http://schemas.openxmlformats.org/presentationml/2006/main">
  <p:tag name="NUM" val="10"/>
</p:tagLst>
</file>

<file path=ppt/tags/tag153.xml><?xml version="1.0" encoding="utf-8"?>
<p:tagLst xmlns:a="http://schemas.openxmlformats.org/drawingml/2006/main" xmlns:r="http://schemas.openxmlformats.org/officeDocument/2006/relationships" xmlns:p="http://schemas.openxmlformats.org/presentationml/2006/main">
  <p:tag name="NUM" val="11"/>
</p:tagLst>
</file>

<file path=ppt/tags/tag154.xml><?xml version="1.0" encoding="utf-8"?>
<p:tagLst xmlns:a="http://schemas.openxmlformats.org/drawingml/2006/main" xmlns:r="http://schemas.openxmlformats.org/officeDocument/2006/relationships" xmlns:p="http://schemas.openxmlformats.org/presentationml/2006/main">
  <p:tag name="NUM" val="12"/>
</p:tagLst>
</file>

<file path=ppt/tags/tag155.xml><?xml version="1.0" encoding="utf-8"?>
<p:tagLst xmlns:a="http://schemas.openxmlformats.org/drawingml/2006/main" xmlns:r="http://schemas.openxmlformats.org/officeDocument/2006/relationships" xmlns:p="http://schemas.openxmlformats.org/presentationml/2006/main">
  <p:tag name="NUM" val="13"/>
</p:tagLst>
</file>

<file path=ppt/tags/tag156.xml><?xml version="1.0" encoding="utf-8"?>
<p:tagLst xmlns:a="http://schemas.openxmlformats.org/drawingml/2006/main" xmlns:r="http://schemas.openxmlformats.org/officeDocument/2006/relationships" xmlns:p="http://schemas.openxmlformats.org/presentationml/2006/main">
  <p:tag name="NUM" val="14"/>
</p:tagLst>
</file>

<file path=ppt/tags/tag157.xml><?xml version="1.0" encoding="utf-8"?>
<p:tagLst xmlns:a="http://schemas.openxmlformats.org/drawingml/2006/main" xmlns:r="http://schemas.openxmlformats.org/officeDocument/2006/relationships" xmlns:p="http://schemas.openxmlformats.org/presentationml/2006/main">
  <p:tag name="NUM" val="15"/>
</p:tagLst>
</file>

<file path=ppt/tags/tag158.xml><?xml version="1.0" encoding="utf-8"?>
<p:tagLst xmlns:a="http://schemas.openxmlformats.org/drawingml/2006/main" xmlns:r="http://schemas.openxmlformats.org/officeDocument/2006/relationships" xmlns:p="http://schemas.openxmlformats.org/presentationml/2006/main">
  <p:tag name="NUM" val="16"/>
</p:tagLst>
</file>

<file path=ppt/tags/tag159.xml><?xml version="1.0" encoding="utf-8"?>
<p:tagLst xmlns:a="http://schemas.openxmlformats.org/drawingml/2006/main" xmlns:r="http://schemas.openxmlformats.org/officeDocument/2006/relationships" xmlns:p="http://schemas.openxmlformats.org/presentationml/2006/main">
  <p:tag name="NUM" val="17"/>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60.xml><?xml version="1.0" encoding="utf-8"?>
<p:tagLst xmlns:a="http://schemas.openxmlformats.org/drawingml/2006/main" xmlns:r="http://schemas.openxmlformats.org/officeDocument/2006/relationships" xmlns:p="http://schemas.openxmlformats.org/presentationml/2006/main">
  <p:tag name="NUM" val="18"/>
</p:tagLst>
</file>

<file path=ppt/tags/tag161.xml><?xml version="1.0" encoding="utf-8"?>
<p:tagLst xmlns:a="http://schemas.openxmlformats.org/drawingml/2006/main" xmlns:r="http://schemas.openxmlformats.org/officeDocument/2006/relationships" xmlns:p="http://schemas.openxmlformats.org/presentationml/2006/main">
  <p:tag name="NUM" val="19"/>
</p:tagLst>
</file>

<file path=ppt/tags/tag162.xml><?xml version="1.0" encoding="utf-8"?>
<p:tagLst xmlns:a="http://schemas.openxmlformats.org/drawingml/2006/main" xmlns:r="http://schemas.openxmlformats.org/officeDocument/2006/relationships" xmlns:p="http://schemas.openxmlformats.org/presentationml/2006/main">
  <p:tag name="NUM" val="20"/>
</p:tagLst>
</file>

<file path=ppt/tags/tag163.xml><?xml version="1.0" encoding="utf-8"?>
<p:tagLst xmlns:a="http://schemas.openxmlformats.org/drawingml/2006/main" xmlns:r="http://schemas.openxmlformats.org/officeDocument/2006/relationships" xmlns:p="http://schemas.openxmlformats.org/presentationml/2006/main">
  <p:tag name="NUM" val="21"/>
</p:tagLst>
</file>

<file path=ppt/tags/tag164.xml><?xml version="1.0" encoding="utf-8"?>
<p:tagLst xmlns:a="http://schemas.openxmlformats.org/drawingml/2006/main" xmlns:r="http://schemas.openxmlformats.org/officeDocument/2006/relationships" xmlns:p="http://schemas.openxmlformats.org/presentationml/2006/main">
  <p:tag name="NUM" val="22"/>
</p:tagLst>
</file>

<file path=ppt/tags/tag165.xml><?xml version="1.0" encoding="utf-8"?>
<p:tagLst xmlns:a="http://schemas.openxmlformats.org/drawingml/2006/main" xmlns:r="http://schemas.openxmlformats.org/officeDocument/2006/relationships" xmlns:p="http://schemas.openxmlformats.org/presentationml/2006/main">
  <p:tag name="NUM" val="23"/>
</p:tagLst>
</file>

<file path=ppt/tags/tag166.xml><?xml version="1.0" encoding="utf-8"?>
<p:tagLst xmlns:a="http://schemas.openxmlformats.org/drawingml/2006/main" xmlns:r="http://schemas.openxmlformats.org/officeDocument/2006/relationships" xmlns:p="http://schemas.openxmlformats.org/presentationml/2006/main">
  <p:tag name="NUM" val="24"/>
</p:tagLst>
</file>

<file path=ppt/tags/tag167.xml><?xml version="1.0" encoding="utf-8"?>
<p:tagLst xmlns:a="http://schemas.openxmlformats.org/drawingml/2006/main" xmlns:r="http://schemas.openxmlformats.org/officeDocument/2006/relationships" xmlns:p="http://schemas.openxmlformats.org/presentationml/2006/main">
  <p:tag name="NUM" val="25"/>
</p:tagLst>
</file>

<file path=ppt/tags/tag168.xml><?xml version="1.0" encoding="utf-8"?>
<p:tagLst xmlns:a="http://schemas.openxmlformats.org/drawingml/2006/main" xmlns:r="http://schemas.openxmlformats.org/officeDocument/2006/relationships" xmlns:p="http://schemas.openxmlformats.org/presentationml/2006/main">
  <p:tag name="NUM" val="26"/>
</p:tagLst>
</file>

<file path=ppt/tags/tag169.xml><?xml version="1.0" encoding="utf-8"?>
<p:tagLst xmlns:a="http://schemas.openxmlformats.org/drawingml/2006/main" xmlns:r="http://schemas.openxmlformats.org/officeDocument/2006/relationships" xmlns:p="http://schemas.openxmlformats.org/presentationml/2006/main">
  <p:tag name="NUM" val="27"/>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3"/>
</p:tagLst>
</file>

<file path=ppt/tags/tag173.xml><?xml version="1.0" encoding="utf-8"?>
<p:tagLst xmlns:a="http://schemas.openxmlformats.org/drawingml/2006/main" xmlns:r="http://schemas.openxmlformats.org/officeDocument/2006/relationships" xmlns:p="http://schemas.openxmlformats.org/presentationml/2006/main">
  <p:tag name="NUM" val="4"/>
</p:tagLst>
</file>

<file path=ppt/tags/tag174.xml><?xml version="1.0" encoding="utf-8"?>
<p:tagLst xmlns:a="http://schemas.openxmlformats.org/drawingml/2006/main" xmlns:r="http://schemas.openxmlformats.org/officeDocument/2006/relationships" xmlns:p="http://schemas.openxmlformats.org/presentationml/2006/main">
  <p:tag name="NUM" val="5"/>
</p:tagLst>
</file>

<file path=ppt/tags/tag175.xml><?xml version="1.0" encoding="utf-8"?>
<p:tagLst xmlns:a="http://schemas.openxmlformats.org/drawingml/2006/main" xmlns:r="http://schemas.openxmlformats.org/officeDocument/2006/relationships" xmlns:p="http://schemas.openxmlformats.org/presentationml/2006/main">
  <p:tag name="NUM" val="6"/>
</p:tagLst>
</file>

<file path=ppt/tags/tag176.xml><?xml version="1.0" encoding="utf-8"?>
<p:tagLst xmlns:a="http://schemas.openxmlformats.org/drawingml/2006/main" xmlns:r="http://schemas.openxmlformats.org/officeDocument/2006/relationships" xmlns:p="http://schemas.openxmlformats.org/presentationml/2006/main">
  <p:tag name="NUM" val="7"/>
</p:tagLst>
</file>

<file path=ppt/tags/tag177.xml><?xml version="1.0" encoding="utf-8"?>
<p:tagLst xmlns:a="http://schemas.openxmlformats.org/drawingml/2006/main" xmlns:r="http://schemas.openxmlformats.org/officeDocument/2006/relationships" xmlns:p="http://schemas.openxmlformats.org/presentationml/2006/main">
  <p:tag name="NUM" val="8"/>
</p:tagLst>
</file>

<file path=ppt/tags/tag178.xml><?xml version="1.0" encoding="utf-8"?>
<p:tagLst xmlns:a="http://schemas.openxmlformats.org/drawingml/2006/main" xmlns:r="http://schemas.openxmlformats.org/officeDocument/2006/relationships" xmlns:p="http://schemas.openxmlformats.org/presentationml/2006/main">
  <p:tag name="NUM" val="9"/>
</p:tagLst>
</file>

<file path=ppt/tags/tag179.xml><?xml version="1.0" encoding="utf-8"?>
<p:tagLst xmlns:a="http://schemas.openxmlformats.org/drawingml/2006/main" xmlns:r="http://schemas.openxmlformats.org/officeDocument/2006/relationships" xmlns:p="http://schemas.openxmlformats.org/presentationml/2006/main">
  <p:tag name="NUM" val="10"/>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80.xml><?xml version="1.0" encoding="utf-8"?>
<p:tagLst xmlns:a="http://schemas.openxmlformats.org/drawingml/2006/main" xmlns:r="http://schemas.openxmlformats.org/officeDocument/2006/relationships" xmlns:p="http://schemas.openxmlformats.org/presentationml/2006/main">
  <p:tag name="NUM" val="11"/>
</p:tagLst>
</file>

<file path=ppt/tags/tag181.xml><?xml version="1.0" encoding="utf-8"?>
<p:tagLst xmlns:a="http://schemas.openxmlformats.org/drawingml/2006/main" xmlns:r="http://schemas.openxmlformats.org/officeDocument/2006/relationships" xmlns:p="http://schemas.openxmlformats.org/presentationml/2006/main">
  <p:tag name="NUM" val="12"/>
</p:tagLst>
</file>

<file path=ppt/tags/tag182.xml><?xml version="1.0" encoding="utf-8"?>
<p:tagLst xmlns:a="http://schemas.openxmlformats.org/drawingml/2006/main" xmlns:r="http://schemas.openxmlformats.org/officeDocument/2006/relationships" xmlns:p="http://schemas.openxmlformats.org/presentationml/2006/main">
  <p:tag name="NUM" val="13"/>
</p:tagLst>
</file>

<file path=ppt/tags/tag183.xml><?xml version="1.0" encoding="utf-8"?>
<p:tagLst xmlns:a="http://schemas.openxmlformats.org/drawingml/2006/main" xmlns:r="http://schemas.openxmlformats.org/officeDocument/2006/relationships" xmlns:p="http://schemas.openxmlformats.org/presentationml/2006/main">
  <p:tag name="NUM" val="14"/>
</p:tagLst>
</file>

<file path=ppt/tags/tag184.xml><?xml version="1.0" encoding="utf-8"?>
<p:tagLst xmlns:a="http://schemas.openxmlformats.org/drawingml/2006/main" xmlns:r="http://schemas.openxmlformats.org/officeDocument/2006/relationships" xmlns:p="http://schemas.openxmlformats.org/presentationml/2006/main">
  <p:tag name="NUM" val="15"/>
</p:tagLst>
</file>

<file path=ppt/tags/tag185.xml><?xml version="1.0" encoding="utf-8"?>
<p:tagLst xmlns:a="http://schemas.openxmlformats.org/drawingml/2006/main" xmlns:r="http://schemas.openxmlformats.org/officeDocument/2006/relationships" xmlns:p="http://schemas.openxmlformats.org/presentationml/2006/main">
  <p:tag name="NUM" val="16"/>
</p:tagLst>
</file>

<file path=ppt/tags/tag186.xml><?xml version="1.0" encoding="utf-8"?>
<p:tagLst xmlns:a="http://schemas.openxmlformats.org/drawingml/2006/main" xmlns:r="http://schemas.openxmlformats.org/officeDocument/2006/relationships" xmlns:p="http://schemas.openxmlformats.org/presentationml/2006/main">
  <p:tag name="NUM" val="17"/>
</p:tagLst>
</file>

<file path=ppt/tags/tag187.xml><?xml version="1.0" encoding="utf-8"?>
<p:tagLst xmlns:a="http://schemas.openxmlformats.org/drawingml/2006/main" xmlns:r="http://schemas.openxmlformats.org/officeDocument/2006/relationships" xmlns:p="http://schemas.openxmlformats.org/presentationml/2006/main">
  <p:tag name="NUM" val="18"/>
</p:tagLst>
</file>

<file path=ppt/tags/tag188.xml><?xml version="1.0" encoding="utf-8"?>
<p:tagLst xmlns:a="http://schemas.openxmlformats.org/drawingml/2006/main" xmlns:r="http://schemas.openxmlformats.org/officeDocument/2006/relationships" xmlns:p="http://schemas.openxmlformats.org/presentationml/2006/main">
  <p:tag name="NUM" val="19"/>
</p:tagLst>
</file>

<file path=ppt/tags/tag189.xml><?xml version="1.0" encoding="utf-8"?>
<p:tagLst xmlns:a="http://schemas.openxmlformats.org/drawingml/2006/main" xmlns:r="http://schemas.openxmlformats.org/officeDocument/2006/relationships" xmlns:p="http://schemas.openxmlformats.org/presentationml/2006/main">
  <p:tag name="NUM" val="20"/>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21"/>
</p:tagLst>
</file>

<file path=ppt/tags/tag191.xml><?xml version="1.0" encoding="utf-8"?>
<p:tagLst xmlns:a="http://schemas.openxmlformats.org/drawingml/2006/main" xmlns:r="http://schemas.openxmlformats.org/officeDocument/2006/relationships" xmlns:p="http://schemas.openxmlformats.org/presentationml/2006/main">
  <p:tag name="NUM" val="22"/>
</p:tagLst>
</file>

<file path=ppt/tags/tag192.xml><?xml version="1.0" encoding="utf-8"?>
<p:tagLst xmlns:a="http://schemas.openxmlformats.org/drawingml/2006/main" xmlns:r="http://schemas.openxmlformats.org/officeDocument/2006/relationships" xmlns:p="http://schemas.openxmlformats.org/presentationml/2006/main">
  <p:tag name="NUM" val="23"/>
</p:tagLst>
</file>

<file path=ppt/tags/tag193.xml><?xml version="1.0" encoding="utf-8"?>
<p:tagLst xmlns:a="http://schemas.openxmlformats.org/drawingml/2006/main" xmlns:r="http://schemas.openxmlformats.org/officeDocument/2006/relationships" xmlns:p="http://schemas.openxmlformats.org/presentationml/2006/main">
  <p:tag name="NUM" val="24"/>
</p:tagLst>
</file>

<file path=ppt/tags/tag194.xml><?xml version="1.0" encoding="utf-8"?>
<p:tagLst xmlns:a="http://schemas.openxmlformats.org/drawingml/2006/main" xmlns:r="http://schemas.openxmlformats.org/officeDocument/2006/relationships" xmlns:p="http://schemas.openxmlformats.org/presentationml/2006/main">
  <p:tag name="NUM" val="25"/>
</p:tagLst>
</file>

<file path=ppt/tags/tag195.xml><?xml version="1.0" encoding="utf-8"?>
<p:tagLst xmlns:a="http://schemas.openxmlformats.org/drawingml/2006/main" xmlns:r="http://schemas.openxmlformats.org/officeDocument/2006/relationships" xmlns:p="http://schemas.openxmlformats.org/presentationml/2006/main">
  <p:tag name="NUM" val="26"/>
</p:tagLst>
</file>

<file path=ppt/tags/tag196.xml><?xml version="1.0" encoding="utf-8"?>
<p:tagLst xmlns:a="http://schemas.openxmlformats.org/drawingml/2006/main" xmlns:r="http://schemas.openxmlformats.org/officeDocument/2006/relationships" xmlns:p="http://schemas.openxmlformats.org/presentationml/2006/main">
  <p:tag name="NUM" val="27"/>
</p:tagLst>
</file>

<file path=ppt/tags/tag197.xml><?xml version="1.0" encoding="utf-8"?>
<p:tagLst xmlns:a="http://schemas.openxmlformats.org/drawingml/2006/main" xmlns:r="http://schemas.openxmlformats.org/officeDocument/2006/relationships" xmlns:p="http://schemas.openxmlformats.org/presentationml/2006/main">
  <p:tag name="NUM" val="2"/>
</p:tagLst>
</file>

<file path=ppt/tags/tag198.xml><?xml version="1.0" encoding="utf-8"?>
<p:tagLst xmlns:a="http://schemas.openxmlformats.org/drawingml/2006/main" xmlns:r="http://schemas.openxmlformats.org/officeDocument/2006/relationships" xmlns:p="http://schemas.openxmlformats.org/presentationml/2006/main">
  <p:tag name="NUM" val="3"/>
</p:tagLst>
</file>

<file path=ppt/tags/tag19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00.xml><?xml version="1.0" encoding="utf-8"?>
<p:tagLst xmlns:a="http://schemas.openxmlformats.org/drawingml/2006/main" xmlns:r="http://schemas.openxmlformats.org/officeDocument/2006/relationships" xmlns:p="http://schemas.openxmlformats.org/presentationml/2006/main">
  <p:tag name="NUM" val="1"/>
</p:tagLst>
</file>

<file path=ppt/tags/tag201.xml><?xml version="1.0" encoding="utf-8"?>
<p:tagLst xmlns:a="http://schemas.openxmlformats.org/drawingml/2006/main" xmlns:r="http://schemas.openxmlformats.org/officeDocument/2006/relationships" xmlns:p="http://schemas.openxmlformats.org/presentationml/2006/main">
  <p:tag name="NUM" val="2"/>
</p:tagLst>
</file>

<file path=ppt/tags/tag202.xml><?xml version="1.0" encoding="utf-8"?>
<p:tagLst xmlns:a="http://schemas.openxmlformats.org/drawingml/2006/main" xmlns:r="http://schemas.openxmlformats.org/officeDocument/2006/relationships" xmlns:p="http://schemas.openxmlformats.org/presentationml/2006/main">
  <p:tag name="NUM" val="3"/>
</p:tagLst>
</file>

<file path=ppt/tags/tag203.xml><?xml version="1.0" encoding="utf-8"?>
<p:tagLst xmlns:a="http://schemas.openxmlformats.org/drawingml/2006/main" xmlns:r="http://schemas.openxmlformats.org/officeDocument/2006/relationships" xmlns:p="http://schemas.openxmlformats.org/presentationml/2006/main">
  <p:tag name="NUM" val="4"/>
</p:tagLst>
</file>

<file path=ppt/tags/tag204.xml><?xml version="1.0" encoding="utf-8"?>
<p:tagLst xmlns:a="http://schemas.openxmlformats.org/drawingml/2006/main" xmlns:r="http://schemas.openxmlformats.org/officeDocument/2006/relationships" xmlns:p="http://schemas.openxmlformats.org/presentationml/2006/main">
  <p:tag name="NUM" val="2"/>
</p:tagLst>
</file>

<file path=ppt/tags/tag205.xml><?xml version="1.0" encoding="utf-8"?>
<p:tagLst xmlns:a="http://schemas.openxmlformats.org/drawingml/2006/main" xmlns:r="http://schemas.openxmlformats.org/officeDocument/2006/relationships" xmlns:p="http://schemas.openxmlformats.org/presentationml/2006/main">
  <p:tag name="NUM" val="3"/>
</p:tagLst>
</file>

<file path=ppt/tags/tag206.xml><?xml version="1.0" encoding="utf-8"?>
<p:tagLst xmlns:a="http://schemas.openxmlformats.org/drawingml/2006/main" xmlns:r="http://schemas.openxmlformats.org/officeDocument/2006/relationships" xmlns:p="http://schemas.openxmlformats.org/presentationml/2006/main">
  <p:tag name="NUM" val="4"/>
</p:tagLst>
</file>

<file path=ppt/tags/tag207.xml><?xml version="1.0" encoding="utf-8"?>
<p:tagLst xmlns:a="http://schemas.openxmlformats.org/drawingml/2006/main" xmlns:r="http://schemas.openxmlformats.org/officeDocument/2006/relationships" xmlns:p="http://schemas.openxmlformats.org/presentationml/2006/main">
  <p:tag name="NUM" val="2"/>
</p:tagLst>
</file>

<file path=ppt/tags/tag208.xml><?xml version="1.0" encoding="utf-8"?>
<p:tagLst xmlns:a="http://schemas.openxmlformats.org/drawingml/2006/main" xmlns:r="http://schemas.openxmlformats.org/officeDocument/2006/relationships" xmlns:p="http://schemas.openxmlformats.org/presentationml/2006/main">
  <p:tag name="NUM" val="3"/>
</p:tagLst>
</file>

<file path=ppt/tags/tag209.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10.xml><?xml version="1.0" encoding="utf-8"?>
<p:tagLst xmlns:a="http://schemas.openxmlformats.org/drawingml/2006/main" xmlns:r="http://schemas.openxmlformats.org/officeDocument/2006/relationships" xmlns:p="http://schemas.openxmlformats.org/presentationml/2006/main">
  <p:tag name="NUM" val="5"/>
</p:tagLst>
</file>

<file path=ppt/tags/tag211.xml><?xml version="1.0" encoding="utf-8"?>
<p:tagLst xmlns:a="http://schemas.openxmlformats.org/drawingml/2006/main" xmlns:r="http://schemas.openxmlformats.org/officeDocument/2006/relationships" xmlns:p="http://schemas.openxmlformats.org/presentationml/2006/main">
  <p:tag name="NUM" val="3"/>
</p:tagLst>
</file>

<file path=ppt/tags/tag212.xml><?xml version="1.0" encoding="utf-8"?>
<p:tagLst xmlns:a="http://schemas.openxmlformats.org/drawingml/2006/main" xmlns:r="http://schemas.openxmlformats.org/officeDocument/2006/relationships" xmlns:p="http://schemas.openxmlformats.org/presentationml/2006/main">
  <p:tag name="NUM" val="4"/>
</p:tagLst>
</file>

<file path=ppt/tags/tag213.xml><?xml version="1.0" encoding="utf-8"?>
<p:tagLst xmlns:a="http://schemas.openxmlformats.org/drawingml/2006/main" xmlns:r="http://schemas.openxmlformats.org/officeDocument/2006/relationships" xmlns:p="http://schemas.openxmlformats.org/presentationml/2006/main">
  <p:tag name="NUM" val="5"/>
</p:tagLst>
</file>

<file path=ppt/tags/tag214.xml><?xml version="1.0" encoding="utf-8"?>
<p:tagLst xmlns:a="http://schemas.openxmlformats.org/drawingml/2006/main" xmlns:r="http://schemas.openxmlformats.org/officeDocument/2006/relationships" xmlns:p="http://schemas.openxmlformats.org/presentationml/2006/main">
  <p:tag name="NUM" val="6"/>
</p:tagLst>
</file>

<file path=ppt/tags/tag215.xml><?xml version="1.0" encoding="utf-8"?>
<p:tagLst xmlns:a="http://schemas.openxmlformats.org/drawingml/2006/main" xmlns:r="http://schemas.openxmlformats.org/officeDocument/2006/relationships" xmlns:p="http://schemas.openxmlformats.org/presentationml/2006/main">
  <p:tag name="NUM" val="7"/>
</p:tagLst>
</file>

<file path=ppt/tags/tag216.xml><?xml version="1.0" encoding="utf-8"?>
<p:tagLst xmlns:a="http://schemas.openxmlformats.org/drawingml/2006/main" xmlns:r="http://schemas.openxmlformats.org/officeDocument/2006/relationships" xmlns:p="http://schemas.openxmlformats.org/presentationml/2006/main">
  <p:tag name="NUM" val="8"/>
</p:tagLst>
</file>

<file path=ppt/tags/tag217.xml><?xml version="1.0" encoding="utf-8"?>
<p:tagLst xmlns:a="http://schemas.openxmlformats.org/drawingml/2006/main" xmlns:r="http://schemas.openxmlformats.org/officeDocument/2006/relationships" xmlns:p="http://schemas.openxmlformats.org/presentationml/2006/main">
  <p:tag name="NUM" val="9"/>
</p:tagLst>
</file>

<file path=ppt/tags/tag218.xml><?xml version="1.0" encoding="utf-8"?>
<p:tagLst xmlns:a="http://schemas.openxmlformats.org/drawingml/2006/main" xmlns:r="http://schemas.openxmlformats.org/officeDocument/2006/relationships" xmlns:p="http://schemas.openxmlformats.org/presentationml/2006/main">
  <p:tag name="NUM" val="1"/>
</p:tagLst>
</file>

<file path=ppt/tags/tag219.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20.xml><?xml version="1.0" encoding="utf-8"?>
<p:tagLst xmlns:a="http://schemas.openxmlformats.org/drawingml/2006/main" xmlns:r="http://schemas.openxmlformats.org/officeDocument/2006/relationships" xmlns:p="http://schemas.openxmlformats.org/presentationml/2006/main">
  <p:tag name="NUM" val="3"/>
</p:tagLst>
</file>

<file path=ppt/tags/tag221.xml><?xml version="1.0" encoding="utf-8"?>
<p:tagLst xmlns:a="http://schemas.openxmlformats.org/drawingml/2006/main" xmlns:r="http://schemas.openxmlformats.org/officeDocument/2006/relationships" xmlns:p="http://schemas.openxmlformats.org/presentationml/2006/main">
  <p:tag name="NUM" val="4"/>
</p:tagLst>
</file>

<file path=ppt/tags/tag222.xml><?xml version="1.0" encoding="utf-8"?>
<p:tagLst xmlns:a="http://schemas.openxmlformats.org/drawingml/2006/main" xmlns:r="http://schemas.openxmlformats.org/officeDocument/2006/relationships" xmlns:p="http://schemas.openxmlformats.org/presentationml/2006/main">
  <p:tag name="NUM" val="5"/>
</p:tagLst>
</file>

<file path=ppt/tags/tag223.xml><?xml version="1.0" encoding="utf-8"?>
<p:tagLst xmlns:a="http://schemas.openxmlformats.org/drawingml/2006/main" xmlns:r="http://schemas.openxmlformats.org/officeDocument/2006/relationships" xmlns:p="http://schemas.openxmlformats.org/presentationml/2006/main">
  <p:tag name="NUM" val="6"/>
</p:tagLst>
</file>

<file path=ppt/tags/tag224.xml><?xml version="1.0" encoding="utf-8"?>
<p:tagLst xmlns:a="http://schemas.openxmlformats.org/drawingml/2006/main" xmlns:r="http://schemas.openxmlformats.org/officeDocument/2006/relationships" xmlns:p="http://schemas.openxmlformats.org/presentationml/2006/main">
  <p:tag name="NUM" val="7"/>
</p:tagLst>
</file>

<file path=ppt/tags/tag225.xml><?xml version="1.0" encoding="utf-8"?>
<p:tagLst xmlns:a="http://schemas.openxmlformats.org/drawingml/2006/main" xmlns:r="http://schemas.openxmlformats.org/officeDocument/2006/relationships" xmlns:p="http://schemas.openxmlformats.org/presentationml/2006/main">
  <p:tag name="NUM" val="8"/>
</p:tagLst>
</file>

<file path=ppt/tags/tag226.xml><?xml version="1.0" encoding="utf-8"?>
<p:tagLst xmlns:a="http://schemas.openxmlformats.org/drawingml/2006/main" xmlns:r="http://schemas.openxmlformats.org/officeDocument/2006/relationships" xmlns:p="http://schemas.openxmlformats.org/presentationml/2006/main">
  <p:tag name="NUM" val="9"/>
</p:tagLst>
</file>

<file path=ppt/tags/tag227.xml><?xml version="1.0" encoding="utf-8"?>
<p:tagLst xmlns:a="http://schemas.openxmlformats.org/drawingml/2006/main" xmlns:r="http://schemas.openxmlformats.org/officeDocument/2006/relationships" xmlns:p="http://schemas.openxmlformats.org/presentationml/2006/main">
  <p:tag name="NUM" val="10"/>
</p:tagLst>
</file>

<file path=ppt/tags/tag228.xml><?xml version="1.0" encoding="utf-8"?>
<p:tagLst xmlns:a="http://schemas.openxmlformats.org/drawingml/2006/main" xmlns:r="http://schemas.openxmlformats.org/officeDocument/2006/relationships" xmlns:p="http://schemas.openxmlformats.org/presentationml/2006/main">
  <p:tag name="NUM" val="11"/>
</p:tagLst>
</file>

<file path=ppt/tags/tag229.xml><?xml version="1.0" encoding="utf-8"?>
<p:tagLst xmlns:a="http://schemas.openxmlformats.org/drawingml/2006/main" xmlns:r="http://schemas.openxmlformats.org/officeDocument/2006/relationships" xmlns:p="http://schemas.openxmlformats.org/presentationml/2006/main">
  <p:tag name="NUM" val="12"/>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30.xml><?xml version="1.0" encoding="utf-8"?>
<p:tagLst xmlns:a="http://schemas.openxmlformats.org/drawingml/2006/main" xmlns:r="http://schemas.openxmlformats.org/officeDocument/2006/relationships" xmlns:p="http://schemas.openxmlformats.org/presentationml/2006/main">
  <p:tag name="NUM" val="13"/>
</p:tagLst>
</file>

<file path=ppt/tags/tag231.xml><?xml version="1.0" encoding="utf-8"?>
<p:tagLst xmlns:a="http://schemas.openxmlformats.org/drawingml/2006/main" xmlns:r="http://schemas.openxmlformats.org/officeDocument/2006/relationships" xmlns:p="http://schemas.openxmlformats.org/presentationml/2006/main">
  <p:tag name="NUM" val="14"/>
</p:tagLst>
</file>

<file path=ppt/tags/tag232.xml><?xml version="1.0" encoding="utf-8"?>
<p:tagLst xmlns:a="http://schemas.openxmlformats.org/drawingml/2006/main" xmlns:r="http://schemas.openxmlformats.org/officeDocument/2006/relationships" xmlns:p="http://schemas.openxmlformats.org/presentationml/2006/main">
  <p:tag name="NUM" val="2"/>
</p:tagLst>
</file>

<file path=ppt/tags/tag233.xml><?xml version="1.0" encoding="utf-8"?>
<p:tagLst xmlns:a="http://schemas.openxmlformats.org/drawingml/2006/main" xmlns:r="http://schemas.openxmlformats.org/officeDocument/2006/relationships" xmlns:p="http://schemas.openxmlformats.org/presentationml/2006/main">
  <p:tag name="NUM" val="3"/>
</p:tagLst>
</file>

<file path=ppt/tags/tag234.xml><?xml version="1.0" encoding="utf-8"?>
<p:tagLst xmlns:a="http://schemas.openxmlformats.org/drawingml/2006/main" xmlns:r="http://schemas.openxmlformats.org/officeDocument/2006/relationships" xmlns:p="http://schemas.openxmlformats.org/presentationml/2006/main">
  <p:tag name="NUM" val="4"/>
</p:tagLst>
</file>

<file path=ppt/tags/tag235.xml><?xml version="1.0" encoding="utf-8"?>
<p:tagLst xmlns:a="http://schemas.openxmlformats.org/drawingml/2006/main" xmlns:r="http://schemas.openxmlformats.org/officeDocument/2006/relationships" xmlns:p="http://schemas.openxmlformats.org/presentationml/2006/main">
  <p:tag name="NUM" val="5"/>
</p:tagLst>
</file>

<file path=ppt/tags/tag236.xml><?xml version="1.0" encoding="utf-8"?>
<p:tagLst xmlns:a="http://schemas.openxmlformats.org/drawingml/2006/main" xmlns:r="http://schemas.openxmlformats.org/officeDocument/2006/relationships" xmlns:p="http://schemas.openxmlformats.org/presentationml/2006/main">
  <p:tag name="NUM" val="6"/>
</p:tagLst>
</file>

<file path=ppt/tags/tag237.xml><?xml version="1.0" encoding="utf-8"?>
<p:tagLst xmlns:a="http://schemas.openxmlformats.org/drawingml/2006/main" xmlns:r="http://schemas.openxmlformats.org/officeDocument/2006/relationships" xmlns:p="http://schemas.openxmlformats.org/presentationml/2006/main">
  <p:tag name="NUM" val="7"/>
</p:tagLst>
</file>

<file path=ppt/tags/tag238.xml><?xml version="1.0" encoding="utf-8"?>
<p:tagLst xmlns:a="http://schemas.openxmlformats.org/drawingml/2006/main" xmlns:r="http://schemas.openxmlformats.org/officeDocument/2006/relationships" xmlns:p="http://schemas.openxmlformats.org/presentationml/2006/main">
  <p:tag name="NUM" val="8"/>
</p:tagLst>
</file>

<file path=ppt/tags/tag239.xml><?xml version="1.0" encoding="utf-8"?>
<p:tagLst xmlns:a="http://schemas.openxmlformats.org/drawingml/2006/main" xmlns:r="http://schemas.openxmlformats.org/officeDocument/2006/relationships" xmlns:p="http://schemas.openxmlformats.org/presentationml/2006/main">
  <p:tag name="NUM" val="9"/>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40.xml><?xml version="1.0" encoding="utf-8"?>
<p:tagLst xmlns:a="http://schemas.openxmlformats.org/drawingml/2006/main" xmlns:r="http://schemas.openxmlformats.org/officeDocument/2006/relationships" xmlns:p="http://schemas.openxmlformats.org/presentationml/2006/main">
  <p:tag name="NUM" val="10"/>
</p:tagLst>
</file>

<file path=ppt/tags/tag241.xml><?xml version="1.0" encoding="utf-8"?>
<p:tagLst xmlns:a="http://schemas.openxmlformats.org/drawingml/2006/main" xmlns:r="http://schemas.openxmlformats.org/officeDocument/2006/relationships" xmlns:p="http://schemas.openxmlformats.org/presentationml/2006/main">
  <p:tag name="NUM" val="11"/>
</p:tagLst>
</file>

<file path=ppt/tags/tag242.xml><?xml version="1.0" encoding="utf-8"?>
<p:tagLst xmlns:a="http://schemas.openxmlformats.org/drawingml/2006/main" xmlns:r="http://schemas.openxmlformats.org/officeDocument/2006/relationships" xmlns:p="http://schemas.openxmlformats.org/presentationml/2006/main">
  <p:tag name="NUM" val="12"/>
</p:tagLst>
</file>

<file path=ppt/tags/tag243.xml><?xml version="1.0" encoding="utf-8"?>
<p:tagLst xmlns:a="http://schemas.openxmlformats.org/drawingml/2006/main" xmlns:r="http://schemas.openxmlformats.org/officeDocument/2006/relationships" xmlns:p="http://schemas.openxmlformats.org/presentationml/2006/main">
  <p:tag name="NUM" val="13"/>
</p:tagLst>
</file>

<file path=ppt/tags/tag244.xml><?xml version="1.0" encoding="utf-8"?>
<p:tagLst xmlns:a="http://schemas.openxmlformats.org/drawingml/2006/main" xmlns:r="http://schemas.openxmlformats.org/officeDocument/2006/relationships" xmlns:p="http://schemas.openxmlformats.org/presentationml/2006/main">
  <p:tag name="NUM" val="14"/>
</p:tagLst>
</file>

<file path=ppt/tags/tag245.xml><?xml version="1.0" encoding="utf-8"?>
<p:tagLst xmlns:a="http://schemas.openxmlformats.org/drawingml/2006/main" xmlns:r="http://schemas.openxmlformats.org/officeDocument/2006/relationships" xmlns:p="http://schemas.openxmlformats.org/presentationml/2006/main">
  <p:tag name="NUM" val="15"/>
</p:tagLst>
</file>

<file path=ppt/tags/tag246.xml><?xml version="1.0" encoding="utf-8"?>
<p:tagLst xmlns:a="http://schemas.openxmlformats.org/drawingml/2006/main" xmlns:r="http://schemas.openxmlformats.org/officeDocument/2006/relationships" xmlns:p="http://schemas.openxmlformats.org/presentationml/2006/main">
  <p:tag name="NUM" val="16"/>
</p:tagLst>
</file>

<file path=ppt/tags/tag247.xml><?xml version="1.0" encoding="utf-8"?>
<p:tagLst xmlns:a="http://schemas.openxmlformats.org/drawingml/2006/main" xmlns:r="http://schemas.openxmlformats.org/officeDocument/2006/relationships" xmlns:p="http://schemas.openxmlformats.org/presentationml/2006/main">
  <p:tag name="NUM" val="17"/>
</p:tagLst>
</file>

<file path=ppt/tags/tag248.xml><?xml version="1.0" encoding="utf-8"?>
<p:tagLst xmlns:a="http://schemas.openxmlformats.org/drawingml/2006/main" xmlns:r="http://schemas.openxmlformats.org/officeDocument/2006/relationships" xmlns:p="http://schemas.openxmlformats.org/presentationml/2006/main">
  <p:tag name="NUM" val="2"/>
</p:tagLst>
</file>

<file path=ppt/tags/tag249.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50.xml><?xml version="1.0" encoding="utf-8"?>
<p:tagLst xmlns:a="http://schemas.openxmlformats.org/drawingml/2006/main" xmlns:r="http://schemas.openxmlformats.org/officeDocument/2006/relationships" xmlns:p="http://schemas.openxmlformats.org/presentationml/2006/main">
  <p:tag name="NUM" val="4"/>
</p:tagLst>
</file>

<file path=ppt/tags/tag251.xml><?xml version="1.0" encoding="utf-8"?>
<p:tagLst xmlns:a="http://schemas.openxmlformats.org/drawingml/2006/main" xmlns:r="http://schemas.openxmlformats.org/officeDocument/2006/relationships" xmlns:p="http://schemas.openxmlformats.org/presentationml/2006/main">
  <p:tag name="NUM" val="5"/>
</p:tagLst>
</file>

<file path=ppt/tags/tag252.xml><?xml version="1.0" encoding="utf-8"?>
<p:tagLst xmlns:a="http://schemas.openxmlformats.org/drawingml/2006/main" xmlns:r="http://schemas.openxmlformats.org/officeDocument/2006/relationships" xmlns:p="http://schemas.openxmlformats.org/presentationml/2006/main">
  <p:tag name="NUM" val="1"/>
</p:tagLst>
</file>

<file path=ppt/tags/tag253.xml><?xml version="1.0" encoding="utf-8"?>
<p:tagLst xmlns:a="http://schemas.openxmlformats.org/drawingml/2006/main" xmlns:r="http://schemas.openxmlformats.org/officeDocument/2006/relationships" xmlns:p="http://schemas.openxmlformats.org/presentationml/2006/main">
  <p:tag name="NUM" val="2"/>
</p:tagLst>
</file>

<file path=ppt/tags/tag254.xml><?xml version="1.0" encoding="utf-8"?>
<p:tagLst xmlns:a="http://schemas.openxmlformats.org/drawingml/2006/main" xmlns:r="http://schemas.openxmlformats.org/officeDocument/2006/relationships" xmlns:p="http://schemas.openxmlformats.org/presentationml/2006/main">
  <p:tag name="NUM" val="3"/>
</p:tagLst>
</file>

<file path=ppt/tags/tag255.xml><?xml version="1.0" encoding="utf-8"?>
<p:tagLst xmlns:a="http://schemas.openxmlformats.org/drawingml/2006/main" xmlns:r="http://schemas.openxmlformats.org/officeDocument/2006/relationships" xmlns:p="http://schemas.openxmlformats.org/presentationml/2006/main">
  <p:tag name="NUM" val="4"/>
</p:tagLst>
</file>

<file path=ppt/tags/tag256.xml><?xml version="1.0" encoding="utf-8"?>
<p:tagLst xmlns:a="http://schemas.openxmlformats.org/drawingml/2006/main" xmlns:r="http://schemas.openxmlformats.org/officeDocument/2006/relationships" xmlns:p="http://schemas.openxmlformats.org/presentationml/2006/main">
  <p:tag name="NUM" val="1"/>
</p:tagLst>
</file>

<file path=ppt/tags/tag257.xml><?xml version="1.0" encoding="utf-8"?>
<p:tagLst xmlns:a="http://schemas.openxmlformats.org/drawingml/2006/main" xmlns:r="http://schemas.openxmlformats.org/officeDocument/2006/relationships" xmlns:p="http://schemas.openxmlformats.org/presentationml/2006/main">
  <p:tag name="NUM" val="2"/>
</p:tagLst>
</file>

<file path=ppt/tags/tag258.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NUM" val="10"/>
</p:tagLst>
</file>

<file path=ppt/tags/tag28.xml><?xml version="1.0" encoding="utf-8"?>
<p:tagLst xmlns:a="http://schemas.openxmlformats.org/drawingml/2006/main" xmlns:r="http://schemas.openxmlformats.org/officeDocument/2006/relationships" xmlns:p="http://schemas.openxmlformats.org/presentationml/2006/main">
  <p:tag name="NUM" val="11"/>
</p:tagLst>
</file>

<file path=ppt/tags/tag29.xml><?xml version="1.0" encoding="utf-8"?>
<p:tagLst xmlns:a="http://schemas.openxmlformats.org/drawingml/2006/main" xmlns:r="http://schemas.openxmlformats.org/officeDocument/2006/relationships" xmlns:p="http://schemas.openxmlformats.org/presentationml/2006/main">
  <p:tag name="NUM" val="1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3"/>
</p:tagLst>
</file>

<file path=ppt/tags/tag31.xml><?xml version="1.0" encoding="utf-8"?>
<p:tagLst xmlns:a="http://schemas.openxmlformats.org/drawingml/2006/main" xmlns:r="http://schemas.openxmlformats.org/officeDocument/2006/relationships" xmlns:p="http://schemas.openxmlformats.org/presentationml/2006/main">
  <p:tag name="NUM" val="14"/>
</p:tagLst>
</file>

<file path=ppt/tags/tag32.xml><?xml version="1.0" encoding="utf-8"?>
<p:tagLst xmlns:a="http://schemas.openxmlformats.org/drawingml/2006/main" xmlns:r="http://schemas.openxmlformats.org/officeDocument/2006/relationships" xmlns:p="http://schemas.openxmlformats.org/presentationml/2006/main">
  <p:tag name="NUM" val="15"/>
</p:tagLst>
</file>

<file path=ppt/tags/tag33.xml><?xml version="1.0" encoding="utf-8"?>
<p:tagLst xmlns:a="http://schemas.openxmlformats.org/drawingml/2006/main" xmlns:r="http://schemas.openxmlformats.org/officeDocument/2006/relationships" xmlns:p="http://schemas.openxmlformats.org/presentationml/2006/main">
  <p:tag name="NUM" val="16"/>
</p:tagLst>
</file>

<file path=ppt/tags/tag34.xml><?xml version="1.0" encoding="utf-8"?>
<p:tagLst xmlns:a="http://schemas.openxmlformats.org/drawingml/2006/main" xmlns:r="http://schemas.openxmlformats.org/officeDocument/2006/relationships" xmlns:p="http://schemas.openxmlformats.org/presentationml/2006/main">
  <p:tag name="NUM" val="17"/>
</p:tagLst>
</file>

<file path=ppt/tags/tag35.xml><?xml version="1.0" encoding="utf-8"?>
<p:tagLst xmlns:a="http://schemas.openxmlformats.org/drawingml/2006/main" xmlns:r="http://schemas.openxmlformats.org/officeDocument/2006/relationships" xmlns:p="http://schemas.openxmlformats.org/presentationml/2006/main">
  <p:tag name="NUM" val="18"/>
</p:tagLst>
</file>

<file path=ppt/tags/tag36.xml><?xml version="1.0" encoding="utf-8"?>
<p:tagLst xmlns:a="http://schemas.openxmlformats.org/drawingml/2006/main" xmlns:r="http://schemas.openxmlformats.org/officeDocument/2006/relationships" xmlns:p="http://schemas.openxmlformats.org/presentationml/2006/main">
  <p:tag name="NUM" val="19"/>
</p:tagLst>
</file>

<file path=ppt/tags/tag37.xml><?xml version="1.0" encoding="utf-8"?>
<p:tagLst xmlns:a="http://schemas.openxmlformats.org/drawingml/2006/main" xmlns:r="http://schemas.openxmlformats.org/officeDocument/2006/relationships" xmlns:p="http://schemas.openxmlformats.org/presentationml/2006/main">
  <p:tag name="NUM" val="20"/>
</p:tagLst>
</file>

<file path=ppt/tags/tag38.xml><?xml version="1.0" encoding="utf-8"?>
<p:tagLst xmlns:a="http://schemas.openxmlformats.org/drawingml/2006/main" xmlns:r="http://schemas.openxmlformats.org/officeDocument/2006/relationships" xmlns:p="http://schemas.openxmlformats.org/presentationml/2006/main">
  <p:tag name="NUM" val="21"/>
</p:tagLst>
</file>

<file path=ppt/tags/tag39.xml><?xml version="1.0" encoding="utf-8"?>
<p:tagLst xmlns:a="http://schemas.openxmlformats.org/drawingml/2006/main" xmlns:r="http://schemas.openxmlformats.org/officeDocument/2006/relationships" xmlns:p="http://schemas.openxmlformats.org/presentationml/2006/main">
  <p:tag name="NUM" val="2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3"/>
</p:tagLst>
</file>

<file path=ppt/tags/tag41.xml><?xml version="1.0" encoding="utf-8"?>
<p:tagLst xmlns:a="http://schemas.openxmlformats.org/drawingml/2006/main" xmlns:r="http://schemas.openxmlformats.org/officeDocument/2006/relationships" xmlns:p="http://schemas.openxmlformats.org/presentationml/2006/main">
  <p:tag name="NUM" val="2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9"/>
</p:tagLst>
</file>

<file path=ppt/tags/tag51.xml><?xml version="1.0" encoding="utf-8"?>
<p:tagLst xmlns:a="http://schemas.openxmlformats.org/drawingml/2006/main" xmlns:r="http://schemas.openxmlformats.org/officeDocument/2006/relationships" xmlns:p="http://schemas.openxmlformats.org/presentationml/2006/main">
  <p:tag name="NUM" val="10"/>
</p:tagLst>
</file>

<file path=ppt/tags/tag52.xml><?xml version="1.0" encoding="utf-8"?>
<p:tagLst xmlns:a="http://schemas.openxmlformats.org/drawingml/2006/main" xmlns:r="http://schemas.openxmlformats.org/officeDocument/2006/relationships" xmlns:p="http://schemas.openxmlformats.org/presentationml/2006/main">
  <p:tag name="NUM" val="11"/>
</p:tagLst>
</file>

<file path=ppt/tags/tag53.xml><?xml version="1.0" encoding="utf-8"?>
<p:tagLst xmlns:a="http://schemas.openxmlformats.org/drawingml/2006/main" xmlns:r="http://schemas.openxmlformats.org/officeDocument/2006/relationships" xmlns:p="http://schemas.openxmlformats.org/presentationml/2006/main">
  <p:tag name="NUM" val="12"/>
</p:tagLst>
</file>

<file path=ppt/tags/tag54.xml><?xml version="1.0" encoding="utf-8"?>
<p:tagLst xmlns:a="http://schemas.openxmlformats.org/drawingml/2006/main" xmlns:r="http://schemas.openxmlformats.org/officeDocument/2006/relationships" xmlns:p="http://schemas.openxmlformats.org/presentationml/2006/main">
  <p:tag name="NUM" val="13"/>
</p:tagLst>
</file>

<file path=ppt/tags/tag55.xml><?xml version="1.0" encoding="utf-8"?>
<p:tagLst xmlns:a="http://schemas.openxmlformats.org/drawingml/2006/main" xmlns:r="http://schemas.openxmlformats.org/officeDocument/2006/relationships" xmlns:p="http://schemas.openxmlformats.org/presentationml/2006/main">
  <p:tag name="NUM" val="14"/>
</p:tagLst>
</file>

<file path=ppt/tags/tag56.xml><?xml version="1.0" encoding="utf-8"?>
<p:tagLst xmlns:a="http://schemas.openxmlformats.org/drawingml/2006/main" xmlns:r="http://schemas.openxmlformats.org/officeDocument/2006/relationships" xmlns:p="http://schemas.openxmlformats.org/presentationml/2006/main">
  <p:tag name="NUM" val="15"/>
</p:tagLst>
</file>

<file path=ppt/tags/tag57.xml><?xml version="1.0" encoding="utf-8"?>
<p:tagLst xmlns:a="http://schemas.openxmlformats.org/drawingml/2006/main" xmlns:r="http://schemas.openxmlformats.org/officeDocument/2006/relationships" xmlns:p="http://schemas.openxmlformats.org/presentationml/2006/main">
  <p:tag name="NUM" val="16"/>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7"/>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6"/>
</p:tagLst>
</file>

<file path=ppt/tags/tag79.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7"/>
</p:tagLst>
</file>

<file path=ppt/tags/tag97.xml><?xml version="1.0" encoding="utf-8"?>
<p:tagLst xmlns:a="http://schemas.openxmlformats.org/drawingml/2006/main" xmlns:r="http://schemas.openxmlformats.org/officeDocument/2006/relationships" xmlns:p="http://schemas.openxmlformats.org/presentationml/2006/main">
  <p:tag name="NUM" val="8"/>
</p:tagLst>
</file>

<file path=ppt/tags/tag98.xml><?xml version="1.0" encoding="utf-8"?>
<p:tagLst xmlns:a="http://schemas.openxmlformats.org/drawingml/2006/main" xmlns:r="http://schemas.openxmlformats.org/officeDocument/2006/relationships" xmlns:p="http://schemas.openxmlformats.org/presentationml/2006/main">
  <p:tag name="NUM" val="9"/>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44983</TotalTime>
  <Words>4305</Words>
  <Application>Microsoft Office PowerPoint</Application>
  <PresentationFormat>Widescreen</PresentationFormat>
  <Paragraphs>951</Paragraphs>
  <Slides>33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Batang</vt:lpstr>
      <vt:lpstr>Calibri</vt:lpstr>
      <vt:lpstr>Myriad Pro</vt:lpstr>
      <vt:lpstr>Times New Roman</vt:lpstr>
      <vt:lpstr>Wingdings</vt:lpstr>
      <vt:lpstr>Office Theme</vt:lpstr>
      <vt:lpstr>1_Office Theme</vt:lpstr>
      <vt:lpstr>Presentation of the waste heat recovery simulator for the mining sector</vt:lpstr>
      <vt:lpstr>Contents</vt:lpstr>
      <vt:lpstr>1. Introduction What is the problem and the opportunity?</vt:lpstr>
      <vt:lpstr>1. Introduction Basis of waste energy recovery</vt:lpstr>
      <vt:lpstr>1. Introduction Example of energy recovery between two systems</vt:lpstr>
      <vt:lpstr>1. Introduction Equipment used in energy recovery</vt:lpstr>
      <vt:lpstr>1. Introduction The challenge with residual energy recovery</vt:lpstr>
      <vt:lpstr>2. How does the simulator work? Purpose of the simulator and functional diagram</vt:lpstr>
      <vt:lpstr>2. How does the simulator work? Characteristics of the simulator</vt:lpstr>
      <vt:lpstr>2. How does the simulator work? Type of "source" and "load" systems included in the simulator</vt:lpstr>
      <vt:lpstr>2. How does the simulator work? Simulator analysis methodology</vt:lpstr>
      <vt:lpstr>3. Simulator input and output parameters Input parameters for type 1 "source" system</vt:lpstr>
      <vt:lpstr>3. Simulator input and output parameters Input parameters for type 2 and 3 "source" systems</vt:lpstr>
      <vt:lpstr>3. Simulator input and output parameters Input parameters for type 4 "source" systems</vt:lpstr>
      <vt:lpstr>3. Simulator input and output parameters Input parameters for type 1 and 2 "load" systems</vt:lpstr>
      <vt:lpstr>3. Simulator input and output parameters Input parameters for type 3 "load" systems</vt:lpstr>
      <vt:lpstr>3. Simulator input and output parameters Input parameters associated with energy transfer</vt:lpstr>
      <vt:lpstr>3. Simulator input and output parameters Input parameters associated with the heat transfer network</vt:lpstr>
      <vt:lpstr>3. Simulator input and output parameters Example of simulator result and information blocks</vt:lpstr>
      <vt:lpstr>4. Simulation example Mining Infrastructure example - Éléonore Mine, Newmont</vt:lpstr>
      <vt:lpstr>4. Simulation example Site weather condition - Éléonore</vt:lpstr>
      <vt:lpstr>4. Simulation example Systems available at the mine site</vt:lpstr>
      <vt:lpstr>4. Simulation example Energy available or consumed by the existing systems</vt:lpstr>
      <vt:lpstr>4. Simulation example Energy transfer between the QS1_EP and QC2B systems and the effect of the "NTU" of the exchangers </vt:lpstr>
      <vt:lpstr>4. Simulation example Performance of the heat transfer network and impact of the main pipe size</vt:lpstr>
      <vt:lpstr>4. Simulation example Addition of the "load" system (QC3) and impact of the heat pump </vt:lpstr>
      <vt:lpstr>4. Simulation example Systems available for associations</vt:lpstr>
      <vt:lpstr>4. Simulation example Limitation of energy transfer during the year</vt:lpstr>
      <vt:lpstr>4. Simulation example Possible combinations for the energy recovery project</vt:lpstr>
      <vt:lpstr>5. Simulation example Preliminary sizing of new equipment for the chosen combination</vt:lpstr>
      <vt:lpstr>5. Simulation example Energy transferred between systems for the chosen combination </vt:lpstr>
      <vt:lpstr>5. Next steps</vt:lpstr>
      <vt:lpstr>Contact information</vt:lpstr>
    </vt:vector>
  </TitlesOfParts>
  <Company>NRCAN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 Allard User</dc:creator>
  <cp:lastModifiedBy>Acuna-Duhart, Enrique</cp:lastModifiedBy>
  <cp:revision>1280</cp:revision>
  <cp:lastPrinted>2019-03-21T12:36:50Z</cp:lastPrinted>
  <dcterms:created xsi:type="dcterms:W3CDTF">2014-03-06T19:58:48Z</dcterms:created>
  <dcterms:modified xsi:type="dcterms:W3CDTF">2021-10-20T19:33:30Z</dcterms:modified>
</cp:coreProperties>
</file>